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5" r:id="rId4"/>
    <p:sldId id="262" r:id="rId5"/>
    <p:sldId id="264" r:id="rId6"/>
    <p:sldId id="266" r:id="rId7"/>
    <p:sldId id="268" r:id="rId8"/>
    <p:sldId id="269" r:id="rId9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8DA-588A-41F9-8ACA-B1CBD72CFFB8}" type="datetimeFigureOut">
              <a:rPr lang="it-IT" smtClean="0"/>
              <a:pPr/>
              <a:t>26/09/2019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B098-3AB5-4236-BBE4-D577E5495E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8DA-588A-41F9-8ACA-B1CBD72CFFB8}" type="datetimeFigureOut">
              <a:rPr lang="it-IT" smtClean="0"/>
              <a:pPr/>
              <a:t>26/09/2019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B098-3AB5-4236-BBE4-D577E5495E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8DA-588A-41F9-8ACA-B1CBD72CFFB8}" type="datetimeFigureOut">
              <a:rPr lang="it-IT" smtClean="0"/>
              <a:pPr/>
              <a:t>26/09/2019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B098-3AB5-4236-BBE4-D577E5495E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8DA-588A-41F9-8ACA-B1CBD72CFFB8}" type="datetimeFigureOut">
              <a:rPr lang="it-IT" smtClean="0"/>
              <a:pPr/>
              <a:t>26/09/2019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B098-3AB5-4236-BBE4-D577E5495E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8DA-588A-41F9-8ACA-B1CBD72CFFB8}" type="datetimeFigureOut">
              <a:rPr lang="it-IT" smtClean="0"/>
              <a:pPr/>
              <a:t>26/09/2019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B098-3AB5-4236-BBE4-D577E5495E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8DA-588A-41F9-8ACA-B1CBD72CFFB8}" type="datetimeFigureOut">
              <a:rPr lang="it-IT" smtClean="0"/>
              <a:pPr/>
              <a:t>26/09/2019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B098-3AB5-4236-BBE4-D577E5495E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8DA-588A-41F9-8ACA-B1CBD72CFFB8}" type="datetimeFigureOut">
              <a:rPr lang="it-IT" smtClean="0"/>
              <a:pPr/>
              <a:t>26/09/2019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B098-3AB5-4236-BBE4-D577E5495E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8DA-588A-41F9-8ACA-B1CBD72CFFB8}" type="datetimeFigureOut">
              <a:rPr lang="it-IT" smtClean="0"/>
              <a:pPr/>
              <a:t>26/09/2019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B098-3AB5-4236-BBE4-D577E5495E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8DA-588A-41F9-8ACA-B1CBD72CFFB8}" type="datetimeFigureOut">
              <a:rPr lang="it-IT" smtClean="0"/>
              <a:pPr/>
              <a:t>26/09/2019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B098-3AB5-4236-BBE4-D577E5495E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8DA-588A-41F9-8ACA-B1CBD72CFFB8}" type="datetimeFigureOut">
              <a:rPr lang="it-IT" smtClean="0"/>
              <a:pPr/>
              <a:t>26/09/2019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B098-3AB5-4236-BBE4-D577E5495E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8DA-588A-41F9-8ACA-B1CBD72CFFB8}" type="datetimeFigureOut">
              <a:rPr lang="it-IT" smtClean="0"/>
              <a:pPr/>
              <a:t>26/09/2019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B098-3AB5-4236-BBE4-D577E5495E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678DA-588A-41F9-8ACA-B1CBD72CFFB8}" type="datetimeFigureOut">
              <a:rPr lang="it-IT" smtClean="0"/>
              <a:pPr/>
              <a:t>26/09/2019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7B098-3AB5-4236-BBE4-D577E5495E9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41164" y="2461246"/>
            <a:ext cx="7660556" cy="2505893"/>
            <a:chOff x="0" y="0"/>
            <a:chExt cx="10893884" cy="3563640"/>
          </a:xfrm>
        </p:grpSpPr>
        <p:sp>
          <p:nvSpPr>
            <p:cNvPr id="6146" name="AutoShape 2"/>
            <p:cNvSpPr>
              <a:spLocks/>
            </p:cNvSpPr>
            <p:nvPr/>
          </p:nvSpPr>
          <p:spPr bwMode="auto">
            <a:xfrm>
              <a:off x="69850" y="69850"/>
              <a:ext cx="10754184" cy="3423940"/>
            </a:xfrm>
            <a:prstGeom prst="roundRect">
              <a:avLst>
                <a:gd name="adj" fmla="val 25037"/>
              </a:avLst>
            </a:prstGeom>
            <a:solidFill>
              <a:srgbClr val="3C8DC1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50800" tIns="50800" rIns="50800" bIns="50800" anchor="ctr"/>
            <a:lstStyle/>
            <a:p>
              <a:endParaRPr lang="it-IT" sz="1500" dirty="0">
                <a:solidFill>
                  <a:srgbClr val="FFFFFF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endParaRPr>
            </a:p>
          </p:txBody>
        </p:sp>
        <p:pic>
          <p:nvPicPr>
            <p:cNvPr id="6147" name="Picture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0893884" cy="3563640"/>
            </a:xfrm>
            <a:prstGeom prst="rect">
              <a:avLst/>
            </a:prstGeom>
            <a:noFill/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pic>
      </p:grpSp>
      <p:sp>
        <p:nvSpPr>
          <p:cNvPr id="11" name="CasellaDiTesto 10"/>
          <p:cNvSpPr txBox="1"/>
          <p:nvPr/>
        </p:nvSpPr>
        <p:spPr>
          <a:xfrm>
            <a:off x="1928794" y="3143248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bg1"/>
                </a:solidFill>
              </a:rPr>
              <a:t>Città metropolitana di Milano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357422" y="3857628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Azioni a favore della sostenibilità</a:t>
            </a:r>
            <a:endParaRPr lang="it-IT" b="1" dirty="0">
              <a:solidFill>
                <a:schemeClr val="bg1"/>
              </a:solidFill>
            </a:endParaRPr>
          </a:p>
        </p:txBody>
      </p:sp>
      <p:pic>
        <p:nvPicPr>
          <p:cNvPr id="13" name="Picture 7" descr="testalino_infrastrutture_home_b.png"/>
          <p:cNvPicPr>
            <a:picLocks/>
          </p:cNvPicPr>
          <p:nvPr/>
        </p:nvPicPr>
        <p:blipFill>
          <a:blip r:embed="rId3"/>
          <a:srcRect r="9451"/>
          <a:stretch>
            <a:fillRect/>
          </a:stretch>
        </p:blipFill>
        <p:spPr bwMode="auto">
          <a:xfrm>
            <a:off x="-4465" y="-17859"/>
            <a:ext cx="9152930" cy="178482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385765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it-IT" sz="9600" b="1" dirty="0" smtClean="0">
                <a:solidFill>
                  <a:schemeClr val="accent1">
                    <a:lumMod val="75000"/>
                  </a:schemeClr>
                </a:solidFill>
              </a:rPr>
              <a:t>Infrastrutture sostenibili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800" dirty="0" smtClean="0"/>
              <a:t>l</a:t>
            </a:r>
          </a:p>
          <a:p>
            <a:pPr>
              <a:spcBef>
                <a:spcPts val="0"/>
              </a:spcBef>
            </a:pPr>
            <a:r>
              <a:rPr lang="it-IT" sz="7200" b="1" dirty="0" smtClean="0"/>
              <a:t>Campus digitale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7200" dirty="0" smtClean="0"/>
              <a:t>Creazione di una rete </a:t>
            </a:r>
            <a:r>
              <a:rPr lang="it-IT" sz="7200" dirty="0"/>
              <a:t>a banda larga </a:t>
            </a:r>
            <a:r>
              <a:rPr lang="it-IT" sz="7200" dirty="0" smtClean="0"/>
              <a:t>per </a:t>
            </a:r>
            <a:r>
              <a:rPr lang="it-IT" sz="7200" dirty="0"/>
              <a:t>interconnettere le Pubbliche </a:t>
            </a:r>
            <a:r>
              <a:rPr lang="it-IT" sz="7200" dirty="0" smtClean="0"/>
              <a:t>Amministrazioni: Comuni</a:t>
            </a:r>
            <a:r>
              <a:rPr lang="it-IT" sz="7200" dirty="0"/>
              <a:t>, </a:t>
            </a:r>
            <a:r>
              <a:rPr lang="it-IT" sz="7200" dirty="0" smtClean="0"/>
              <a:t>aziende partecipate, scuole, ospedali, prefettura </a:t>
            </a:r>
          </a:p>
          <a:p>
            <a:pPr marL="444500" lvl="1" indent="-266700">
              <a:spcBef>
                <a:spcPts val="0"/>
              </a:spcBef>
              <a:buFont typeface="Wingdings" pitchFamily="2" charset="2"/>
              <a:buChar char="à"/>
            </a:pPr>
            <a:r>
              <a:rPr lang="it-IT" sz="7200" dirty="0" smtClean="0">
                <a:sym typeface="Wingdings" pitchFamily="2" charset="2"/>
              </a:rPr>
              <a:t>Creazione di una rete</a:t>
            </a:r>
          </a:p>
          <a:p>
            <a:pPr marL="444500" lvl="1" indent="-266700">
              <a:spcBef>
                <a:spcPts val="0"/>
              </a:spcBef>
              <a:buFont typeface="Wingdings" pitchFamily="2" charset="2"/>
              <a:buChar char="à"/>
            </a:pPr>
            <a:r>
              <a:rPr lang="it-IT" sz="7200" dirty="0" smtClean="0">
                <a:sym typeface="Wingdings" pitchFamily="2" charset="2"/>
              </a:rPr>
              <a:t>Ammodernare il proprio patrimonio immobiliare</a:t>
            </a:r>
          </a:p>
          <a:p>
            <a:pPr marL="444500" lvl="1" indent="-266700">
              <a:spcBef>
                <a:spcPts val="0"/>
              </a:spcBef>
              <a:buFont typeface="Wingdings" pitchFamily="2" charset="2"/>
              <a:buChar char="à"/>
            </a:pPr>
            <a:r>
              <a:rPr lang="it-IT" sz="7200" dirty="0" smtClean="0">
                <a:sym typeface="Wingdings" pitchFamily="2" charset="2"/>
              </a:rPr>
              <a:t>Promuovere un territorio più competitivo </a:t>
            </a:r>
          </a:p>
          <a:p>
            <a:pPr marL="444500" lvl="1" indent="-266700">
              <a:spcBef>
                <a:spcPts val="0"/>
              </a:spcBef>
              <a:buFont typeface="Wingdings" pitchFamily="2" charset="2"/>
              <a:buChar char="à"/>
            </a:pPr>
            <a:r>
              <a:rPr lang="it-IT" sz="7200" dirty="0" smtClean="0">
                <a:sym typeface="Wingdings" pitchFamily="2" charset="2"/>
              </a:rPr>
              <a:t>Permette la posa di sensori di monitoraggio sul territorio</a:t>
            </a:r>
          </a:p>
          <a:p>
            <a:pPr marL="444500" lvl="1" indent="-266700">
              <a:spcBef>
                <a:spcPts val="0"/>
              </a:spcBef>
              <a:buFont typeface="Wingdings" pitchFamily="2" charset="2"/>
              <a:buChar char="à"/>
            </a:pPr>
            <a:r>
              <a:rPr lang="it-IT" sz="7200" dirty="0" smtClean="0">
                <a:sym typeface="Wingdings" pitchFamily="2" charset="2"/>
              </a:rPr>
              <a:t>Abbattere i costi </a:t>
            </a:r>
            <a:r>
              <a:rPr lang="it-IT" sz="7200" dirty="0" smtClean="0"/>
              <a:t>della </a:t>
            </a:r>
            <a:r>
              <a:rPr lang="it-IT" sz="7200" dirty="0"/>
              <a:t>spesa pubblica </a:t>
            </a:r>
            <a:r>
              <a:rPr lang="it-IT" sz="7200" dirty="0" smtClean="0"/>
              <a:t>attraverso:</a:t>
            </a:r>
          </a:p>
          <a:p>
            <a:pPr marL="844550" lvl="2" indent="-266700">
              <a:spcBef>
                <a:spcPts val="0"/>
              </a:spcBef>
            </a:pPr>
            <a:r>
              <a:rPr lang="it-IT" sz="7200" dirty="0" smtClean="0"/>
              <a:t>lo </a:t>
            </a:r>
            <a:r>
              <a:rPr lang="it-IT" sz="7200" b="1" dirty="0"/>
              <a:t>sviluppo di servizi condivisi (connettività Internet, posta elettronica, spazio server</a:t>
            </a:r>
            <a:r>
              <a:rPr lang="it-IT" sz="7200" b="1" dirty="0" smtClean="0"/>
              <a:t>, </a:t>
            </a:r>
            <a:r>
              <a:rPr lang="it-IT" sz="7200" dirty="0" smtClean="0"/>
              <a:t>servizi </a:t>
            </a:r>
            <a:r>
              <a:rPr lang="it-IT" sz="7200" dirty="0"/>
              <a:t>telefonici, applicazioni condivise, servizi telematici evoluti) grazie </a:t>
            </a:r>
            <a:r>
              <a:rPr lang="it-IT" sz="7200" dirty="0" smtClean="0"/>
              <a:t>alla digitalizzazione </a:t>
            </a:r>
            <a:r>
              <a:rPr lang="it-IT" sz="7200" dirty="0"/>
              <a:t>del territorio (</a:t>
            </a:r>
            <a:r>
              <a:rPr lang="it-IT" sz="7200" dirty="0" err="1"/>
              <a:t>cloud</a:t>
            </a:r>
            <a:r>
              <a:rPr lang="it-IT" sz="7200" dirty="0" smtClean="0"/>
              <a:t>)</a:t>
            </a:r>
          </a:p>
          <a:p>
            <a:pPr marL="844550" lvl="2" indent="-266700">
              <a:spcBef>
                <a:spcPts val="0"/>
              </a:spcBef>
            </a:pPr>
            <a:r>
              <a:rPr lang="it-IT" sz="7200" dirty="0" smtClean="0"/>
              <a:t>l’</a:t>
            </a:r>
            <a:r>
              <a:rPr lang="it-IT" sz="7200" b="1" dirty="0" smtClean="0"/>
              <a:t>introduzione </a:t>
            </a:r>
            <a:r>
              <a:rPr lang="it-IT" sz="7200" b="1" dirty="0"/>
              <a:t>dell’</a:t>
            </a:r>
            <a:r>
              <a:rPr lang="it-IT" sz="7200" b="1" dirty="0" err="1"/>
              <a:t>IoT</a:t>
            </a:r>
            <a:r>
              <a:rPr lang="it-IT" sz="7200" b="1" dirty="0"/>
              <a:t> su </a:t>
            </a:r>
            <a:r>
              <a:rPr lang="it-IT" sz="7200" b="1" dirty="0" err="1"/>
              <a:t>WiFi</a:t>
            </a:r>
            <a:r>
              <a:rPr lang="it-IT" sz="7200" b="1" dirty="0"/>
              <a:t>/5G per le utenze di gas, luce, riscaldamento e </a:t>
            </a:r>
            <a:r>
              <a:rPr lang="it-IT" sz="7200" b="1" dirty="0" smtClean="0"/>
              <a:t>l’uso </a:t>
            </a:r>
            <a:r>
              <a:rPr lang="it-IT" sz="7200" dirty="0" smtClean="0"/>
              <a:t>del </a:t>
            </a:r>
            <a:r>
              <a:rPr lang="it-IT" sz="7200" b="1" dirty="0"/>
              <a:t>VOIP per la </a:t>
            </a:r>
            <a:r>
              <a:rPr lang="it-IT" sz="7200" b="1" dirty="0" smtClean="0"/>
              <a:t>telefonia </a:t>
            </a:r>
          </a:p>
          <a:p>
            <a:pPr marL="844550" lvl="2" indent="-266700">
              <a:spcBef>
                <a:spcPts val="0"/>
              </a:spcBef>
            </a:pPr>
            <a:r>
              <a:rPr lang="it-IT" sz="7200" dirty="0" smtClean="0"/>
              <a:t>contribuire </a:t>
            </a:r>
            <a:r>
              <a:rPr lang="it-IT" sz="7200" dirty="0"/>
              <a:t>a una </a:t>
            </a:r>
            <a:r>
              <a:rPr lang="it-IT" sz="7200" b="1" dirty="0"/>
              <a:t>maggiore sostenibilità ambientale: risparmio energetico </a:t>
            </a:r>
            <a:r>
              <a:rPr lang="it-IT" sz="7200" b="1" dirty="0" smtClean="0"/>
              <a:t>significa </a:t>
            </a:r>
            <a:r>
              <a:rPr lang="it-IT" sz="7200" dirty="0" smtClean="0"/>
              <a:t>anche </a:t>
            </a:r>
            <a:r>
              <a:rPr lang="it-IT" sz="7200" dirty="0"/>
              <a:t>una minor emissione di CO2 e una riduzione dell’inquinamento </a:t>
            </a:r>
            <a:r>
              <a:rPr lang="it-IT" sz="7200" dirty="0" smtClean="0"/>
              <a:t>atmosferico</a:t>
            </a:r>
            <a:endParaRPr lang="it-IT" sz="7200" dirty="0" smtClean="0">
              <a:sym typeface="Wingdings" pitchFamily="2" charset="2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à"/>
            </a:pPr>
            <a:endParaRPr lang="it-IT" sz="5500" dirty="0" smtClean="0">
              <a:sym typeface="Wingdings" pitchFamily="2" charset="2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à"/>
            </a:pPr>
            <a:endParaRPr lang="it-IT" sz="5500" dirty="0" smtClean="0"/>
          </a:p>
          <a:p>
            <a:pPr>
              <a:spcBef>
                <a:spcPts val="0"/>
              </a:spcBef>
              <a:buNone/>
            </a:pPr>
            <a:endParaRPr lang="it-IT" sz="5500" dirty="0" smtClean="0"/>
          </a:p>
          <a:p>
            <a:pPr>
              <a:spcBef>
                <a:spcPts val="0"/>
              </a:spcBef>
              <a:buNone/>
            </a:pPr>
            <a:endParaRPr lang="it-IT" sz="5500" dirty="0"/>
          </a:p>
        </p:txBody>
      </p:sp>
      <p:pic>
        <p:nvPicPr>
          <p:cNvPr id="4" name="Picture 7" descr="testalino_infrastrutture_home_b.png"/>
          <p:cNvPicPr>
            <a:picLocks/>
          </p:cNvPicPr>
          <p:nvPr/>
        </p:nvPicPr>
        <p:blipFill>
          <a:blip r:embed="rId2"/>
          <a:srcRect r="9451"/>
          <a:stretch>
            <a:fillRect/>
          </a:stretch>
        </p:blipFill>
        <p:spPr bwMode="auto">
          <a:xfrm>
            <a:off x="-4465" y="-17859"/>
            <a:ext cx="9152930" cy="130371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</p:pic>
      <p:sp>
        <p:nvSpPr>
          <p:cNvPr id="5" name="CasellaDiTesto 4"/>
          <p:cNvSpPr txBox="1"/>
          <p:nvPr/>
        </p:nvSpPr>
        <p:spPr>
          <a:xfrm>
            <a:off x="214282" y="5357826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Alcuni dati: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 smtClean="0"/>
              <a:t> 3.100 km di fibra posati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/>
              <a:t> </a:t>
            </a:r>
            <a:r>
              <a:rPr lang="it-IT" sz="1600" dirty="0" smtClean="0"/>
              <a:t> 47 % delle scuole già connesse (75 su 156); entro 31.12.2019 il 100%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/>
              <a:t> </a:t>
            </a:r>
            <a:r>
              <a:rPr lang="it-IT" sz="1600" dirty="0" smtClean="0"/>
              <a:t> 70% dei Comuni hanno aderito ad un accordo con CMM, di cui il 49 % è già connesso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/>
              <a:t> </a:t>
            </a:r>
            <a:r>
              <a:rPr lang="it-IT" sz="1600" dirty="0" smtClean="0"/>
              <a:t>in fase di accordo: prefettura, istituto dei tumori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Picture 7" descr="testalino_infrastrutture_home_b.png"/>
          <p:cNvPicPr>
            <a:picLocks/>
          </p:cNvPicPr>
          <p:nvPr/>
        </p:nvPicPr>
        <p:blipFill>
          <a:blip r:embed="rId2"/>
          <a:srcRect r="9451"/>
          <a:stretch>
            <a:fillRect/>
          </a:stretch>
        </p:blipFill>
        <p:spPr bwMode="auto">
          <a:xfrm>
            <a:off x="-4465" y="-17859"/>
            <a:ext cx="9152930" cy="178482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</p:pic>
      <p:sp>
        <p:nvSpPr>
          <p:cNvPr id="6" name="CasellaDiTesto 5"/>
          <p:cNvSpPr txBox="1"/>
          <p:nvPr/>
        </p:nvSpPr>
        <p:spPr>
          <a:xfrm>
            <a:off x="214282" y="2071678"/>
            <a:ext cx="8715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t-IT" dirty="0" smtClean="0"/>
              <a:t>  </a:t>
            </a:r>
            <a:r>
              <a:rPr lang="it-IT" b="1" dirty="0" smtClean="0"/>
              <a:t>Tralicci 5 G – un’antenna per anticipare il futuro</a:t>
            </a:r>
          </a:p>
          <a:p>
            <a:pPr marL="177800" lvl="1" algn="just"/>
            <a:r>
              <a:rPr lang="it-IT" b="1" dirty="0"/>
              <a:t>41 siti sul territorio di 32 Comuni metropolitani </a:t>
            </a:r>
            <a:r>
              <a:rPr lang="it-IT" dirty="0"/>
              <a:t>su cui </a:t>
            </a:r>
            <a:r>
              <a:rPr lang="it-IT" dirty="0" smtClean="0"/>
              <a:t>installare delle </a:t>
            </a:r>
            <a:r>
              <a:rPr lang="it-IT" b="1" dirty="0" smtClean="0"/>
              <a:t>stazioni radio-base</a:t>
            </a:r>
          </a:p>
          <a:p>
            <a:pPr marL="177800" lvl="1" algn="just">
              <a:buFont typeface="Wingdings" pitchFamily="2" charset="2"/>
              <a:buChar char="à"/>
            </a:pPr>
            <a:r>
              <a:rPr lang="it-IT" dirty="0">
                <a:sym typeface="Wingdings" pitchFamily="2" charset="2"/>
              </a:rPr>
              <a:t>p</a:t>
            </a:r>
            <a:r>
              <a:rPr lang="it-IT" dirty="0" smtClean="0">
                <a:sym typeface="Wingdings" pitchFamily="2" charset="2"/>
              </a:rPr>
              <a:t>er diffondere servizi wireless in 5G</a:t>
            </a:r>
          </a:p>
          <a:p>
            <a:pPr marL="177800" lvl="1" algn="just">
              <a:buFont typeface="Wingdings" pitchFamily="2" charset="2"/>
              <a:buChar char="à"/>
            </a:pPr>
            <a:r>
              <a:rPr lang="it-IT" dirty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valorizzare territorio con servizi innovativi e digitali (predisposizione del territorio per la </a:t>
            </a:r>
            <a:r>
              <a:rPr lang="it-IT" dirty="0" err="1" smtClean="0">
                <a:sym typeface="Wingdings" pitchFamily="2" charset="2"/>
              </a:rPr>
              <a:t>smart</a:t>
            </a:r>
            <a:r>
              <a:rPr lang="it-IT" dirty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land</a:t>
            </a:r>
            <a:r>
              <a:rPr lang="it-IT" dirty="0" smtClean="0">
                <a:sym typeface="Wingdings" pitchFamily="2" charset="2"/>
              </a:rPr>
              <a:t>)</a:t>
            </a:r>
          </a:p>
          <a:p>
            <a:pPr marL="177800" lvl="1" algn="just">
              <a:buFont typeface="Wingdings" pitchFamily="2" charset="2"/>
              <a:buChar char="à"/>
            </a:pPr>
            <a:r>
              <a:rPr lang="it-IT" dirty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traliccio con vernice fotosensibile per mitigarsi con l’ambiente circostante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85720" y="4143381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t-IT" b="1" dirty="0" smtClean="0"/>
              <a:t> Realizzazione di torri faro nelle rotonde</a:t>
            </a:r>
          </a:p>
          <a:p>
            <a:pPr marL="180975" lvl="1" algn="just"/>
            <a:r>
              <a:rPr lang="it-IT" dirty="0"/>
              <a:t>Le Torri Faro sono composte da dei tralicci raggiunti dalla fibra ottica, utili per diffondere i servizi wireless in modalità 5G e sono dotate di led di ultima generazione che hanno la caratteristica di  illuminare correttamente solo le corsie di circolazione, garantendo agli automobilisti elevati standard di comfort visivo e un’illuminazione uniforme, priva di zone </a:t>
            </a:r>
            <a:r>
              <a:rPr lang="it-IT" dirty="0" smtClean="0"/>
              <a:t>d’ombra</a:t>
            </a:r>
          </a:p>
          <a:p>
            <a:pPr marL="180975" lvl="1" algn="just">
              <a:buFont typeface="Wingdings" pitchFamily="2" charset="2"/>
              <a:buChar char="à"/>
            </a:pPr>
            <a:r>
              <a:rPr lang="it-IT" dirty="0" smtClean="0">
                <a:sym typeface="Wingdings" pitchFamily="2" charset="2"/>
              </a:rPr>
              <a:t>Riducono inquinamento luminoso</a:t>
            </a:r>
          </a:p>
          <a:p>
            <a:pPr marL="180975" lvl="1" algn="just">
              <a:buFont typeface="Wingdings" pitchFamily="2" charset="2"/>
              <a:buChar char="à"/>
            </a:pPr>
            <a:r>
              <a:rPr lang="it-IT" dirty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risparmio energetico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2000240"/>
            <a:ext cx="8786874" cy="2857520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</a:pPr>
            <a:r>
              <a:rPr lang="it-IT" sz="2400" b="1" dirty="0" smtClean="0"/>
              <a:t>Sperimentazione </a:t>
            </a:r>
            <a:r>
              <a:rPr lang="it-IT" sz="2400" b="1" dirty="0" smtClean="0"/>
              <a:t>di un nuovo asfalto: col grafene</a:t>
            </a:r>
          </a:p>
          <a:p>
            <a:pPr marL="355600" lvl="1" indent="0" algn="just">
              <a:spcBef>
                <a:spcPts val="0"/>
              </a:spcBef>
              <a:buNone/>
            </a:pPr>
            <a:r>
              <a:rPr lang="it-IT" sz="1800" dirty="0" smtClean="0"/>
              <a:t>Sperimentazione su 500 metri della Milano Meda di un asfalto a base di grafene che consentirà di far durare il manto stradale più a lungo, riducendo la manutenzione. Inoltre attraverso </a:t>
            </a:r>
            <a:r>
              <a:rPr lang="it-IT" sz="1800" dirty="0" err="1" smtClean="0"/>
              <a:t>Gipave</a:t>
            </a:r>
            <a:r>
              <a:rPr lang="it-IT" sz="1800" dirty="0" smtClean="0"/>
              <a:t> si realizza una pavimentazione green, high </a:t>
            </a:r>
            <a:r>
              <a:rPr lang="it-IT" sz="1800" dirty="0" err="1" smtClean="0"/>
              <a:t>tech</a:t>
            </a:r>
            <a:r>
              <a:rPr lang="it-IT" sz="1800" dirty="0" smtClean="0"/>
              <a:t>, altamente resistente, ecosostenibili e al 100% riciclabile </a:t>
            </a:r>
            <a:endParaRPr lang="it-IT" sz="1800" dirty="0" smtClean="0"/>
          </a:p>
          <a:p>
            <a:pPr marL="355600" lvl="1" indent="0" algn="just">
              <a:spcBef>
                <a:spcPts val="0"/>
              </a:spcBef>
              <a:buNone/>
            </a:pPr>
            <a:endParaRPr lang="it-IT" sz="1800" dirty="0" smtClean="0"/>
          </a:p>
          <a:p>
            <a:pPr marL="342900" lvl="1" indent="-342900" algn="just">
              <a:spcBef>
                <a:spcPts val="0"/>
              </a:spcBef>
              <a:buFont typeface="Arial" pitchFamily="34" charset="0"/>
              <a:buChar char="•"/>
            </a:pPr>
            <a:r>
              <a:rPr lang="it-IT" sz="2400" b="1" dirty="0" smtClean="0"/>
              <a:t>Sperimentazione di sensori per il degrado del manto </a:t>
            </a:r>
            <a:r>
              <a:rPr lang="it-IT" sz="2400" b="1" dirty="0" smtClean="0"/>
              <a:t>stradale</a:t>
            </a:r>
          </a:p>
          <a:p>
            <a:pPr marL="355600" lvl="1" indent="0" algn="just">
              <a:spcBef>
                <a:spcPts val="0"/>
              </a:spcBef>
              <a:buNone/>
            </a:pPr>
            <a:r>
              <a:rPr lang="it-IT" sz="1800" dirty="0" smtClean="0"/>
              <a:t>Installazione di sensori sulle auto di servizio dei cantonieri per rilevare il degrado del manto stradale. </a:t>
            </a:r>
            <a:r>
              <a:rPr lang="it-IT" sz="1800" dirty="0" smtClean="0"/>
              <a:t>Consente di ottenere uno strumento utile alla programmazione della manutenzione </a:t>
            </a:r>
            <a:r>
              <a:rPr lang="it-IT" sz="1800" dirty="0" smtClean="0"/>
              <a:t>stradale garantendo </a:t>
            </a:r>
            <a:r>
              <a:rPr lang="it-IT" sz="1800" dirty="0" smtClean="0"/>
              <a:t>anche una maggiore sicurezza sul lavoro ai dipendenti.</a:t>
            </a:r>
            <a:endParaRPr lang="it-IT" sz="1800" dirty="0" smtClean="0"/>
          </a:p>
          <a:p>
            <a:pPr algn="just">
              <a:spcBef>
                <a:spcPts val="0"/>
              </a:spcBef>
              <a:buNone/>
            </a:pPr>
            <a:r>
              <a:rPr lang="it-IT" sz="2000" b="1" dirty="0" smtClean="0"/>
              <a:t>      </a:t>
            </a:r>
            <a:endParaRPr lang="it-IT" sz="2000" dirty="0" smtClean="0"/>
          </a:p>
          <a:p>
            <a:pPr algn="just">
              <a:spcBef>
                <a:spcPts val="0"/>
              </a:spcBef>
              <a:buNone/>
            </a:pPr>
            <a:endParaRPr lang="it-IT" sz="2000" dirty="0"/>
          </a:p>
        </p:txBody>
      </p:sp>
      <p:pic>
        <p:nvPicPr>
          <p:cNvPr id="4" name="Picture 7" descr="testalino_infrastrutture_home_b.png"/>
          <p:cNvPicPr>
            <a:picLocks/>
          </p:cNvPicPr>
          <p:nvPr/>
        </p:nvPicPr>
        <p:blipFill>
          <a:blip r:embed="rId2"/>
          <a:srcRect r="9451"/>
          <a:stretch>
            <a:fillRect/>
          </a:stretch>
        </p:blipFill>
        <p:spPr bwMode="auto">
          <a:xfrm>
            <a:off x="-4465" y="-17859"/>
            <a:ext cx="9152930" cy="178482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</p:pic>
      <p:sp>
        <p:nvSpPr>
          <p:cNvPr id="9" name="Rettangolo 8"/>
          <p:cNvSpPr/>
          <p:nvPr/>
        </p:nvSpPr>
        <p:spPr>
          <a:xfrm>
            <a:off x="214282" y="4572008"/>
            <a:ext cx="878687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it-IT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it-IT" sz="2000" b="1" dirty="0" smtClean="0"/>
              <a:t>     Territori virtuosi</a:t>
            </a:r>
          </a:p>
          <a:p>
            <a:pPr marL="358775" lvl="1" algn="just"/>
            <a:r>
              <a:rPr lang="it-IT" dirty="0" smtClean="0">
                <a:ea typeface="Optima" charset="0"/>
                <a:cs typeface="Optima" charset="0"/>
                <a:sym typeface="Optima" charset="0"/>
              </a:rPr>
              <a:t>139 edifici scolastici di proprietà dell’ente, saranno qualificati da un punto di vista energetico per con l’obiettivo di ridurre la percentuale di emissioni di CO2 e dei consumi  energetici negli edifici della Città metropolitana</a:t>
            </a:r>
            <a:endParaRPr lang="it-IT" dirty="0">
              <a:ea typeface="Optima" charset="0"/>
              <a:cs typeface="Optima" charset="0"/>
              <a:sym typeface="Optima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26" y="2000240"/>
            <a:ext cx="8786874" cy="57150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it-IT" dirty="0" smtClean="0"/>
              <a:t/>
            </a:r>
            <a:br>
              <a:rPr lang="it-IT" dirty="0" smtClean="0"/>
            </a:br>
            <a:endParaRPr lang="it-IT" sz="2000" dirty="0" smtClean="0"/>
          </a:p>
        </p:txBody>
      </p:sp>
      <p:pic>
        <p:nvPicPr>
          <p:cNvPr id="4" name="Picture 7" descr="testalino_infrastrutture_home_b.png"/>
          <p:cNvPicPr>
            <a:picLocks/>
          </p:cNvPicPr>
          <p:nvPr/>
        </p:nvPicPr>
        <p:blipFill>
          <a:blip r:embed="rId2"/>
          <a:srcRect r="9451"/>
          <a:stretch>
            <a:fillRect/>
          </a:stretch>
        </p:blipFill>
        <p:spPr bwMode="auto">
          <a:xfrm>
            <a:off x="-4465" y="-17859"/>
            <a:ext cx="9152930" cy="178482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</p:pic>
      <p:sp>
        <p:nvSpPr>
          <p:cNvPr id="8" name="CasellaDiTesto 7"/>
          <p:cNvSpPr txBox="1"/>
          <p:nvPr/>
        </p:nvSpPr>
        <p:spPr>
          <a:xfrm>
            <a:off x="500034" y="2571744"/>
            <a:ext cx="81439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BIM – Building Information </a:t>
            </a:r>
            <a:r>
              <a:rPr lang="it-IT" b="1" dirty="0" err="1" smtClean="0"/>
              <a:t>Modelling</a:t>
            </a:r>
            <a:endParaRPr lang="it-IT" b="1" dirty="0" smtClean="0"/>
          </a:p>
          <a:p>
            <a:endParaRPr lang="it-IT" b="1" dirty="0" smtClean="0"/>
          </a:p>
          <a:p>
            <a:pPr marL="88900" lvl="1"/>
            <a:r>
              <a:rPr lang="it-IT" dirty="0" smtClean="0"/>
              <a:t>Il BIM offre </a:t>
            </a:r>
            <a:r>
              <a:rPr lang="it-IT" dirty="0"/>
              <a:t>la possibilità di gestire in maniera integrata un sistema di informazioni complesso, riferito ai vari sistemi tecnologici ed ai vari componenti che costituiscono l’oggetto edificio o infrastruttura, e relativi ad istanti diversi del ciclo di vita dello stesso</a:t>
            </a:r>
            <a:r>
              <a:rPr lang="it-IT" dirty="0" smtClean="0"/>
              <a:t>. Questo permette di prendere decisioni consapevoli e sostenibili.</a:t>
            </a:r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00034" y="4286256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  creazione di una PO sul BIM</a:t>
            </a:r>
          </a:p>
          <a:p>
            <a:pPr>
              <a:buFont typeface="Arial" pitchFamily="34" charset="0"/>
              <a:buChar char="•"/>
            </a:pPr>
            <a:r>
              <a:rPr lang="it-IT" dirty="0"/>
              <a:t>  </a:t>
            </a:r>
            <a:r>
              <a:rPr lang="it-IT" dirty="0" smtClean="0"/>
              <a:t>creazione di una task </a:t>
            </a:r>
            <a:r>
              <a:rPr lang="it-IT" dirty="0" err="1" smtClean="0"/>
              <a:t>force</a:t>
            </a:r>
            <a:r>
              <a:rPr lang="it-IT" dirty="0" smtClean="0"/>
              <a:t> intersettoriale sul BIM</a:t>
            </a:r>
          </a:p>
          <a:p>
            <a:pPr>
              <a:buFont typeface="Arial" pitchFamily="34" charset="0"/>
              <a:buChar char="•"/>
            </a:pPr>
            <a:r>
              <a:rPr lang="it-IT" dirty="0"/>
              <a:t> </a:t>
            </a:r>
            <a:r>
              <a:rPr lang="it-IT" dirty="0" smtClean="0"/>
              <a:t> realizzazione di un percorso formativo per 80 dipendenti dell’Ente di 40 ore sul tema</a:t>
            </a:r>
          </a:p>
          <a:p>
            <a:pPr>
              <a:buFont typeface="Arial" pitchFamily="34" charset="0"/>
              <a:buChar char="•"/>
            </a:pPr>
            <a:r>
              <a:rPr lang="it-IT" dirty="0"/>
              <a:t> </a:t>
            </a:r>
            <a:r>
              <a:rPr lang="it-IT" dirty="0" smtClean="0"/>
              <a:t>prossima sperimentazione di un progetto in BIM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26" y="2000240"/>
            <a:ext cx="8786874" cy="464347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2000" dirty="0" smtClean="0"/>
          </a:p>
          <a:p>
            <a:pPr>
              <a:spcBef>
                <a:spcPts val="0"/>
              </a:spcBef>
            </a:pPr>
            <a:r>
              <a:rPr lang="it-IT" sz="2000" b="1" dirty="0" smtClean="0">
                <a:ea typeface="Optima" charset="0"/>
                <a:cs typeface="Optima" charset="0"/>
                <a:sym typeface="Optima" charset="0"/>
              </a:rPr>
              <a:t>CLOUD</a:t>
            </a:r>
          </a:p>
          <a:p>
            <a:pPr>
              <a:spcBef>
                <a:spcPts val="0"/>
              </a:spcBef>
              <a:buNone/>
            </a:pPr>
            <a:r>
              <a:rPr lang="it-IT" sz="2000" dirty="0" smtClean="0"/>
              <a:t>       </a:t>
            </a:r>
            <a:r>
              <a:rPr lang="it-IT" sz="2000" dirty="0" err="1" smtClean="0"/>
              <a:t>Cloud</a:t>
            </a:r>
            <a:r>
              <a:rPr lang="it-IT" sz="2000" dirty="0" smtClean="0"/>
              <a:t> </a:t>
            </a:r>
            <a:r>
              <a:rPr lang="it-IT" sz="2000" dirty="0" err="1" smtClean="0"/>
              <a:t>computing</a:t>
            </a:r>
            <a:r>
              <a:rPr lang="it-IT" sz="2000" dirty="0" smtClean="0"/>
              <a:t>: tecnologia che permette di elaborare e archiviare dati in rete, consentendo l’accesso ad applicazioni e dati memorizzati su un hardware remoto invece che sulla postazione di lavoro locale: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à"/>
            </a:pPr>
            <a:r>
              <a:rPr lang="it-IT" sz="1600" dirty="0" smtClean="0"/>
              <a:t>permette di superare i limiti di logistica e sicurezza propri del modello di gestione in house</a:t>
            </a:r>
            <a:endParaRPr lang="it-IT" sz="1600" dirty="0">
              <a:sym typeface="Wingdings" pitchFamily="2" charset="2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à"/>
            </a:pPr>
            <a:r>
              <a:rPr lang="it-IT" sz="1600" dirty="0" smtClean="0"/>
              <a:t>usufruire </a:t>
            </a:r>
            <a:r>
              <a:rPr lang="it-IT" sz="1600" dirty="0"/>
              <a:t>delle applicazioni da qualsiasi dispositivo in qualsiasi luogo tramite l’accesso </a:t>
            </a:r>
            <a:r>
              <a:rPr lang="it-IT" sz="1600" dirty="0" smtClean="0"/>
              <a:t>internet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à"/>
            </a:pPr>
            <a:r>
              <a:rPr lang="it-IT" sz="1600" dirty="0" smtClean="0"/>
              <a:t>avere </a:t>
            </a:r>
            <a:r>
              <a:rPr lang="it-IT" sz="1600" dirty="0"/>
              <a:t>maggiore flessibilità nel provare nuovi servizi o apportare modifiche con costi </a:t>
            </a:r>
            <a:r>
              <a:rPr lang="it-IT" sz="1600" dirty="0" smtClean="0"/>
              <a:t>minimi</a:t>
            </a:r>
          </a:p>
          <a:p>
            <a:pPr lvl="1">
              <a:spcBef>
                <a:spcPts val="0"/>
              </a:spcBef>
              <a:buNone/>
            </a:pPr>
            <a:endParaRPr lang="it-IT" sz="1600" dirty="0">
              <a:sym typeface="Optima" charset="0"/>
            </a:endParaRPr>
          </a:p>
          <a:p>
            <a:pPr>
              <a:spcBef>
                <a:spcPts val="0"/>
              </a:spcBef>
            </a:pPr>
            <a:r>
              <a:rPr lang="it-IT" sz="2000" b="1" dirty="0" smtClean="0">
                <a:ea typeface="Optima" charset="0"/>
                <a:cs typeface="Optima" charset="0"/>
                <a:sym typeface="Optima" charset="0"/>
              </a:rPr>
              <a:t>Digitalizzazione dei processi:</a:t>
            </a:r>
          </a:p>
          <a:p>
            <a:pPr marL="630238" lvl="1" indent="-274638"/>
            <a:r>
              <a:rPr lang="it-IT" sz="1600" dirty="0"/>
              <a:t>programmazione degli spazi e dell’offerta formativa</a:t>
            </a:r>
          </a:p>
          <a:p>
            <a:pPr marL="630238" lvl="1" indent="-274638"/>
            <a:r>
              <a:rPr lang="it-IT" sz="1600" dirty="0"/>
              <a:t>manutenzione degli edifici scolastici </a:t>
            </a:r>
          </a:p>
          <a:p>
            <a:pPr marL="630238" lvl="1" indent="-274638"/>
            <a:r>
              <a:rPr lang="it-IT" sz="1600" dirty="0"/>
              <a:t>l’utilizzo degli spazi scolastici da parte della comunità in orari </a:t>
            </a:r>
            <a:r>
              <a:rPr lang="it-IT" sz="1600" dirty="0" smtClean="0"/>
              <a:t>extrascolastici</a:t>
            </a:r>
          </a:p>
          <a:p>
            <a:pPr marL="630238" lvl="1" indent="-274638"/>
            <a:r>
              <a:rPr lang="it-IT" sz="1600" dirty="0" smtClean="0">
                <a:ea typeface="Optima" charset="0"/>
                <a:cs typeface="Optima" charset="0"/>
                <a:sym typeface="Wingdings" pitchFamily="2" charset="2"/>
              </a:rPr>
              <a:t>migliora la sostenibilità ambientale attraverso un uso ridotto di carta</a:t>
            </a:r>
            <a:endParaRPr lang="it-IT" sz="1600" dirty="0" smtClean="0">
              <a:ea typeface="Optima" charset="0"/>
              <a:cs typeface="Optima" charset="0"/>
              <a:sym typeface="Optima" charset="0"/>
            </a:endParaRPr>
          </a:p>
        </p:txBody>
      </p:sp>
      <p:pic>
        <p:nvPicPr>
          <p:cNvPr id="4" name="Picture 7" descr="testalino_infrastrutture_home_b.png"/>
          <p:cNvPicPr>
            <a:picLocks/>
          </p:cNvPicPr>
          <p:nvPr/>
        </p:nvPicPr>
        <p:blipFill>
          <a:blip r:embed="rId2"/>
          <a:srcRect r="9451"/>
          <a:stretch>
            <a:fillRect/>
          </a:stretch>
        </p:blipFill>
        <p:spPr bwMode="auto">
          <a:xfrm>
            <a:off x="-4465" y="-17859"/>
            <a:ext cx="9152930" cy="178482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44" y="2000240"/>
            <a:ext cx="8786874" cy="464347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it-IT" sz="2000" b="1" dirty="0" smtClean="0"/>
              <a:t>Protocollo d’intesa tra Città metropolitana di Milano, Comune di Milano, Ambito Territoriale Ottimale Città metropolitana di Milano e Ufficio Scolastico Regionale per la Lombardia Ambito Territoriale di Milano per la realizzazione di azioni a sostegno dello sviluppo sostenibile con particolare riferimento all’economia circolare e allo sviluppo della </a:t>
            </a:r>
            <a:r>
              <a:rPr lang="it-IT" sz="2000" b="1" dirty="0" err="1" smtClean="0"/>
              <a:t>food</a:t>
            </a:r>
            <a:r>
              <a:rPr lang="it-IT" sz="2000" b="1" dirty="0" smtClean="0"/>
              <a:t> policy</a:t>
            </a:r>
          </a:p>
          <a:p>
            <a:pPr algn="just">
              <a:spcBef>
                <a:spcPts val="0"/>
              </a:spcBef>
              <a:buNone/>
            </a:pPr>
            <a:r>
              <a:rPr lang="it-IT" sz="2000" dirty="0" smtClean="0"/>
              <a:t>      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à"/>
            </a:pPr>
            <a:r>
              <a:rPr lang="it-IT" sz="1600" dirty="0" smtClean="0"/>
              <a:t>promuovere l’educazione allo sviluppo sostenibile nelle scuole del Comune e della città metropolitana di Milano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à"/>
            </a:pPr>
            <a:r>
              <a:rPr lang="it-IT" sz="1600" dirty="0" smtClean="0"/>
              <a:t>la Città metropolitana  e l’Ambito Territoriale Ottimale Città metropolitana di Milano intendono attivare delle iniziative volte a promuovere il consumo responsabile dell’acqua pubblica e la riduzione del consumo di plastica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à"/>
            </a:pPr>
            <a:r>
              <a:rPr lang="it-IT" sz="1600" dirty="0" smtClean="0"/>
              <a:t>il Comune di Milano ha attivato un progetto pilota per circa 12.000 studenti denominato “</a:t>
            </a:r>
            <a:r>
              <a:rPr lang="it-IT" sz="1600" dirty="0" err="1" smtClean="0"/>
              <a:t>#AmbienteaScuola</a:t>
            </a:r>
            <a:r>
              <a:rPr lang="it-IT" sz="1600" dirty="0" smtClean="0"/>
              <a:t>” e per l’anno scolastico 2019/2020 intende inserire un progetto pilota per la promozione del consumo dell’Acqua del Sindaco e la riduzione dell’utilizzo di acqua in bottiglia di plastica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à"/>
            </a:pPr>
            <a:endParaRPr lang="it-IT" sz="1600" dirty="0" smtClean="0"/>
          </a:p>
          <a:p>
            <a:pPr lvl="1">
              <a:spcBef>
                <a:spcPts val="0"/>
              </a:spcBef>
              <a:buFont typeface="Wingdings" pitchFamily="2" charset="2"/>
              <a:buChar char="à"/>
            </a:pPr>
            <a:endParaRPr lang="it-IT" sz="1600" dirty="0">
              <a:sym typeface="Wingdings" pitchFamily="2" charset="2"/>
            </a:endParaRPr>
          </a:p>
        </p:txBody>
      </p:sp>
      <p:pic>
        <p:nvPicPr>
          <p:cNvPr id="4" name="Picture 7" descr="testalino_infrastrutture_home_b.png"/>
          <p:cNvPicPr>
            <a:picLocks/>
          </p:cNvPicPr>
          <p:nvPr/>
        </p:nvPicPr>
        <p:blipFill>
          <a:blip r:embed="rId2"/>
          <a:srcRect r="9451"/>
          <a:stretch>
            <a:fillRect/>
          </a:stretch>
        </p:blipFill>
        <p:spPr bwMode="auto">
          <a:xfrm>
            <a:off x="-4465" y="-17859"/>
            <a:ext cx="9152930" cy="178482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44" y="2000240"/>
            <a:ext cx="8786874" cy="4643470"/>
          </a:xfrm>
        </p:spPr>
        <p:txBody>
          <a:bodyPr>
            <a:normAutofit fontScale="55000" lnSpcReduction="20000"/>
          </a:bodyPr>
          <a:lstStyle/>
          <a:p>
            <a:pPr algn="just">
              <a:spcBef>
                <a:spcPts val="0"/>
              </a:spcBef>
            </a:pPr>
            <a:r>
              <a:rPr lang="it-IT" sz="4400" b="1" dirty="0" smtClean="0"/>
              <a:t>Progetto SMART EDGE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à"/>
            </a:pPr>
            <a:endParaRPr lang="it-IT" sz="1600" dirty="0" smtClean="0"/>
          </a:p>
          <a:p>
            <a:pPr marL="0" indent="0" algn="just">
              <a:buNone/>
            </a:pPr>
            <a:r>
              <a:rPr lang="it-IT" dirty="0" err="1" smtClean="0"/>
              <a:t>SmartEdge</a:t>
            </a:r>
            <a:r>
              <a:rPr lang="it-IT" dirty="0" smtClean="0"/>
              <a:t> è un progetto internazionale, finanziato con </a:t>
            </a:r>
            <a:r>
              <a:rPr lang="it-IT" dirty="0" err="1" smtClean="0"/>
              <a:t>Interreg</a:t>
            </a:r>
            <a:r>
              <a:rPr lang="it-IT" dirty="0" smtClean="0"/>
              <a:t> </a:t>
            </a:r>
            <a:r>
              <a:rPr lang="it-IT" dirty="0" err="1" smtClean="0"/>
              <a:t>Europe</a:t>
            </a:r>
            <a:r>
              <a:rPr lang="it-IT" dirty="0" smtClean="0"/>
              <a:t>, che mira a ridurre le emissioni da gas serra che gravano sui piccoli comuni limitrofi alle città metropolitane </a:t>
            </a:r>
            <a:r>
              <a:rPr lang="it-IT" b="1" dirty="0" smtClean="0"/>
              <a:t>(</a:t>
            </a:r>
            <a:r>
              <a:rPr lang="it-IT" b="1" dirty="0" err="1" smtClean="0"/>
              <a:t>Edge</a:t>
            </a:r>
            <a:r>
              <a:rPr lang="it-IT" b="1" dirty="0" smtClean="0"/>
              <a:t> </a:t>
            </a:r>
            <a:r>
              <a:rPr lang="it-IT" b="1" dirty="0" err="1" smtClean="0"/>
              <a:t>cities</a:t>
            </a:r>
            <a:r>
              <a:rPr lang="it-IT" b="1" dirty="0" smtClean="0"/>
              <a:t>)</a:t>
            </a:r>
          </a:p>
          <a:p>
            <a:pPr marL="0" indent="0" algn="just">
              <a:buNone/>
            </a:pPr>
            <a:r>
              <a:rPr lang="it-IT" dirty="0" smtClean="0"/>
              <a:t>Il partenariato è composto da </a:t>
            </a:r>
            <a:r>
              <a:rPr lang="it-IT" dirty="0" err="1" smtClean="0"/>
              <a:t>Akersus</a:t>
            </a:r>
            <a:r>
              <a:rPr lang="it-IT" dirty="0" smtClean="0"/>
              <a:t> County </a:t>
            </a:r>
            <a:r>
              <a:rPr lang="it-IT" dirty="0" err="1" smtClean="0"/>
              <a:t>Council</a:t>
            </a:r>
            <a:r>
              <a:rPr lang="it-IT" dirty="0" smtClean="0"/>
              <a:t> - Norvegia (Coordinatore),  </a:t>
            </a:r>
            <a:r>
              <a:rPr lang="it-IT" dirty="0" err="1" smtClean="0"/>
              <a:t>Brandeburg</a:t>
            </a:r>
            <a:r>
              <a:rPr lang="it-IT" dirty="0" smtClean="0"/>
              <a:t> </a:t>
            </a:r>
            <a:r>
              <a:rPr lang="it-IT" dirty="0" err="1" smtClean="0"/>
              <a:t>Ministry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Economic</a:t>
            </a:r>
            <a:r>
              <a:rPr lang="it-IT" dirty="0" smtClean="0"/>
              <a:t> </a:t>
            </a:r>
            <a:r>
              <a:rPr lang="it-IT" dirty="0" err="1" smtClean="0"/>
              <a:t>Affairs</a:t>
            </a:r>
            <a:r>
              <a:rPr lang="it-IT" dirty="0" smtClean="0"/>
              <a:t> and Energy - Germania, </a:t>
            </a:r>
            <a:r>
              <a:rPr lang="it-IT" dirty="0" err="1" smtClean="0"/>
              <a:t>Barcelona</a:t>
            </a:r>
            <a:r>
              <a:rPr lang="it-IT" dirty="0" smtClean="0"/>
              <a:t> </a:t>
            </a:r>
            <a:r>
              <a:rPr lang="it-IT" dirty="0" err="1" smtClean="0"/>
              <a:t>Metropolitan</a:t>
            </a:r>
            <a:r>
              <a:rPr lang="it-IT" dirty="0" smtClean="0"/>
              <a:t> Area - Spagna, </a:t>
            </a:r>
            <a:r>
              <a:rPr lang="it-IT" dirty="0" err="1" smtClean="0"/>
              <a:t>Stoskholm</a:t>
            </a:r>
            <a:r>
              <a:rPr lang="it-IT" dirty="0" smtClean="0"/>
              <a:t> County </a:t>
            </a:r>
            <a:r>
              <a:rPr lang="it-IT" dirty="0" err="1" smtClean="0"/>
              <a:t>Council</a:t>
            </a:r>
            <a:r>
              <a:rPr lang="it-IT" dirty="0" smtClean="0"/>
              <a:t> - Svezia, </a:t>
            </a:r>
            <a:r>
              <a:rPr lang="it-IT" dirty="0" err="1" smtClean="0"/>
              <a:t>Innovhub</a:t>
            </a:r>
            <a:r>
              <a:rPr lang="it-IT" dirty="0" smtClean="0"/>
              <a:t> SSI - Italia, </a:t>
            </a:r>
            <a:r>
              <a:rPr lang="it-IT" dirty="0" err="1" smtClean="0"/>
              <a:t>Krakow</a:t>
            </a:r>
            <a:r>
              <a:rPr lang="it-IT" dirty="0" smtClean="0"/>
              <a:t> </a:t>
            </a:r>
            <a:r>
              <a:rPr lang="it-IT" dirty="0" err="1" smtClean="0"/>
              <a:t>Metropolis</a:t>
            </a:r>
            <a:r>
              <a:rPr lang="it-IT" dirty="0" smtClean="0"/>
              <a:t> </a:t>
            </a:r>
            <a:r>
              <a:rPr lang="it-IT" dirty="0" err="1" smtClean="0"/>
              <a:t>Association</a:t>
            </a:r>
            <a:r>
              <a:rPr lang="it-IT" dirty="0" smtClean="0"/>
              <a:t> - Polonia, </a:t>
            </a:r>
            <a:r>
              <a:rPr lang="it-IT" dirty="0" err="1" smtClean="0"/>
              <a:t>Ilfor</a:t>
            </a:r>
            <a:r>
              <a:rPr lang="it-IT" dirty="0" smtClean="0"/>
              <a:t> County </a:t>
            </a:r>
            <a:r>
              <a:rPr lang="it-IT" dirty="0" err="1" smtClean="0"/>
              <a:t>Council</a:t>
            </a:r>
            <a:r>
              <a:rPr lang="it-IT" dirty="0" smtClean="0"/>
              <a:t> e </a:t>
            </a:r>
            <a:r>
              <a:rPr lang="it-IT" dirty="0" err="1" smtClean="0"/>
              <a:t>Ministry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Environment</a:t>
            </a:r>
            <a:r>
              <a:rPr lang="it-IT" dirty="0" smtClean="0"/>
              <a:t> - Romania</a:t>
            </a:r>
          </a:p>
          <a:p>
            <a:pPr marL="0" indent="0" algn="just">
              <a:buNone/>
            </a:pPr>
            <a:r>
              <a:rPr lang="it-IT" dirty="0" smtClean="0"/>
              <a:t>La </a:t>
            </a:r>
            <a:r>
              <a:rPr lang="it-IT" b="1" dirty="0" smtClean="0"/>
              <a:t>Città metropolitana di Milano</a:t>
            </a:r>
            <a:r>
              <a:rPr lang="it-IT" dirty="0" smtClean="0"/>
              <a:t> è </a:t>
            </a:r>
            <a:r>
              <a:rPr lang="it-IT" b="1" dirty="0" err="1" smtClean="0"/>
              <a:t>stakeholder</a:t>
            </a:r>
            <a:r>
              <a:rPr lang="it-IT" dirty="0" smtClean="0"/>
              <a:t> del partner italiano e mette a disposizione l’esperienza legata al </a:t>
            </a:r>
            <a:r>
              <a:rPr lang="it-IT" b="1" dirty="0" smtClean="0"/>
              <a:t>modello di </a:t>
            </a:r>
            <a:r>
              <a:rPr lang="it-IT" b="1" dirty="0" err="1" smtClean="0"/>
              <a:t>governance</a:t>
            </a:r>
            <a:r>
              <a:rPr lang="it-IT" b="1" dirty="0" smtClean="0"/>
              <a:t> di </a:t>
            </a:r>
            <a:r>
              <a:rPr lang="it-IT" b="1" dirty="0" err="1" smtClean="0"/>
              <a:t>+COMMUNITY</a:t>
            </a:r>
            <a:r>
              <a:rPr lang="it-IT" dirty="0" smtClean="0"/>
              <a:t> e le best </a:t>
            </a:r>
            <a:r>
              <a:rPr lang="it-IT" dirty="0" err="1" smtClean="0"/>
              <a:t>practice</a:t>
            </a:r>
            <a:r>
              <a:rPr lang="it-IT" dirty="0" smtClean="0"/>
              <a:t> sviluppate sul tema dell’</a:t>
            </a:r>
            <a:r>
              <a:rPr lang="it-IT" b="1" dirty="0" err="1" smtClean="0"/>
              <a:t>efficientamento</a:t>
            </a:r>
            <a:r>
              <a:rPr lang="it-IT" b="1" dirty="0" smtClean="0"/>
              <a:t> energetico</a:t>
            </a:r>
            <a:r>
              <a:rPr lang="it-IT" dirty="0" smtClean="0"/>
              <a:t> degli edifici</a:t>
            </a:r>
          </a:p>
          <a:p>
            <a:pPr marL="0" indent="0" algn="just">
              <a:buNone/>
            </a:pPr>
            <a:r>
              <a:rPr lang="it-IT" dirty="0" smtClean="0"/>
              <a:t>L’obiettivo del progetto è lo sviluppo di politiche a basso impatto nelle città satellite e nelle loro regioni metropolitane; lo sviluppo e la trasformazione di questi territori, da aree satelliti ad aree urbane multifunzionali, è essenziale per la trasformazione verso una economia a basso impatto e verso la riduzione delle emissioni nelle aree metropolitane nel loro insieme. Le città di confine offrono infatti innumerevoli vantaggi: sono </a:t>
            </a:r>
            <a:r>
              <a:rPr lang="it-IT" dirty="0" err="1" smtClean="0"/>
              <a:t>hubs</a:t>
            </a:r>
            <a:r>
              <a:rPr lang="it-IT" dirty="0" smtClean="0"/>
              <a:t> con alta accessibilità, possono ospitare alte densità urbane di qualità, creano un contesto urbano ricco di posti di lavoro, edilizia residenziale, servizi educativi, negozi, ristoranti.</a:t>
            </a:r>
          </a:p>
          <a:p>
            <a:pPr marL="0" indent="0" algn="just">
              <a:buNone/>
            </a:pPr>
            <a:endParaRPr lang="it-IT" sz="1600" dirty="0" smtClean="0"/>
          </a:p>
          <a:p>
            <a:pPr lvl="1">
              <a:spcBef>
                <a:spcPts val="0"/>
              </a:spcBef>
              <a:buFont typeface="Wingdings" pitchFamily="2" charset="2"/>
              <a:buChar char="à"/>
            </a:pPr>
            <a:endParaRPr lang="it-IT" sz="1600" dirty="0">
              <a:sym typeface="Wingdings" pitchFamily="2" charset="2"/>
            </a:endParaRPr>
          </a:p>
        </p:txBody>
      </p:sp>
      <p:pic>
        <p:nvPicPr>
          <p:cNvPr id="4" name="Picture 7" descr="testalino_infrastrutture_home_b.png"/>
          <p:cNvPicPr>
            <a:picLocks/>
          </p:cNvPicPr>
          <p:nvPr/>
        </p:nvPicPr>
        <p:blipFill>
          <a:blip r:embed="rId2"/>
          <a:srcRect r="9451"/>
          <a:stretch>
            <a:fillRect/>
          </a:stretch>
        </p:blipFill>
        <p:spPr bwMode="auto">
          <a:xfrm>
            <a:off x="-4465" y="-17859"/>
            <a:ext cx="9152930" cy="178482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708</Words>
  <Application>Microsoft Office PowerPoint</Application>
  <PresentationFormat>Presentazione su schermo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krossetto</dc:creator>
  <cp:lastModifiedBy>Roberta Donati</cp:lastModifiedBy>
  <cp:revision>20</cp:revision>
  <dcterms:created xsi:type="dcterms:W3CDTF">2019-09-24T12:50:58Z</dcterms:created>
  <dcterms:modified xsi:type="dcterms:W3CDTF">2019-09-26T11:40:13Z</dcterms:modified>
</cp:coreProperties>
</file>