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6" r:id="rId4"/>
    <p:sldId id="267" r:id="rId5"/>
    <p:sldId id="262" r:id="rId6"/>
    <p:sldId id="263" r:id="rId7"/>
    <p:sldId id="264" r:id="rId8"/>
    <p:sldId id="258" r:id="rId9"/>
    <p:sldId id="259" r:id="rId1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Benevenga" initials="FB" lastIdx="0" clrIdx="0">
    <p:extLst>
      <p:ext uri="{19B8F6BF-5375-455C-9EA6-DF929625EA0E}">
        <p15:presenceInfo xmlns:p15="http://schemas.microsoft.com/office/powerpoint/2012/main" userId="S-1-5-21-2098356685-686584317-925700815-106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58519E-2C96-4766-869B-144B0E314BD5}" type="datetimeFigureOut">
              <a:rPr lang="it-IT" smtClean="0"/>
              <a:t>25/10/2023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113984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58519E-2C96-4766-869B-144B0E314BD5}" type="datetimeFigureOut">
              <a:rPr lang="it-IT" smtClean="0"/>
              <a:t>25/10/2023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419999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58519E-2C96-4766-869B-144B0E314BD5}" type="datetimeFigureOut">
              <a:rPr lang="it-IT" smtClean="0"/>
              <a:t>25/10/2023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100290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58519E-2C96-4766-869B-144B0E314BD5}" type="datetimeFigureOut">
              <a:rPr lang="it-IT" smtClean="0"/>
              <a:t>25/10/2023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411474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FD58519E-2C96-4766-869B-144B0E314BD5}" type="datetimeFigureOut">
              <a:rPr lang="it-IT" smtClean="0"/>
              <a:t>25/10/2023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30372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58519E-2C96-4766-869B-144B0E314BD5}" type="datetimeFigureOut">
              <a:rPr lang="it-IT" smtClean="0"/>
              <a:t>25/10/2023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24817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58519E-2C96-4766-869B-144B0E314BD5}" type="datetimeFigureOut">
              <a:rPr lang="it-IT" smtClean="0"/>
              <a:t>25/10/2023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109207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58519E-2C96-4766-869B-144B0E314BD5}" type="datetimeFigureOut">
              <a:rPr lang="it-IT" smtClean="0"/>
              <a:t>25/10/2023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158284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58519E-2C96-4766-869B-144B0E314BD5}" type="datetimeFigureOut">
              <a:rPr lang="it-IT" smtClean="0"/>
              <a:t>25/10/2023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38622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D58519E-2C96-4766-869B-144B0E314BD5}" type="datetimeFigureOut">
              <a:rPr lang="it-IT" smtClean="0"/>
              <a:t>25/10/2023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216415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FD58519E-2C96-4766-869B-144B0E314BD5}" type="datetimeFigureOut">
              <a:rPr lang="it-IT" smtClean="0"/>
              <a:t>25/10/2023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365662-56B4-4483-9061-49E7700EF9B3}" type="slidenum">
              <a:rPr lang="it-IT" smtClean="0"/>
              <a:t>‹N›</a:t>
            </a:fld>
            <a:endParaRPr lang="it-IT"/>
          </a:p>
        </p:txBody>
      </p:sp>
    </p:spTree>
    <p:extLst>
      <p:ext uri="{BB962C8B-B14F-4D97-AF65-F5344CB8AC3E}">
        <p14:creationId xmlns:p14="http://schemas.microsoft.com/office/powerpoint/2010/main" val="425361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8519E-2C96-4766-869B-144B0E314BD5}" type="datetimeFigureOut">
              <a:rPr lang="it-IT" smtClean="0"/>
              <a:t>25/10/2023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65662-56B4-4483-9061-49E7700EF9B3}" type="slidenum">
              <a:rPr lang="it-IT" smtClean="0"/>
              <a:t>‹N›</a:t>
            </a:fld>
            <a:endParaRPr lang="it-IT"/>
          </a:p>
        </p:txBody>
      </p:sp>
    </p:spTree>
    <p:extLst>
      <p:ext uri="{BB962C8B-B14F-4D97-AF65-F5344CB8AC3E}">
        <p14:creationId xmlns:p14="http://schemas.microsoft.com/office/powerpoint/2010/main" val="207529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8" name="Rettangolo 17"/>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
        <p:nvSpPr>
          <p:cNvPr id="7" name="Rettangolo 6"/>
          <p:cNvSpPr/>
          <p:nvPr/>
        </p:nvSpPr>
        <p:spPr>
          <a:xfrm>
            <a:off x="8258876" y="48549"/>
            <a:ext cx="3912096" cy="461665"/>
          </a:xfrm>
          <a:prstGeom prst="rect">
            <a:avLst/>
          </a:prstGeom>
        </p:spPr>
        <p:txBody>
          <a:bodyPr wrap="square">
            <a:spAutoFit/>
          </a:bodyPr>
          <a:lstStyle/>
          <a:p>
            <a:pPr algn="r"/>
            <a:r>
              <a:rPr lang="it-IT" sz="1200" b="1" i="0" u="none" strike="noStrike" baseline="0" smtClean="0">
                <a:solidFill>
                  <a:schemeClr val="accent6">
                    <a:lumMod val="75000"/>
                  </a:schemeClr>
                </a:solidFill>
              </a:rPr>
              <a:t>Commissione Consiliare</a:t>
            </a:r>
            <a:endParaRPr lang="it-IT" sz="1200" b="1" i="0" u="none" strike="noStrike" baseline="0" dirty="0" smtClean="0">
              <a:solidFill>
                <a:schemeClr val="accent6">
                  <a:lumMod val="75000"/>
                </a:schemeClr>
              </a:solidFill>
            </a:endParaRPr>
          </a:p>
          <a:p>
            <a:pPr algn="r"/>
            <a:r>
              <a:rPr lang="it-IT" sz="1200" smtClean="0">
                <a:solidFill>
                  <a:schemeClr val="tx1">
                    <a:lumMod val="50000"/>
                    <a:lumOff val="50000"/>
                  </a:schemeClr>
                </a:solidFill>
                <a:latin typeface="+mj-lt"/>
              </a:rPr>
              <a:t>6 - Lavoro</a:t>
            </a:r>
            <a:endParaRPr lang="it-IT" sz="1200" dirty="0">
              <a:solidFill>
                <a:schemeClr val="tx1">
                  <a:lumMod val="50000"/>
                  <a:lumOff val="50000"/>
                </a:schemeClr>
              </a:solidFill>
              <a:latin typeface="+mj-lt"/>
            </a:endParaRPr>
          </a:p>
        </p:txBody>
      </p:sp>
      <p:pic>
        <p:nvPicPr>
          <p:cNvPr id="3" name="Immagine 2"/>
          <p:cNvPicPr>
            <a:picLocks noChangeAspect="1"/>
          </p:cNvPicPr>
          <p:nvPr/>
        </p:nvPicPr>
        <p:blipFill>
          <a:blip r:embed="rId3"/>
          <a:stretch>
            <a:fillRect/>
          </a:stretch>
        </p:blipFill>
        <p:spPr>
          <a:xfrm>
            <a:off x="1657905" y="1068661"/>
            <a:ext cx="8876190" cy="4971429"/>
          </a:xfrm>
          <a:prstGeom prst="rect">
            <a:avLst/>
          </a:prstGeom>
        </p:spPr>
      </p:pic>
    </p:spTree>
    <p:extLst>
      <p:ext uri="{BB962C8B-B14F-4D97-AF65-F5344CB8AC3E}">
        <p14:creationId xmlns:p14="http://schemas.microsoft.com/office/powerpoint/2010/main" val="173750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282210" y="2592693"/>
            <a:ext cx="11809312" cy="1559916"/>
          </a:xfrm>
          <a:prstGeom prst="rect">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262195" y="4219307"/>
            <a:ext cx="11809312" cy="11177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dirty="0" smtClean="0">
                <a:solidFill>
                  <a:schemeClr val="accent6">
                    <a:lumMod val="75000"/>
                  </a:schemeClr>
                </a:solidFill>
              </a:rPr>
              <a:t>BANDO STREET FOOD 2023</a:t>
            </a:r>
          </a:p>
          <a:p>
            <a:pPr algn="r"/>
            <a:r>
              <a:rPr lang="it-IT" sz="1200" dirty="0" smtClean="0">
                <a:solidFill>
                  <a:schemeClr val="tx1">
                    <a:lumMod val="50000"/>
                    <a:lumOff val="50000"/>
                  </a:schemeClr>
                </a:solidFill>
                <a:latin typeface="+mj-lt"/>
              </a:rPr>
              <a:t>Storia normativa</a:t>
            </a:r>
            <a:endParaRPr lang="it-IT" sz="1200" dirty="0">
              <a:solidFill>
                <a:schemeClr val="tx1">
                  <a:lumMod val="50000"/>
                  <a:lumOff val="50000"/>
                </a:schemeClr>
              </a:solidFill>
              <a:latin typeface="+mj-lt"/>
            </a:endParaRPr>
          </a:p>
        </p:txBody>
      </p:sp>
      <p:sp>
        <p:nvSpPr>
          <p:cNvPr id="2" name="CasellaDiTesto 1"/>
          <p:cNvSpPr txBox="1"/>
          <p:nvPr/>
        </p:nvSpPr>
        <p:spPr>
          <a:xfrm>
            <a:off x="202761" y="1109022"/>
            <a:ext cx="11968211" cy="923330"/>
          </a:xfrm>
          <a:prstGeom prst="rect">
            <a:avLst/>
          </a:prstGeom>
          <a:noFill/>
        </p:spPr>
        <p:txBody>
          <a:bodyPr wrap="square" rtlCol="0">
            <a:spAutoFit/>
          </a:bodyPr>
          <a:lstStyle/>
          <a:p>
            <a:pPr algn="just"/>
            <a:r>
              <a:rPr lang="it-IT" b="1" dirty="0">
                <a:solidFill>
                  <a:schemeClr val="accent6"/>
                </a:solidFill>
              </a:rPr>
              <a:t>Expo</a:t>
            </a:r>
            <a:r>
              <a:rPr lang="it-IT" dirty="0">
                <a:solidFill>
                  <a:schemeClr val="accent6"/>
                </a:solidFill>
              </a:rPr>
              <a:t> promuovendo i temi </a:t>
            </a:r>
            <a:r>
              <a:rPr lang="it-IT" u="sng" dirty="0">
                <a:solidFill>
                  <a:schemeClr val="accent6"/>
                </a:solidFill>
              </a:rPr>
              <a:t>dell’alimentazione e della nutrizione </a:t>
            </a:r>
            <a:r>
              <a:rPr lang="it-IT" dirty="0">
                <a:solidFill>
                  <a:schemeClr val="accent6"/>
                </a:solidFill>
              </a:rPr>
              <a:t>ha fatto da acceleratore di processi economici, infrastrutturali e culturali già avviati sul territorio, consentendo di esplorare </a:t>
            </a:r>
            <a:r>
              <a:rPr lang="it-IT" u="sng" dirty="0">
                <a:solidFill>
                  <a:schemeClr val="accent6"/>
                </a:solidFill>
              </a:rPr>
              <a:t>nuove modalità di commercio </a:t>
            </a:r>
            <a:r>
              <a:rPr lang="it-IT" dirty="0">
                <a:solidFill>
                  <a:schemeClr val="accent6"/>
                </a:solidFill>
              </a:rPr>
              <a:t>più rispondenti ai bisogni di servizi, anche alimentari, espressi dalla città e profondamente cambiati negli ultimi </a:t>
            </a:r>
            <a:r>
              <a:rPr lang="it-IT" dirty="0" smtClean="0">
                <a:solidFill>
                  <a:schemeClr val="accent6"/>
                </a:solidFill>
              </a:rPr>
              <a:t>anni.</a:t>
            </a:r>
          </a:p>
        </p:txBody>
      </p:sp>
      <p:sp>
        <p:nvSpPr>
          <p:cNvPr id="11" name="Rettangolo 10"/>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
        <p:nvSpPr>
          <p:cNvPr id="12" name="CasellaDiTesto 11"/>
          <p:cNvSpPr txBox="1"/>
          <p:nvPr/>
        </p:nvSpPr>
        <p:spPr>
          <a:xfrm>
            <a:off x="25426" y="2543756"/>
            <a:ext cx="11593288" cy="2492990"/>
          </a:xfrm>
          <a:prstGeom prst="rect">
            <a:avLst/>
          </a:prstGeom>
          <a:noFill/>
        </p:spPr>
        <p:txBody>
          <a:bodyPr wrap="square" rtlCol="0">
            <a:spAutoFit/>
          </a:bodyPr>
          <a:lstStyle/>
          <a:p>
            <a:pPr marL="171450" lvl="0" indent="-171450" algn="just">
              <a:buFont typeface="Arial" panose="020B0604020202020204" pitchFamily="34" charset="0"/>
              <a:buChar char="•"/>
            </a:pPr>
            <a:r>
              <a:rPr lang="it-IT" sz="1200" b="1" dirty="0" smtClean="0">
                <a:solidFill>
                  <a:schemeClr val="tx1">
                    <a:lumMod val="75000"/>
                    <a:lumOff val="25000"/>
                  </a:schemeClr>
                </a:solidFill>
              </a:rPr>
              <a:t>Prima </a:t>
            </a:r>
            <a:r>
              <a:rPr lang="it-IT" sz="1200" b="1" dirty="0">
                <a:solidFill>
                  <a:schemeClr val="tx1">
                    <a:lumMod val="75000"/>
                    <a:lumOff val="25000"/>
                  </a:schemeClr>
                </a:solidFill>
              </a:rPr>
              <a:t>fase sperimentale</a:t>
            </a:r>
            <a:r>
              <a:rPr lang="it-IT" sz="1200" dirty="0">
                <a:solidFill>
                  <a:schemeClr val="tx1">
                    <a:lumMod val="75000"/>
                    <a:lumOff val="25000"/>
                  </a:schemeClr>
                </a:solidFill>
              </a:rPr>
              <a:t>: </a:t>
            </a:r>
            <a:r>
              <a:rPr lang="it-IT" sz="1200" dirty="0">
                <a:solidFill>
                  <a:schemeClr val="tx1">
                    <a:lumMod val="50000"/>
                    <a:lumOff val="50000"/>
                  </a:schemeClr>
                </a:solidFill>
              </a:rPr>
              <a:t>c</a:t>
            </a:r>
            <a:r>
              <a:rPr lang="it-IT" sz="1200" dirty="0" smtClean="0">
                <a:solidFill>
                  <a:schemeClr val="tx1">
                    <a:lumMod val="50000"/>
                    <a:lumOff val="50000"/>
                  </a:schemeClr>
                </a:solidFill>
              </a:rPr>
              <a:t>on </a:t>
            </a:r>
            <a:r>
              <a:rPr lang="it-IT" sz="1200" dirty="0">
                <a:solidFill>
                  <a:schemeClr val="tx1">
                    <a:lumMod val="50000"/>
                    <a:lumOff val="50000"/>
                  </a:schemeClr>
                </a:solidFill>
              </a:rPr>
              <a:t>delibera di G.C. n°236 del 13/2/2015 sono state approvare </a:t>
            </a:r>
            <a:r>
              <a:rPr lang="it-IT" sz="1200" u="sng" dirty="0">
                <a:solidFill>
                  <a:schemeClr val="accent6"/>
                </a:solidFill>
              </a:rPr>
              <a:t>le linee di indirizzo </a:t>
            </a:r>
            <a:r>
              <a:rPr lang="it-IT" sz="1200" dirty="0">
                <a:solidFill>
                  <a:schemeClr val="tx1">
                    <a:lumMod val="50000"/>
                    <a:lumOff val="50000"/>
                  </a:schemeClr>
                </a:solidFill>
              </a:rPr>
              <a:t>per l’individuazione di soggetti, previa procedura ad evidenza </a:t>
            </a:r>
            <a:r>
              <a:rPr lang="it-IT" sz="1200" dirty="0" smtClean="0">
                <a:solidFill>
                  <a:schemeClr val="tx1">
                    <a:lumMod val="50000"/>
                    <a:lumOff val="50000"/>
                  </a:schemeClr>
                </a:solidFill>
              </a:rPr>
              <a:t>pubblica </a:t>
            </a:r>
            <a:r>
              <a:rPr lang="it-IT" sz="1200" dirty="0">
                <a:solidFill>
                  <a:schemeClr val="tx1">
                    <a:lumMod val="50000"/>
                    <a:lumOff val="50000"/>
                  </a:schemeClr>
                </a:solidFill>
              </a:rPr>
              <a:t>per lo </a:t>
            </a:r>
            <a:r>
              <a:rPr lang="it-IT" sz="1200" u="sng" dirty="0">
                <a:solidFill>
                  <a:schemeClr val="accent6"/>
                </a:solidFill>
              </a:rPr>
              <a:t>svolgimento in via sperimentale </a:t>
            </a:r>
            <a:r>
              <a:rPr lang="it-IT" sz="1200" dirty="0" smtClean="0">
                <a:solidFill>
                  <a:schemeClr val="tx1">
                    <a:lumMod val="50000"/>
                    <a:lumOff val="50000"/>
                  </a:schemeClr>
                </a:solidFill>
              </a:rPr>
              <a:t>una nuova </a:t>
            </a:r>
            <a:r>
              <a:rPr lang="it-IT" sz="1200" dirty="0">
                <a:solidFill>
                  <a:schemeClr val="tx1">
                    <a:lumMod val="50000"/>
                    <a:lumOff val="50000"/>
                  </a:schemeClr>
                </a:solidFill>
              </a:rPr>
              <a:t>forma di attività di commercio itinerante, cosiddetto “Street </a:t>
            </a:r>
            <a:r>
              <a:rPr lang="it-IT" sz="1200" dirty="0" err="1">
                <a:solidFill>
                  <a:schemeClr val="tx1">
                    <a:lumMod val="50000"/>
                    <a:lumOff val="50000"/>
                  </a:schemeClr>
                </a:solidFill>
              </a:rPr>
              <a:t>Food</a:t>
            </a:r>
            <a:r>
              <a:rPr lang="it-IT" sz="1200" dirty="0">
                <a:solidFill>
                  <a:schemeClr val="tx1">
                    <a:lumMod val="50000"/>
                    <a:lumOff val="50000"/>
                  </a:schemeClr>
                </a:solidFill>
              </a:rPr>
              <a:t>”, modalità di commercio ampiamente diffusa nelle capitali europee e mondiali, da potersi esercitare anche nelle aree (in particolare l’allora Zona di decentramento 1, oggi Municipio 1) inibite a tali </a:t>
            </a:r>
            <a:r>
              <a:rPr lang="it-IT" sz="1200" dirty="0" smtClean="0">
                <a:solidFill>
                  <a:schemeClr val="tx1">
                    <a:lumMod val="50000"/>
                    <a:lumOff val="50000"/>
                  </a:schemeClr>
                </a:solidFill>
              </a:rPr>
              <a:t>attività</a:t>
            </a:r>
            <a:r>
              <a:rPr lang="it-IT" sz="1200" dirty="0">
                <a:solidFill>
                  <a:schemeClr val="tx1">
                    <a:lumMod val="50000"/>
                    <a:lumOff val="50000"/>
                  </a:schemeClr>
                </a:solidFill>
              </a:rPr>
              <a:t>. A seguito dell’Avviso pubblico approvato con determinazione dirigenziale n°49/2015 sono state rilasciate n° 41 </a:t>
            </a:r>
            <a:r>
              <a:rPr lang="it-IT" sz="1200" dirty="0" smtClean="0">
                <a:solidFill>
                  <a:schemeClr val="tx1">
                    <a:lumMod val="50000"/>
                    <a:lumOff val="50000"/>
                  </a:schemeClr>
                </a:solidFill>
              </a:rPr>
              <a:t>autorizzazioni. </a:t>
            </a:r>
            <a:endParaRPr lang="it-IT" sz="1200" dirty="0">
              <a:solidFill>
                <a:schemeClr val="tx1">
                  <a:lumMod val="50000"/>
                  <a:lumOff val="50000"/>
                </a:schemeClr>
              </a:solidFill>
            </a:endParaRPr>
          </a:p>
          <a:p>
            <a:pPr lvl="0" algn="just"/>
            <a:endParaRPr lang="it-IT" sz="1200" dirty="0" smtClean="0">
              <a:solidFill>
                <a:schemeClr val="tx1">
                  <a:lumMod val="50000"/>
                  <a:lumOff val="50000"/>
                </a:schemeClr>
              </a:solidFill>
            </a:endParaRPr>
          </a:p>
          <a:p>
            <a:pPr marL="171450" lvl="0" indent="-171450" algn="just">
              <a:buFont typeface="Arial" panose="020B0604020202020204" pitchFamily="34" charset="0"/>
              <a:buChar char="•"/>
            </a:pPr>
            <a:r>
              <a:rPr lang="it-IT" sz="1200" b="1" dirty="0" smtClean="0">
                <a:solidFill>
                  <a:schemeClr val="tx1">
                    <a:lumMod val="75000"/>
                    <a:lumOff val="25000"/>
                  </a:schemeClr>
                </a:solidFill>
              </a:rPr>
              <a:t>Seconda fase sperimentale: </a:t>
            </a:r>
            <a:r>
              <a:rPr lang="it-IT" sz="1200" u="sng" dirty="0" smtClean="0">
                <a:solidFill>
                  <a:schemeClr val="tx1">
                    <a:lumMod val="50000"/>
                    <a:lumOff val="50000"/>
                  </a:schemeClr>
                </a:solidFill>
              </a:rPr>
              <a:t>dopo </a:t>
            </a:r>
            <a:r>
              <a:rPr lang="it-IT" sz="1200" u="sng" dirty="0">
                <a:solidFill>
                  <a:schemeClr val="tx1">
                    <a:lumMod val="50000"/>
                    <a:lumOff val="50000"/>
                  </a:schemeClr>
                </a:solidFill>
              </a:rPr>
              <a:t>i primi 8 mesi</a:t>
            </a:r>
            <a:r>
              <a:rPr lang="it-IT" sz="1200" dirty="0">
                <a:solidFill>
                  <a:schemeClr val="tx1">
                    <a:lumMod val="50000"/>
                    <a:lumOff val="50000"/>
                  </a:schemeClr>
                </a:solidFill>
              </a:rPr>
              <a:t>, la sperimentazione ha restituito una analisi positiva riconoscendo nello </a:t>
            </a:r>
            <a:r>
              <a:rPr lang="it-IT" sz="1200" u="sng" dirty="0">
                <a:solidFill>
                  <a:schemeClr val="accent6"/>
                </a:solidFill>
              </a:rPr>
              <a:t>Street </a:t>
            </a:r>
            <a:r>
              <a:rPr lang="it-IT" sz="1200" u="sng" dirty="0" err="1">
                <a:solidFill>
                  <a:schemeClr val="accent6"/>
                </a:solidFill>
              </a:rPr>
              <a:t>Food</a:t>
            </a:r>
            <a:r>
              <a:rPr lang="it-IT" sz="1200" u="sng" dirty="0">
                <a:solidFill>
                  <a:schemeClr val="accent6"/>
                </a:solidFill>
              </a:rPr>
              <a:t> una risposta concreta ed efficace ai tempi </a:t>
            </a:r>
            <a:r>
              <a:rPr lang="it-IT" sz="1200" dirty="0">
                <a:solidFill>
                  <a:schemeClr val="tx1">
                    <a:lumMod val="50000"/>
                    <a:lumOff val="50000"/>
                  </a:schemeClr>
                </a:solidFill>
              </a:rPr>
              <a:t>e agli stili di vita che, anche a Milano vanno sempre più </a:t>
            </a:r>
            <a:r>
              <a:rPr lang="it-IT" sz="1200" dirty="0" smtClean="0">
                <a:solidFill>
                  <a:schemeClr val="tx1">
                    <a:lumMod val="50000"/>
                    <a:lumOff val="50000"/>
                  </a:schemeClr>
                </a:solidFill>
              </a:rPr>
              <a:t>affermandosi. </a:t>
            </a:r>
            <a:r>
              <a:rPr lang="it-IT" sz="1200" dirty="0">
                <a:solidFill>
                  <a:schemeClr val="tx1">
                    <a:lumMod val="50000"/>
                    <a:lumOff val="50000"/>
                  </a:schemeClr>
                </a:solidFill>
              </a:rPr>
              <a:t>C</a:t>
            </a:r>
            <a:r>
              <a:rPr lang="it-IT" sz="1200" dirty="0" smtClean="0">
                <a:solidFill>
                  <a:schemeClr val="tx1">
                    <a:lumMod val="50000"/>
                    <a:lumOff val="50000"/>
                  </a:schemeClr>
                </a:solidFill>
              </a:rPr>
              <a:t>on deliberazione </a:t>
            </a:r>
            <a:r>
              <a:rPr lang="it-IT" sz="1200" dirty="0">
                <a:solidFill>
                  <a:schemeClr val="tx1">
                    <a:lumMod val="50000"/>
                    <a:lumOff val="50000"/>
                  </a:schemeClr>
                </a:solidFill>
              </a:rPr>
              <a:t>n° 1761 del 28/10/2016, la Giunta Comunale ha </a:t>
            </a:r>
            <a:r>
              <a:rPr lang="it-IT" sz="1200" u="sng" dirty="0">
                <a:solidFill>
                  <a:schemeClr val="accent6"/>
                </a:solidFill>
              </a:rPr>
              <a:t>ritenuto di proseguire il periodo </a:t>
            </a:r>
            <a:r>
              <a:rPr lang="it-IT" sz="1200" dirty="0">
                <a:solidFill>
                  <a:schemeClr val="tx1">
                    <a:lumMod val="50000"/>
                    <a:lumOff val="50000"/>
                  </a:schemeClr>
                </a:solidFill>
              </a:rPr>
              <a:t>dell’iniziativa </a:t>
            </a:r>
            <a:r>
              <a:rPr lang="it-IT" sz="1200" dirty="0" smtClean="0">
                <a:solidFill>
                  <a:schemeClr val="tx1">
                    <a:lumMod val="50000"/>
                    <a:lumOff val="50000"/>
                  </a:schemeClr>
                </a:solidFill>
              </a:rPr>
              <a:t>sperimentale fino al 31 marzo 2017.</a:t>
            </a:r>
          </a:p>
          <a:p>
            <a:pPr marL="171450" lvl="0" indent="-171450" algn="just">
              <a:buFont typeface="Arial" panose="020B0604020202020204" pitchFamily="34" charset="0"/>
              <a:buChar char="•"/>
            </a:pPr>
            <a:endParaRPr lang="it-IT" sz="1200" b="1" dirty="0">
              <a:solidFill>
                <a:schemeClr val="tx1">
                  <a:lumMod val="50000"/>
                  <a:lumOff val="50000"/>
                </a:schemeClr>
              </a:solidFill>
            </a:endParaRPr>
          </a:p>
          <a:p>
            <a:pPr marL="171450" lvl="0" indent="-171450" algn="just">
              <a:buFont typeface="Arial" panose="020B0604020202020204" pitchFamily="34" charset="0"/>
              <a:buChar char="•"/>
            </a:pPr>
            <a:endParaRPr lang="it-IT" sz="1200" b="1" dirty="0" smtClean="0">
              <a:solidFill>
                <a:schemeClr val="tx1">
                  <a:lumMod val="75000"/>
                  <a:lumOff val="25000"/>
                </a:schemeClr>
              </a:solidFill>
            </a:endParaRPr>
          </a:p>
          <a:p>
            <a:pPr marL="171450" lvl="0" indent="-171450" algn="just">
              <a:buFont typeface="Arial" panose="020B0604020202020204" pitchFamily="34" charset="0"/>
              <a:buChar char="•"/>
            </a:pPr>
            <a:r>
              <a:rPr lang="it-IT" sz="1200" b="1" dirty="0" smtClean="0">
                <a:solidFill>
                  <a:schemeClr val="tx1">
                    <a:lumMod val="75000"/>
                    <a:lumOff val="25000"/>
                  </a:schemeClr>
                </a:solidFill>
              </a:rPr>
              <a:t>Introduzione in modo stabile: </a:t>
            </a:r>
            <a:r>
              <a:rPr lang="it-IT" sz="1200" dirty="0">
                <a:solidFill>
                  <a:schemeClr val="tx1">
                    <a:lumMod val="50000"/>
                    <a:lumOff val="50000"/>
                  </a:schemeClr>
                </a:solidFill>
              </a:rPr>
              <a:t>Il </a:t>
            </a:r>
            <a:r>
              <a:rPr lang="it-IT" sz="1200" u="sng" dirty="0">
                <a:solidFill>
                  <a:schemeClr val="accent6"/>
                </a:solidFill>
              </a:rPr>
              <a:t>Consiglio Comunale</a:t>
            </a:r>
            <a:r>
              <a:rPr lang="it-IT" sz="1200" dirty="0">
                <a:solidFill>
                  <a:schemeClr val="tx1">
                    <a:lumMod val="50000"/>
                    <a:lumOff val="50000"/>
                  </a:schemeClr>
                </a:solidFill>
              </a:rPr>
              <a:t>, </a:t>
            </a:r>
            <a:r>
              <a:rPr lang="it-IT" sz="1200" b="1" dirty="0">
                <a:solidFill>
                  <a:schemeClr val="tx1">
                    <a:lumMod val="50000"/>
                    <a:lumOff val="50000"/>
                  </a:schemeClr>
                </a:solidFill>
              </a:rPr>
              <a:t>riconoscendone l’impatto positivo sul territorio milanese</a:t>
            </a:r>
            <a:r>
              <a:rPr lang="it-IT" sz="1200" dirty="0">
                <a:solidFill>
                  <a:schemeClr val="tx1">
                    <a:lumMod val="50000"/>
                    <a:lumOff val="50000"/>
                  </a:schemeClr>
                </a:solidFill>
              </a:rPr>
              <a:t>, con deliberazione n° 8 del 9/3/2017 ha </a:t>
            </a:r>
            <a:r>
              <a:rPr lang="it-IT" sz="1200" u="sng" dirty="0">
                <a:solidFill>
                  <a:schemeClr val="accent6"/>
                </a:solidFill>
              </a:rPr>
              <a:t>approvato la modifica del Regolamento</a:t>
            </a:r>
            <a:r>
              <a:rPr lang="it-IT" sz="1200" dirty="0">
                <a:solidFill>
                  <a:schemeClr val="tx1">
                    <a:lumMod val="50000"/>
                    <a:lumOff val="50000"/>
                  </a:schemeClr>
                </a:solidFill>
              </a:rPr>
              <a:t> relativamente al commercio itinerante (art.30 e 30bis) consentendo così, previa procedura ad evidenza pubblica, di introdurre in modo stabile a Milano, per un arco temporale di 5 anni, lo Street </a:t>
            </a:r>
            <a:r>
              <a:rPr lang="it-IT" sz="1200" dirty="0" err="1">
                <a:solidFill>
                  <a:schemeClr val="tx1">
                    <a:lumMod val="50000"/>
                    <a:lumOff val="50000"/>
                  </a:schemeClr>
                </a:solidFill>
              </a:rPr>
              <a:t>Food</a:t>
            </a:r>
            <a:r>
              <a:rPr lang="it-IT" sz="1200" dirty="0">
                <a:solidFill>
                  <a:schemeClr val="tx1">
                    <a:lumMod val="50000"/>
                    <a:lumOff val="50000"/>
                  </a:schemeClr>
                </a:solidFill>
              </a:rPr>
              <a:t> – vendita/somministrazione di cibi e bevande in area pubblica - da esercitare nell’intero Municipio 1 di decentramento </a:t>
            </a:r>
            <a:r>
              <a:rPr lang="it-IT" sz="1200" dirty="0" smtClean="0">
                <a:solidFill>
                  <a:schemeClr val="tx1">
                    <a:lumMod val="50000"/>
                    <a:lumOff val="50000"/>
                  </a:schemeClr>
                </a:solidFill>
              </a:rPr>
              <a:t>amministrativo</a:t>
            </a:r>
            <a:endParaRPr lang="it-IT" sz="1200" b="1" dirty="0">
              <a:solidFill>
                <a:schemeClr val="tx1">
                  <a:lumMod val="50000"/>
                  <a:lumOff val="50000"/>
                </a:schemeClr>
              </a:solidFill>
            </a:endParaRPr>
          </a:p>
        </p:txBody>
      </p:sp>
      <p:sp>
        <p:nvSpPr>
          <p:cNvPr id="3" name="CasellaDiTesto 2"/>
          <p:cNvSpPr txBox="1"/>
          <p:nvPr/>
        </p:nvSpPr>
        <p:spPr>
          <a:xfrm>
            <a:off x="262196" y="5548150"/>
            <a:ext cx="11594444" cy="923330"/>
          </a:xfrm>
          <a:prstGeom prst="rect">
            <a:avLst/>
          </a:prstGeom>
          <a:noFill/>
        </p:spPr>
        <p:txBody>
          <a:bodyPr wrap="square" rtlCol="0">
            <a:spAutoFit/>
          </a:bodyPr>
          <a:lstStyle/>
          <a:p>
            <a:pPr algn="just"/>
            <a:r>
              <a:rPr lang="it-IT" dirty="0">
                <a:solidFill>
                  <a:schemeClr val="accent6"/>
                </a:solidFill>
              </a:rPr>
              <a:t>Le autorizzazioni del commercio itinerante non sono abbinate a un posteggio. La vendita è effettuata potendo sostare nel medesimo luogo il tempo necessario per le operazioni di vendita (</a:t>
            </a:r>
            <a:r>
              <a:rPr lang="it-IT" u="sng" dirty="0">
                <a:solidFill>
                  <a:schemeClr val="accent6"/>
                </a:solidFill>
              </a:rPr>
              <a:t>due ore</a:t>
            </a:r>
            <a:r>
              <a:rPr lang="it-IT" dirty="0">
                <a:solidFill>
                  <a:schemeClr val="accent6"/>
                </a:solidFill>
              </a:rPr>
              <a:t>) e dovendosi poi </a:t>
            </a:r>
            <a:r>
              <a:rPr lang="it-IT" dirty="0" smtClean="0">
                <a:solidFill>
                  <a:schemeClr val="accent6"/>
                </a:solidFill>
              </a:rPr>
              <a:t>spostare in altra località distanti almeno 250 mt da altri commercianti </a:t>
            </a:r>
            <a:r>
              <a:rPr lang="it-IT" dirty="0" smtClean="0">
                <a:solidFill>
                  <a:schemeClr val="accent6"/>
                </a:solidFill>
              </a:rPr>
              <a:t>itineranti </a:t>
            </a:r>
            <a:r>
              <a:rPr lang="it-IT" dirty="0" smtClean="0">
                <a:solidFill>
                  <a:schemeClr val="accent6"/>
                </a:solidFill>
              </a:rPr>
              <a:t>e </a:t>
            </a:r>
            <a:r>
              <a:rPr lang="it-IT" dirty="0">
                <a:solidFill>
                  <a:schemeClr val="accent6"/>
                </a:solidFill>
              </a:rPr>
              <a:t>non potendo tornare nello stesso luogo nell’arco della </a:t>
            </a:r>
            <a:r>
              <a:rPr lang="it-IT" dirty="0" smtClean="0">
                <a:solidFill>
                  <a:schemeClr val="accent6"/>
                </a:solidFill>
              </a:rPr>
              <a:t>giornata. </a:t>
            </a:r>
            <a:endParaRPr lang="it-IT" dirty="0">
              <a:solidFill>
                <a:schemeClr val="accent6"/>
              </a:solidFill>
            </a:endParaRPr>
          </a:p>
        </p:txBody>
      </p:sp>
    </p:spTree>
    <p:extLst>
      <p:ext uri="{BB962C8B-B14F-4D97-AF65-F5344CB8AC3E}">
        <p14:creationId xmlns:p14="http://schemas.microsoft.com/office/powerpoint/2010/main" val="176247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1344" y="1916832"/>
            <a:ext cx="11809312" cy="35932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dirty="0" smtClean="0">
                <a:solidFill>
                  <a:schemeClr val="accent6">
                    <a:lumMod val="75000"/>
                  </a:schemeClr>
                </a:solidFill>
              </a:rPr>
              <a:t>BANDO STREET FOOD 2023</a:t>
            </a:r>
          </a:p>
          <a:p>
            <a:pPr algn="r"/>
            <a:r>
              <a:rPr lang="it-IT" sz="1200" dirty="0" smtClean="0">
                <a:solidFill>
                  <a:schemeClr val="tx1">
                    <a:lumMod val="50000"/>
                    <a:lumOff val="50000"/>
                  </a:schemeClr>
                </a:solidFill>
                <a:latin typeface="+mj-lt"/>
              </a:rPr>
              <a:t>Regolamento</a:t>
            </a:r>
            <a:endParaRPr lang="it-IT" sz="1200" dirty="0">
              <a:solidFill>
                <a:schemeClr val="tx1">
                  <a:lumMod val="50000"/>
                  <a:lumOff val="50000"/>
                </a:schemeClr>
              </a:solidFill>
              <a:latin typeface="+mj-lt"/>
            </a:endParaRPr>
          </a:p>
        </p:txBody>
      </p:sp>
      <p:sp>
        <p:nvSpPr>
          <p:cNvPr id="3" name="CasellaDiTesto 2"/>
          <p:cNvSpPr txBox="1"/>
          <p:nvPr/>
        </p:nvSpPr>
        <p:spPr>
          <a:xfrm>
            <a:off x="191344" y="620246"/>
            <a:ext cx="11809312" cy="523220"/>
          </a:xfrm>
          <a:prstGeom prst="rect">
            <a:avLst/>
          </a:prstGeom>
          <a:noFill/>
        </p:spPr>
        <p:txBody>
          <a:bodyPr wrap="square" rtlCol="0">
            <a:spAutoFit/>
          </a:bodyPr>
          <a:lstStyle/>
          <a:p>
            <a:r>
              <a:rPr lang="it-IT" sz="2800" b="1" dirty="0">
                <a:solidFill>
                  <a:schemeClr val="accent6"/>
                </a:solidFill>
              </a:rPr>
              <a:t>REGOLAMENTO PER LA </a:t>
            </a:r>
            <a:r>
              <a:rPr lang="it-IT" sz="2800" b="1" dirty="0" smtClean="0">
                <a:solidFill>
                  <a:schemeClr val="accent6"/>
                </a:solidFill>
              </a:rPr>
              <a:t>DISCIPLINA DEL </a:t>
            </a:r>
            <a:r>
              <a:rPr lang="it-IT" sz="2800" b="1" dirty="0">
                <a:solidFill>
                  <a:schemeClr val="accent6"/>
                </a:solidFill>
              </a:rPr>
              <a:t>COMMERCIO SU AREE PUBBLICHE</a:t>
            </a:r>
          </a:p>
        </p:txBody>
      </p:sp>
      <p:sp>
        <p:nvSpPr>
          <p:cNvPr id="4" name="CasellaDiTesto 3"/>
          <p:cNvSpPr txBox="1"/>
          <p:nvPr/>
        </p:nvSpPr>
        <p:spPr>
          <a:xfrm>
            <a:off x="310909" y="2043287"/>
            <a:ext cx="11166302" cy="3349828"/>
          </a:xfrm>
          <a:prstGeom prst="rect">
            <a:avLst/>
          </a:prstGeom>
          <a:noFill/>
        </p:spPr>
        <p:txBody>
          <a:bodyPr wrap="square" rtlCol="0">
            <a:spAutoFit/>
          </a:bodyPr>
          <a:lstStyle/>
          <a:p>
            <a:pPr algn="just">
              <a:lnSpc>
                <a:spcPct val="107000"/>
              </a:lnSpc>
              <a:spcAft>
                <a:spcPts val="800"/>
              </a:spcAft>
            </a:pPr>
            <a:r>
              <a:rPr lang="it-IT"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PRINCIPALI CARATTERISTICHE:</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Durata massima dell’autorizzazione: </a:t>
            </a:r>
            <a:r>
              <a:rPr lang="it-IT" sz="1400" b="1" dirty="0" smtClean="0">
                <a:latin typeface="Calibri" panose="020F0502020204030204" pitchFamily="34" charset="0"/>
                <a:ea typeface="Calibri" panose="020F0502020204030204" pitchFamily="34" charset="0"/>
                <a:cs typeface="Times New Roman" panose="02020603050405020304" pitchFamily="18" charset="0"/>
              </a:rPr>
              <a:t>5 anni</a:t>
            </a:r>
            <a:r>
              <a:rPr lang="it-IT"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Numero massimo complessivo delle autorizzazioni: n. </a:t>
            </a:r>
            <a:r>
              <a:rPr lang="it-IT" sz="1400" b="1" dirty="0" smtClean="0">
                <a:latin typeface="Calibri" panose="020F0502020204030204" pitchFamily="34" charset="0"/>
                <a:ea typeface="Calibri" panose="020F0502020204030204" pitchFamily="34" charset="0"/>
                <a:cs typeface="Times New Roman" panose="02020603050405020304" pitchFamily="18" charset="0"/>
              </a:rPr>
              <a:t>50</a:t>
            </a:r>
            <a:r>
              <a:rPr lang="it-IT" sz="1400" dirty="0" smtClean="0">
                <a:latin typeface="Calibri" panose="020F0502020204030204" pitchFamily="34" charset="0"/>
                <a:ea typeface="Calibri" panose="020F0502020204030204" pitchFamily="34" charset="0"/>
                <a:cs typeface="Times New Roman" panose="02020603050405020304" pitchFamily="18" charset="0"/>
              </a:rPr>
              <a:t> (1 autorizzazione ogni singolo mezzo);</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Soggetti autorizzabili se già in possesso di autorizzazione al commercio itinerante su area pubblica di </a:t>
            </a:r>
            <a:r>
              <a:rPr lang="it-IT" sz="1400" b="1" dirty="0" smtClean="0">
                <a:latin typeface="Calibri" panose="020F0502020204030204" pitchFamily="34" charset="0"/>
                <a:ea typeface="Calibri" panose="020F0502020204030204" pitchFamily="34" charset="0"/>
                <a:cs typeface="Times New Roman" panose="02020603050405020304" pitchFamily="18" charset="0"/>
              </a:rPr>
              <a:t>tipo B</a:t>
            </a:r>
            <a:r>
              <a:rPr lang="it-IT"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Dimensioni massime del mezzo itinerante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street</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food</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u="sng" dirty="0" smtClean="0">
                <a:latin typeface="Calibri" panose="020F0502020204030204" pitchFamily="34" charset="0"/>
                <a:ea typeface="Calibri" panose="020F0502020204030204" pitchFamily="34" charset="0"/>
                <a:cs typeface="Times New Roman" panose="02020603050405020304" pitchFamily="18" charset="0"/>
              </a:rPr>
              <a:t>lunghezza mt. 3,60, larghezza mt. 1,70;</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Propulsione: esclusivamente con </a:t>
            </a:r>
            <a:r>
              <a:rPr lang="it-IT" sz="1400" b="1" dirty="0" smtClean="0">
                <a:latin typeface="Calibri" panose="020F0502020204030204" pitchFamily="34" charset="0"/>
                <a:ea typeface="Calibri" panose="020F0502020204030204" pitchFamily="34" charset="0"/>
                <a:cs typeface="Times New Roman" panose="02020603050405020304" pitchFamily="18" charset="0"/>
              </a:rPr>
              <a:t>motore elettrico </a:t>
            </a:r>
            <a:r>
              <a:rPr lang="it-IT" sz="1400" dirty="0" smtClean="0">
                <a:latin typeface="Calibri" panose="020F0502020204030204" pitchFamily="34" charset="0"/>
                <a:ea typeface="Calibri" panose="020F0502020204030204" pitchFamily="34" charset="0"/>
                <a:cs typeface="Times New Roman" panose="02020603050405020304" pitchFamily="18" charset="0"/>
              </a:rPr>
              <a:t>ovvero con pedalata semplice e/o assistita (EPAC -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Electric</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pedal</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assisted</a:t>
            </a:r>
            <a:r>
              <a:rPr lang="it-IT" sz="1400" dirty="0" smtClean="0">
                <a:latin typeface="Calibri" panose="020F0502020204030204" pitchFamily="34" charset="0"/>
                <a:ea typeface="Calibri" panose="020F0502020204030204" pitchFamily="34" charset="0"/>
                <a:cs typeface="Times New Roman" panose="02020603050405020304" pitchFamily="18" charset="0"/>
              </a:rPr>
              <a:t>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cycle</a:t>
            </a:r>
            <a:r>
              <a:rPr lang="it-IT" sz="1400" dirty="0" smtClean="0">
                <a:latin typeface="Calibri" panose="020F0502020204030204" pitchFamily="34" charset="0"/>
                <a:ea typeface="Calibri" panose="020F0502020204030204" pitchFamily="34" charset="0"/>
                <a:cs typeface="Times New Roman" panose="02020603050405020304" pitchFamily="18" charset="0"/>
              </a:rPr>
              <a:t>). Nel caso di pedalata assistita, alla propulsione umana si può aggiungere solo ed esclusivamente quella di un motore elettrico;</a:t>
            </a:r>
          </a:p>
          <a:p>
            <a:pPr marL="342900" lvl="0" indent="-342900" algn="just">
              <a:lnSpc>
                <a:spcPct val="107000"/>
              </a:lnSpc>
              <a:spcAft>
                <a:spcPts val="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Merceologia: solo ed esclusivamente </a:t>
            </a:r>
            <a:r>
              <a:rPr lang="it-IT" sz="1400" u="sng" dirty="0" smtClean="0">
                <a:latin typeface="Calibri" panose="020F0502020204030204" pitchFamily="34" charset="0"/>
                <a:ea typeface="Calibri" panose="020F0502020204030204" pitchFamily="34" charset="0"/>
                <a:cs typeface="Times New Roman" panose="02020603050405020304" pitchFamily="18" charset="0"/>
              </a:rPr>
              <a:t>prodotti alimentari freschi</a:t>
            </a:r>
            <a:r>
              <a:rPr lang="it-IT"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mj-lt"/>
              <a:buAutoNum type="alphaLcParenR"/>
            </a:pPr>
            <a:r>
              <a:rPr lang="it-IT" sz="1400" dirty="0" smtClean="0">
                <a:latin typeface="Calibri" panose="020F0502020204030204" pitchFamily="34" charset="0"/>
                <a:ea typeface="Calibri" panose="020F0502020204030204" pitchFamily="34" charset="0"/>
                <a:cs typeface="Times New Roman" panose="02020603050405020304" pitchFamily="18" charset="0"/>
              </a:rPr>
              <a:t>corresponsione </a:t>
            </a:r>
            <a:r>
              <a:rPr lang="it-IT" sz="1400" u="sng" dirty="0" smtClean="0">
                <a:latin typeface="Calibri" panose="020F0502020204030204" pitchFamily="34" charset="0"/>
                <a:ea typeface="Calibri" panose="020F0502020204030204" pitchFamily="34" charset="0"/>
                <a:cs typeface="Times New Roman" panose="02020603050405020304" pitchFamily="18" charset="0"/>
              </a:rPr>
              <a:t>annuale del canone </a:t>
            </a:r>
            <a:r>
              <a:rPr lang="it-IT" sz="1400" dirty="0" smtClean="0">
                <a:latin typeface="Calibri" panose="020F0502020204030204" pitchFamily="34" charset="0"/>
                <a:ea typeface="Calibri" panose="020F0502020204030204" pitchFamily="34" charset="0"/>
                <a:cs typeface="Times New Roman" panose="02020603050405020304" pitchFamily="18" charset="0"/>
              </a:rPr>
              <a:t>di occupazione suolo permanente calcolato in applicazione dell’articolo 6) del Regolamento COSAP, secondo le tariffe vigenti di tempo in tempo determinate per i posteggi di vendita isolati, moltiplicato per il coefficiente viario forfettario ottenuto dalla media dei singoli coefficienti delle vie ricomprese </a:t>
            </a:r>
            <a:r>
              <a:rPr lang="it-IT" sz="1400" u="sng" dirty="0" smtClean="0">
                <a:latin typeface="Calibri" panose="020F0502020204030204" pitchFamily="34" charset="0"/>
                <a:ea typeface="Calibri" panose="020F0502020204030204" pitchFamily="34" charset="0"/>
                <a:cs typeface="Times New Roman" panose="02020603050405020304" pitchFamily="18" charset="0"/>
              </a:rPr>
              <a:t>nel perimetro del Municipio 1</a:t>
            </a:r>
            <a:r>
              <a:rPr lang="it-IT"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 typeface="+mj-lt"/>
              <a:buAutoNum type="alphaLcParenR"/>
            </a:pPr>
            <a:r>
              <a:rPr lang="it-IT" sz="1400" u="sng" dirty="0" smtClean="0">
                <a:latin typeface="Calibri" panose="020F0502020204030204" pitchFamily="34" charset="0"/>
                <a:ea typeface="Calibri" panose="020F0502020204030204" pitchFamily="34" charset="0"/>
                <a:cs typeface="Times New Roman" panose="02020603050405020304" pitchFamily="18" charset="0"/>
              </a:rPr>
              <a:t>esclusioni</a:t>
            </a:r>
            <a:r>
              <a:rPr lang="it-IT" sz="1400" dirty="0" smtClean="0">
                <a:latin typeface="Calibri" panose="020F0502020204030204" pitchFamily="34" charset="0"/>
                <a:ea typeface="Calibri" panose="020F0502020204030204" pitchFamily="34" charset="0"/>
                <a:cs typeface="Times New Roman" panose="02020603050405020304" pitchFamily="18" charset="0"/>
              </a:rPr>
              <a:t>: l’asse viario compreso tra Piazza San Babila e il Castello Sforzesco (Via Beltrami, Largo Cairoli, Via Dante Alighieri, Piazza </a:t>
            </a:r>
            <a:r>
              <a:rPr lang="it-IT" sz="1400" dirty="0" err="1" smtClean="0">
                <a:latin typeface="Calibri" panose="020F0502020204030204" pitchFamily="34" charset="0"/>
                <a:ea typeface="Calibri" panose="020F0502020204030204" pitchFamily="34" charset="0"/>
                <a:cs typeface="Times New Roman" panose="02020603050405020304" pitchFamily="18" charset="0"/>
              </a:rPr>
              <a:t>Cordusio</a:t>
            </a:r>
            <a:r>
              <a:rPr lang="it-IT" sz="1400" dirty="0" smtClean="0">
                <a:latin typeface="Calibri" panose="020F0502020204030204" pitchFamily="34" charset="0"/>
                <a:ea typeface="Calibri" panose="020F0502020204030204" pitchFamily="34" charset="0"/>
                <a:cs typeface="Times New Roman" panose="02020603050405020304" pitchFamily="18" charset="0"/>
              </a:rPr>
              <a:t>, Via Mercanti, Piazza del Duomo, Corso Vittorio Emanuele II e Piazza San Carlo) è inibito all’attività</a:t>
            </a:r>
          </a:p>
        </p:txBody>
      </p:sp>
      <p:sp>
        <p:nvSpPr>
          <p:cNvPr id="9" name="Rettangolo 8"/>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
        <p:nvSpPr>
          <p:cNvPr id="11" name="CasellaDiTesto 10"/>
          <p:cNvSpPr txBox="1"/>
          <p:nvPr/>
        </p:nvSpPr>
        <p:spPr>
          <a:xfrm>
            <a:off x="191344" y="1179931"/>
            <a:ext cx="11665296" cy="787780"/>
          </a:xfrm>
          <a:prstGeom prst="rect">
            <a:avLst/>
          </a:prstGeom>
          <a:noFill/>
        </p:spPr>
        <p:txBody>
          <a:bodyPr wrap="square" rtlCol="0">
            <a:spAutoFit/>
          </a:bodyPr>
          <a:lstStyle/>
          <a:p>
            <a:pPr algn="just">
              <a:lnSpc>
                <a:spcPct val="107000"/>
              </a:lnSpc>
              <a:spcAft>
                <a:spcPts val="800"/>
              </a:spcAft>
            </a:pPr>
            <a:r>
              <a:rPr lang="it-IT" sz="1200" b="1" dirty="0">
                <a:solidFill>
                  <a:schemeClr val="tx1">
                    <a:lumMod val="95000"/>
                    <a:lumOff val="5000"/>
                  </a:schemeClr>
                </a:solidFill>
              </a:rPr>
              <a:t>TITOLO V COMMERCIO </a:t>
            </a:r>
            <a:r>
              <a:rPr lang="it-IT" sz="1200" b="1" dirty="0" smtClean="0">
                <a:solidFill>
                  <a:schemeClr val="tx1">
                    <a:lumMod val="95000"/>
                    <a:lumOff val="5000"/>
                  </a:schemeClr>
                </a:solidFill>
              </a:rPr>
              <a:t>ITINERANTE – art. 30 bis</a:t>
            </a:r>
          </a:p>
          <a:p>
            <a:pPr algn="just">
              <a:lnSpc>
                <a:spcPct val="107000"/>
              </a:lnSpc>
              <a:spcAft>
                <a:spcPts val="800"/>
              </a:spcAft>
            </a:pPr>
            <a:r>
              <a:rPr lang="it-IT" sz="1200" dirty="0" smtClean="0">
                <a:latin typeface="Calibri" panose="020F0502020204030204" pitchFamily="34" charset="0"/>
                <a:ea typeface="Calibri" panose="020F0502020204030204" pitchFamily="34" charset="0"/>
                <a:cs typeface="Times New Roman" panose="02020603050405020304" pitchFamily="18" charset="0"/>
              </a:rPr>
              <a:t>Ai sensi dell’art. 30 </a:t>
            </a:r>
            <a:r>
              <a:rPr lang="it-IT" sz="1200" u="sng" dirty="0" smtClean="0">
                <a:latin typeface="Calibri" panose="020F0502020204030204" pitchFamily="34" charset="0"/>
                <a:ea typeface="Calibri" panose="020F0502020204030204" pitchFamily="34" charset="0"/>
                <a:cs typeface="Times New Roman" panose="02020603050405020304" pitchFamily="18" charset="0"/>
              </a:rPr>
              <a:t>il commercio itinerante è vietato nel Municipio 1 fatto salvo quanto previsto dall’art. 30 bis</a:t>
            </a:r>
            <a:r>
              <a:rPr lang="it-IT" sz="1200" dirty="0" smtClean="0">
                <a:latin typeface="Calibri" panose="020F0502020204030204" pitchFamily="34" charset="0"/>
                <a:ea typeface="Calibri" panose="020F0502020204030204" pitchFamily="34" charset="0"/>
                <a:cs typeface="Times New Roman" panose="02020603050405020304" pitchFamily="18" charset="0"/>
              </a:rPr>
              <a:t>. I </a:t>
            </a:r>
            <a:r>
              <a:rPr lang="it-IT" sz="1200" dirty="0">
                <a:latin typeface="Calibri" panose="020F0502020204030204" pitchFamily="34" charset="0"/>
                <a:ea typeface="Calibri" panose="020F0502020204030204" pitchFamily="34" charset="0"/>
                <a:cs typeface="Times New Roman" panose="02020603050405020304" pitchFamily="18" charset="0"/>
              </a:rPr>
              <a:t>soggetti che esercitano attività di commercio itinerante cd </a:t>
            </a:r>
            <a:r>
              <a:rPr lang="it-IT" sz="12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r>
              <a:rPr lang="it-IT" sz="1200"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Street </a:t>
            </a:r>
            <a:r>
              <a:rPr lang="it-IT" sz="1200" i="1"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food</a:t>
            </a:r>
            <a:r>
              <a:rPr lang="it-IT" sz="12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it-IT" sz="1200" dirty="0">
                <a:latin typeface="Calibri" panose="020F0502020204030204" pitchFamily="34" charset="0"/>
                <a:ea typeface="Calibri" panose="020F0502020204030204" pitchFamily="34" charset="0"/>
                <a:cs typeface="Times New Roman" panose="02020603050405020304" pitchFamily="18" charset="0"/>
              </a:rPr>
              <a:t>sono individuati attraverso procedura ad </a:t>
            </a:r>
            <a:r>
              <a:rPr lang="it-IT" sz="1200" u="sng" dirty="0">
                <a:latin typeface="Calibri" panose="020F0502020204030204" pitchFamily="34" charset="0"/>
                <a:ea typeface="Calibri" panose="020F0502020204030204" pitchFamily="34" charset="0"/>
                <a:cs typeface="Times New Roman" panose="02020603050405020304" pitchFamily="18" charset="0"/>
              </a:rPr>
              <a:t>evidenza pubblica</a:t>
            </a:r>
            <a:r>
              <a:rPr lang="it-IT" sz="1200" dirty="0" smtClean="0">
                <a:latin typeface="Calibri" panose="020F0502020204030204" pitchFamily="34" charset="0"/>
                <a:ea typeface="Calibri" panose="020F0502020204030204" pitchFamily="34" charset="0"/>
                <a:cs typeface="Times New Roman" panose="02020603050405020304" pitchFamily="18" charset="0"/>
              </a:rPr>
              <a:t>.</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p:cNvSpPr txBox="1"/>
          <p:nvPr/>
        </p:nvSpPr>
        <p:spPr>
          <a:xfrm>
            <a:off x="191344" y="5661248"/>
            <a:ext cx="11809312" cy="787780"/>
          </a:xfrm>
          <a:prstGeom prst="rect">
            <a:avLst/>
          </a:prstGeom>
          <a:noFill/>
        </p:spPr>
        <p:txBody>
          <a:bodyPr wrap="square" rtlCol="0">
            <a:spAutoFit/>
          </a:bodyPr>
          <a:lstStyle/>
          <a:p>
            <a:pPr algn="just">
              <a:lnSpc>
                <a:spcPct val="107000"/>
              </a:lnSpc>
              <a:spcAft>
                <a:spcPts val="800"/>
              </a:spcAft>
            </a:pPr>
            <a:r>
              <a:rPr lang="it-IT" sz="1200" dirty="0" smtClean="0"/>
              <a:t>L’attività sarà regolamentata nel dettaglio attraverso uno </a:t>
            </a:r>
            <a:r>
              <a:rPr lang="it-IT" sz="1200" b="1" dirty="0" smtClean="0">
                <a:solidFill>
                  <a:schemeClr val="accent6"/>
                </a:solidFill>
              </a:rPr>
              <a:t>specifico disciplinare di funzionamento</a:t>
            </a:r>
            <a:r>
              <a:rPr lang="it-IT" sz="1200" dirty="0" smtClean="0"/>
              <a:t>, in cui saranno, tra l’altro, individuate le ipotesi di inadempimento e le conseguenti misure sanzionatorie che nei casi più gravi e, in caso di recidiva, potranno portare alla sospensione ovvero alla revoca dell’autorizzazione.</a:t>
            </a:r>
          </a:p>
          <a:p>
            <a:pPr algn="just">
              <a:lnSpc>
                <a:spcPct val="107000"/>
              </a:lnSpc>
              <a:spcAft>
                <a:spcPts val="800"/>
              </a:spcAft>
            </a:pPr>
            <a:r>
              <a:rPr lang="it-IT" sz="1200" dirty="0" smtClean="0"/>
              <a:t>L’autorizzazione, </a:t>
            </a:r>
            <a:r>
              <a:rPr lang="it-IT" sz="1200" u="sng" dirty="0" smtClean="0">
                <a:solidFill>
                  <a:schemeClr val="accent6"/>
                </a:solidFill>
              </a:rPr>
              <a:t>rilasciata tramite procedura concorsuale </a:t>
            </a:r>
            <a:r>
              <a:rPr lang="it-IT" sz="1200" dirty="0" smtClean="0"/>
              <a:t>e avente </a:t>
            </a:r>
            <a:r>
              <a:rPr lang="it-IT" sz="1200" u="sng" dirty="0" smtClean="0">
                <a:solidFill>
                  <a:schemeClr val="accent6"/>
                </a:solidFill>
              </a:rPr>
              <a:t>durata di anni cinque</a:t>
            </a:r>
            <a:r>
              <a:rPr lang="it-IT" sz="1200" dirty="0" smtClean="0"/>
              <a:t>, è personale, è legata esclusivamente al mezzo presentato in sede di gara ed </a:t>
            </a:r>
            <a:r>
              <a:rPr lang="it-IT" sz="1200" b="1" dirty="0" smtClean="0">
                <a:solidFill>
                  <a:schemeClr val="accent6"/>
                </a:solidFill>
              </a:rPr>
              <a:t>è incedibile</a:t>
            </a:r>
            <a:r>
              <a:rPr lang="it-IT" sz="1200" dirty="0" smtClean="0"/>
              <a:t>.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964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dirty="0" smtClean="0">
                <a:solidFill>
                  <a:schemeClr val="accent6">
                    <a:lumMod val="75000"/>
                  </a:schemeClr>
                </a:solidFill>
              </a:rPr>
              <a:t>BANDO STREET FOOD 2023</a:t>
            </a:r>
          </a:p>
          <a:p>
            <a:pPr algn="r"/>
            <a:r>
              <a:rPr lang="it-IT" sz="1200" dirty="0" smtClean="0">
                <a:solidFill>
                  <a:schemeClr val="tx1">
                    <a:lumMod val="50000"/>
                    <a:lumOff val="50000"/>
                  </a:schemeClr>
                </a:solidFill>
                <a:latin typeface="+mj-lt"/>
              </a:rPr>
              <a:t>Storia normativa</a:t>
            </a:r>
            <a:endParaRPr lang="it-IT" sz="1200" dirty="0">
              <a:solidFill>
                <a:schemeClr val="tx1">
                  <a:lumMod val="50000"/>
                  <a:lumOff val="50000"/>
                </a:schemeClr>
              </a:solidFill>
              <a:latin typeface="+mj-lt"/>
            </a:endParaRPr>
          </a:p>
        </p:txBody>
      </p:sp>
      <p:sp>
        <p:nvSpPr>
          <p:cNvPr id="11" name="Rettangolo 10"/>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
        <p:nvSpPr>
          <p:cNvPr id="13" name="CasellaDiTesto 12"/>
          <p:cNvSpPr txBox="1"/>
          <p:nvPr/>
        </p:nvSpPr>
        <p:spPr>
          <a:xfrm>
            <a:off x="486818" y="866185"/>
            <a:ext cx="11218364" cy="1015663"/>
          </a:xfrm>
          <a:prstGeom prst="rect">
            <a:avLst/>
          </a:prstGeom>
          <a:noFill/>
        </p:spPr>
        <p:txBody>
          <a:bodyPr wrap="square" rtlCol="0">
            <a:spAutoFit/>
          </a:bodyPr>
          <a:lstStyle>
            <a:defPPr>
              <a:defRPr lang="it-IT"/>
            </a:defPPr>
            <a:lvl1pPr algn="just">
              <a:defRPr sz="1200" b="1">
                <a:solidFill>
                  <a:schemeClr val="accent6"/>
                </a:solidFill>
              </a:defRPr>
            </a:lvl1pPr>
          </a:lstStyle>
          <a:p>
            <a:pPr algn="l"/>
            <a:r>
              <a:rPr lang="it-IT" sz="1600" smtClean="0">
                <a:solidFill>
                  <a:schemeClr val="tx1">
                    <a:lumMod val="50000"/>
                    <a:lumOff val="50000"/>
                  </a:schemeClr>
                </a:solidFill>
              </a:rPr>
              <a:t>Con </a:t>
            </a:r>
            <a:r>
              <a:rPr lang="it-IT" sz="1600" u="sng" dirty="0"/>
              <a:t>Delibera di Giunta n. 486/2017 si approvavano le linee di indirizzo per l’individuazione di soggetti, previa procedura ad evidenza pubblica</a:t>
            </a:r>
            <a:r>
              <a:rPr lang="it-IT" sz="1600" dirty="0">
                <a:solidFill>
                  <a:schemeClr val="tx1">
                    <a:lumMod val="50000"/>
                    <a:lumOff val="50000"/>
                  </a:schemeClr>
                </a:solidFill>
              </a:rPr>
              <a:t>, per lo svolgimento di attività di commercio itinerante cosiddetto “Street </a:t>
            </a:r>
            <a:r>
              <a:rPr lang="it-IT" sz="1600" dirty="0" err="1">
                <a:solidFill>
                  <a:schemeClr val="tx1">
                    <a:lumMod val="50000"/>
                    <a:lumOff val="50000"/>
                  </a:schemeClr>
                </a:solidFill>
              </a:rPr>
              <a:t>Food</a:t>
            </a:r>
            <a:r>
              <a:rPr lang="it-IT" sz="1600" dirty="0">
                <a:solidFill>
                  <a:schemeClr val="tx1">
                    <a:lumMod val="50000"/>
                    <a:lumOff val="50000"/>
                  </a:schemeClr>
                </a:solidFill>
              </a:rPr>
              <a:t>”, per un periodo di 5 anni.</a:t>
            </a:r>
          </a:p>
          <a:p>
            <a:pPr algn="l"/>
            <a:r>
              <a:rPr lang="it-IT" sz="1600" b="0" dirty="0" smtClean="0"/>
              <a:t>Approvazione </a:t>
            </a:r>
            <a:r>
              <a:rPr lang="it-IT" sz="1600" b="0" dirty="0"/>
              <a:t>dell’avviso pubblico per l’assegnazione di </a:t>
            </a:r>
            <a:r>
              <a:rPr lang="it-IT" sz="1600" b="0" u="sng" dirty="0"/>
              <a:t>50 permessi</a:t>
            </a:r>
            <a:r>
              <a:rPr lang="it-IT" sz="1600" b="0" dirty="0"/>
              <a:t> per esercitare l’attività di commercio itinerante su aree </a:t>
            </a:r>
            <a:r>
              <a:rPr lang="it-IT" sz="1600" b="0" dirty="0" smtClean="0"/>
              <a:t>pubbliche</a:t>
            </a:r>
          </a:p>
          <a:p>
            <a:r>
              <a:rPr lang="it-IT" b="0" dirty="0" smtClean="0">
                <a:solidFill>
                  <a:schemeClr val="tx1">
                    <a:lumMod val="65000"/>
                    <a:lumOff val="35000"/>
                  </a:schemeClr>
                </a:solidFill>
              </a:rPr>
              <a:t>cd</a:t>
            </a:r>
            <a:r>
              <a:rPr lang="it-IT" b="0" dirty="0">
                <a:solidFill>
                  <a:schemeClr val="tx1">
                    <a:lumMod val="65000"/>
                    <a:lumOff val="35000"/>
                  </a:schemeClr>
                </a:solidFill>
              </a:rPr>
              <a:t>. «STREET FOOD» (Determinazione Dirigenziale n.112/2017</a:t>
            </a:r>
            <a:r>
              <a:rPr lang="it-IT" b="0" dirty="0" smtClean="0">
                <a:solidFill>
                  <a:schemeClr val="tx1">
                    <a:lumMod val="65000"/>
                    <a:lumOff val="35000"/>
                  </a:schemeClr>
                </a:solidFill>
              </a:rPr>
              <a:t>)</a:t>
            </a:r>
            <a:endParaRPr lang="it-IT" b="0" dirty="0">
              <a:solidFill>
                <a:schemeClr val="tx1">
                  <a:lumMod val="65000"/>
                  <a:lumOff val="35000"/>
                </a:schemeClr>
              </a:solidFill>
            </a:endParaRPr>
          </a:p>
        </p:txBody>
      </p:sp>
      <p:sp>
        <p:nvSpPr>
          <p:cNvPr id="15" name="CasellaDiTesto 14"/>
          <p:cNvSpPr txBox="1"/>
          <p:nvPr/>
        </p:nvSpPr>
        <p:spPr>
          <a:xfrm>
            <a:off x="486818" y="2305214"/>
            <a:ext cx="11218364" cy="3662541"/>
          </a:xfrm>
          <a:prstGeom prst="rect">
            <a:avLst/>
          </a:prstGeom>
          <a:noFill/>
        </p:spPr>
        <p:txBody>
          <a:bodyPr wrap="square" rtlCol="0">
            <a:spAutoFit/>
          </a:bodyPr>
          <a:lstStyle/>
          <a:p>
            <a:r>
              <a:rPr lang="it-IT" sz="1600" u="sng" dirty="0" smtClean="0">
                <a:solidFill>
                  <a:schemeClr val="accent6"/>
                </a:solidFill>
              </a:rPr>
              <a:t>ELEMENTI PRINCIPALI AVVISO PUBBLICO</a:t>
            </a:r>
          </a:p>
          <a:p>
            <a:endParaRPr lang="it-IT" sz="1200" dirty="0" smtClean="0">
              <a:solidFill>
                <a:schemeClr val="accent6"/>
              </a:solidFill>
            </a:endParaRPr>
          </a:p>
          <a:p>
            <a:pPr marL="171450" indent="-171450" algn="just">
              <a:buFont typeface="Arial" panose="020B0604020202020204" pitchFamily="34" charset="0"/>
              <a:buChar char="•"/>
            </a:pPr>
            <a:r>
              <a:rPr lang="it-IT" sz="1200" dirty="0">
                <a:solidFill>
                  <a:schemeClr val="tx1">
                    <a:lumMod val="50000"/>
                    <a:lumOff val="50000"/>
                  </a:schemeClr>
                </a:solidFill>
              </a:rPr>
              <a:t>Possono presentare domanda persone fisiche e giuridiche già in possesso </a:t>
            </a:r>
            <a:r>
              <a:rPr lang="it-IT" sz="1200" dirty="0" smtClean="0">
                <a:solidFill>
                  <a:schemeClr val="tx1">
                    <a:lumMod val="50000"/>
                    <a:lumOff val="50000"/>
                  </a:schemeClr>
                </a:solidFill>
              </a:rPr>
              <a:t>di </a:t>
            </a:r>
            <a:r>
              <a:rPr lang="it-IT" sz="1200" dirty="0">
                <a:solidFill>
                  <a:schemeClr val="tx1">
                    <a:lumMod val="50000"/>
                    <a:lumOff val="50000"/>
                  </a:schemeClr>
                </a:solidFill>
              </a:rPr>
              <a:t>autorizzazioni di commercio itinerante </a:t>
            </a:r>
            <a:r>
              <a:rPr lang="it-IT" sz="1200" dirty="0" smtClean="0">
                <a:solidFill>
                  <a:schemeClr val="tx1">
                    <a:lumMod val="50000"/>
                    <a:lumOff val="50000"/>
                  </a:schemeClr>
                </a:solidFill>
              </a:rPr>
              <a:t>di </a:t>
            </a:r>
            <a:r>
              <a:rPr lang="it-IT" sz="1200" dirty="0">
                <a:solidFill>
                  <a:schemeClr val="tx1">
                    <a:lumMod val="50000"/>
                    <a:lumOff val="50000"/>
                  </a:schemeClr>
                </a:solidFill>
              </a:rPr>
              <a:t>“</a:t>
            </a:r>
            <a:r>
              <a:rPr lang="it-IT" sz="1200" dirty="0">
                <a:solidFill>
                  <a:schemeClr val="accent6"/>
                </a:solidFill>
              </a:rPr>
              <a:t>TIPO B</a:t>
            </a:r>
            <a:r>
              <a:rPr lang="it-IT" sz="1200" dirty="0">
                <a:solidFill>
                  <a:schemeClr val="tx1">
                    <a:lumMod val="50000"/>
                    <a:lumOff val="50000"/>
                  </a:schemeClr>
                </a:solidFill>
              </a:rPr>
              <a:t>” e dei requisiti morali e professionali previsti dalla normativa </a:t>
            </a:r>
            <a:r>
              <a:rPr lang="it-IT" sz="1200" dirty="0" smtClean="0">
                <a:solidFill>
                  <a:schemeClr val="tx1">
                    <a:lumMod val="50000"/>
                    <a:lumOff val="50000"/>
                  </a:schemeClr>
                </a:solidFill>
              </a:rPr>
              <a:t>vigente.</a:t>
            </a:r>
          </a:p>
          <a:p>
            <a:pPr marL="171450" indent="-171450" algn="just">
              <a:buFont typeface="Arial" panose="020B0604020202020204" pitchFamily="34" charset="0"/>
              <a:buChar char="•"/>
            </a:pPr>
            <a:r>
              <a:rPr lang="it-IT" sz="1200" dirty="0">
                <a:solidFill>
                  <a:schemeClr val="tx1">
                    <a:lumMod val="50000"/>
                    <a:lumOff val="50000"/>
                  </a:schemeClr>
                </a:solidFill>
              </a:rPr>
              <a:t>Dimensioni </a:t>
            </a:r>
            <a:r>
              <a:rPr lang="it-IT" sz="1200" dirty="0" err="1" smtClean="0">
                <a:solidFill>
                  <a:schemeClr val="tx1">
                    <a:lumMod val="50000"/>
                    <a:lumOff val="50000"/>
                  </a:schemeClr>
                </a:solidFill>
              </a:rPr>
              <a:t>max</a:t>
            </a:r>
            <a:r>
              <a:rPr lang="it-IT" sz="1200" dirty="0" smtClean="0">
                <a:solidFill>
                  <a:schemeClr val="tx1">
                    <a:lumMod val="50000"/>
                    <a:lumOff val="50000"/>
                  </a:schemeClr>
                </a:solidFill>
              </a:rPr>
              <a:t> </a:t>
            </a:r>
            <a:r>
              <a:rPr lang="it-IT" sz="1200" dirty="0">
                <a:solidFill>
                  <a:schemeClr val="tx1">
                    <a:lumMod val="50000"/>
                    <a:lumOff val="50000"/>
                  </a:schemeClr>
                </a:solidFill>
              </a:rPr>
              <a:t>del mezzo: </a:t>
            </a:r>
            <a:r>
              <a:rPr lang="it-IT" sz="1200" dirty="0" err="1" smtClean="0">
                <a:solidFill>
                  <a:schemeClr val="tx1">
                    <a:lumMod val="50000"/>
                    <a:lumOff val="50000"/>
                  </a:schemeClr>
                </a:solidFill>
              </a:rPr>
              <a:t>lungh</a:t>
            </a:r>
            <a:r>
              <a:rPr lang="it-IT" sz="1200" dirty="0" smtClean="0">
                <a:solidFill>
                  <a:schemeClr val="tx1">
                    <a:lumMod val="50000"/>
                    <a:lumOff val="50000"/>
                  </a:schemeClr>
                </a:solidFill>
              </a:rPr>
              <a:t>. </a:t>
            </a:r>
            <a:r>
              <a:rPr lang="it-IT" sz="1200" dirty="0">
                <a:solidFill>
                  <a:schemeClr val="tx1">
                    <a:lumMod val="50000"/>
                    <a:lumOff val="50000"/>
                  </a:schemeClr>
                </a:solidFill>
              </a:rPr>
              <a:t>mt. 3,60 </a:t>
            </a:r>
            <a:r>
              <a:rPr lang="it-IT" sz="1200" dirty="0" smtClean="0">
                <a:solidFill>
                  <a:schemeClr val="tx1">
                    <a:lumMod val="50000"/>
                    <a:lumOff val="50000"/>
                  </a:schemeClr>
                </a:solidFill>
              </a:rPr>
              <a:t>– </a:t>
            </a:r>
            <a:r>
              <a:rPr lang="it-IT" sz="1200" dirty="0" err="1" smtClean="0">
                <a:solidFill>
                  <a:schemeClr val="tx1">
                    <a:lumMod val="50000"/>
                    <a:lumOff val="50000"/>
                  </a:schemeClr>
                </a:solidFill>
              </a:rPr>
              <a:t>largh</a:t>
            </a:r>
            <a:r>
              <a:rPr lang="it-IT" sz="1200" dirty="0" smtClean="0">
                <a:solidFill>
                  <a:schemeClr val="tx1">
                    <a:lumMod val="50000"/>
                    <a:lumOff val="50000"/>
                  </a:schemeClr>
                </a:solidFill>
              </a:rPr>
              <a:t>. </a:t>
            </a:r>
            <a:r>
              <a:rPr lang="it-IT" sz="1200" dirty="0">
                <a:solidFill>
                  <a:schemeClr val="tx1">
                    <a:lumMod val="50000"/>
                    <a:lumOff val="50000"/>
                  </a:schemeClr>
                </a:solidFill>
              </a:rPr>
              <a:t>mt. 1,70. Propulsione: con </a:t>
            </a:r>
            <a:r>
              <a:rPr lang="it-IT" sz="1200" u="sng" dirty="0">
                <a:solidFill>
                  <a:schemeClr val="accent6"/>
                </a:solidFill>
              </a:rPr>
              <a:t>motore elettrico ovvero con pedalata semplice e/o assistita </a:t>
            </a:r>
            <a:r>
              <a:rPr lang="it-IT" sz="1200" dirty="0">
                <a:solidFill>
                  <a:schemeClr val="tx1">
                    <a:lumMod val="50000"/>
                    <a:lumOff val="50000"/>
                  </a:schemeClr>
                </a:solidFill>
              </a:rPr>
              <a:t>(EPAC - </a:t>
            </a:r>
            <a:r>
              <a:rPr lang="it-IT" sz="1200" dirty="0" err="1">
                <a:solidFill>
                  <a:schemeClr val="tx1">
                    <a:lumMod val="50000"/>
                    <a:lumOff val="50000"/>
                  </a:schemeClr>
                </a:solidFill>
              </a:rPr>
              <a:t>Electric</a:t>
            </a:r>
            <a:r>
              <a:rPr lang="it-IT" sz="1200" dirty="0">
                <a:solidFill>
                  <a:schemeClr val="tx1">
                    <a:lumMod val="50000"/>
                    <a:lumOff val="50000"/>
                  </a:schemeClr>
                </a:solidFill>
              </a:rPr>
              <a:t> </a:t>
            </a:r>
            <a:r>
              <a:rPr lang="it-IT" sz="1200" dirty="0" err="1">
                <a:solidFill>
                  <a:schemeClr val="tx1">
                    <a:lumMod val="50000"/>
                    <a:lumOff val="50000"/>
                  </a:schemeClr>
                </a:solidFill>
              </a:rPr>
              <a:t>pedal</a:t>
            </a:r>
            <a:r>
              <a:rPr lang="it-IT" sz="1200" dirty="0">
                <a:solidFill>
                  <a:schemeClr val="tx1">
                    <a:lumMod val="50000"/>
                    <a:lumOff val="50000"/>
                  </a:schemeClr>
                </a:solidFill>
              </a:rPr>
              <a:t> </a:t>
            </a:r>
            <a:r>
              <a:rPr lang="it-IT" sz="1200" dirty="0" err="1">
                <a:solidFill>
                  <a:schemeClr val="tx1">
                    <a:lumMod val="50000"/>
                    <a:lumOff val="50000"/>
                  </a:schemeClr>
                </a:solidFill>
              </a:rPr>
              <a:t>assisted</a:t>
            </a:r>
            <a:r>
              <a:rPr lang="it-IT" sz="1200" dirty="0">
                <a:solidFill>
                  <a:schemeClr val="tx1">
                    <a:lumMod val="50000"/>
                    <a:lumOff val="50000"/>
                  </a:schemeClr>
                </a:solidFill>
              </a:rPr>
              <a:t> </a:t>
            </a:r>
            <a:r>
              <a:rPr lang="it-IT" sz="1200" dirty="0" err="1">
                <a:solidFill>
                  <a:schemeClr val="tx1">
                    <a:lumMod val="50000"/>
                    <a:lumOff val="50000"/>
                  </a:schemeClr>
                </a:solidFill>
              </a:rPr>
              <a:t>cycle</a:t>
            </a:r>
            <a:r>
              <a:rPr lang="it-IT" sz="1200" dirty="0" smtClean="0">
                <a:solidFill>
                  <a:schemeClr val="tx1">
                    <a:lumMod val="50000"/>
                    <a:lumOff val="50000"/>
                  </a:schemeClr>
                </a:solidFill>
              </a:rPr>
              <a:t>).</a:t>
            </a:r>
          </a:p>
          <a:p>
            <a:pPr marL="171450" indent="-171450" algn="just">
              <a:buFont typeface="Arial" panose="020B0604020202020204" pitchFamily="34" charset="0"/>
              <a:buChar char="•"/>
            </a:pPr>
            <a:r>
              <a:rPr lang="it-IT" sz="1200" dirty="0">
                <a:solidFill>
                  <a:schemeClr val="tx1">
                    <a:lumMod val="50000"/>
                    <a:lumOff val="50000"/>
                  </a:schemeClr>
                </a:solidFill>
              </a:rPr>
              <a:t>Merceologie: solo ed esclusivamente </a:t>
            </a:r>
            <a:r>
              <a:rPr lang="it-IT" sz="1200" u="sng" dirty="0">
                <a:solidFill>
                  <a:schemeClr val="accent6"/>
                </a:solidFill>
              </a:rPr>
              <a:t>prodotti alimentari freschi idonei al consumo immediato</a:t>
            </a:r>
            <a:r>
              <a:rPr lang="it-IT" sz="1200" dirty="0">
                <a:solidFill>
                  <a:schemeClr val="tx1">
                    <a:lumMod val="50000"/>
                    <a:lumOff val="50000"/>
                  </a:schemeClr>
                </a:solidFill>
              </a:rPr>
              <a:t>, con preferenza per i prodotti della tradizione e della cultura italiana, lombarda e milanese e, in particolare, prodotti e materie prime DOP (Denominazione di origine protetta), IGP (indicazione geografica protetta), STG (specialità tradizionale garantita) ai sensi del regolamento UE n. 1151/2012 del Parlamento Europeo e del Consiglio del 21 novembre 2012, aggiornato al 08/06/2022 nonché PAT (Prodotti Agroalimentari Tradizionali</a:t>
            </a:r>
            <a:r>
              <a:rPr lang="it-IT" sz="1200" dirty="0" smtClean="0">
                <a:solidFill>
                  <a:schemeClr val="tx1">
                    <a:lumMod val="50000"/>
                    <a:lumOff val="50000"/>
                  </a:schemeClr>
                </a:solidFill>
              </a:rPr>
              <a:t>).</a:t>
            </a:r>
          </a:p>
          <a:p>
            <a:pPr marL="171450" indent="-171450" algn="just">
              <a:buFont typeface="Arial" panose="020B0604020202020204" pitchFamily="34" charset="0"/>
              <a:buChar char="•"/>
            </a:pPr>
            <a:r>
              <a:rPr lang="it-IT" sz="1200" dirty="0">
                <a:solidFill>
                  <a:schemeClr val="tx1">
                    <a:lumMod val="50000"/>
                    <a:lumOff val="50000"/>
                  </a:schemeClr>
                </a:solidFill>
              </a:rPr>
              <a:t>I soggetti selezionati dovranno corrispondere un </a:t>
            </a:r>
            <a:r>
              <a:rPr lang="it-IT" sz="1200" u="sng" dirty="0">
                <a:solidFill>
                  <a:schemeClr val="accent6"/>
                </a:solidFill>
              </a:rPr>
              <a:t>canone annuale permanente di occupazione suolo</a:t>
            </a:r>
            <a:r>
              <a:rPr lang="it-IT" sz="1200" dirty="0">
                <a:solidFill>
                  <a:schemeClr val="tx1">
                    <a:lumMod val="50000"/>
                    <a:lumOff val="50000"/>
                  </a:schemeClr>
                </a:solidFill>
              </a:rPr>
              <a:t>, calcolato in applicazione del Regolamento Canone Unico, secondo le tariffe vigenti di tempo in tempo determinate per i posteggi di vendita isolati, moltiplicato per il coefficiente viario forfettario ottenuto dalla media dei singoli coefficienti delle vie ricomprese nel perimetro del Municipio </a:t>
            </a:r>
            <a:r>
              <a:rPr lang="it-IT" sz="1200" dirty="0" smtClean="0">
                <a:solidFill>
                  <a:schemeClr val="tx1">
                    <a:lumMod val="50000"/>
                    <a:lumOff val="50000"/>
                  </a:schemeClr>
                </a:solidFill>
              </a:rPr>
              <a:t>1</a:t>
            </a:r>
          </a:p>
          <a:p>
            <a:pPr marL="171450" indent="-171450" algn="just">
              <a:buFont typeface="Arial" panose="020B0604020202020204" pitchFamily="34" charset="0"/>
              <a:buChar char="•"/>
            </a:pPr>
            <a:endParaRPr lang="it-IT" sz="1200" dirty="0">
              <a:solidFill>
                <a:schemeClr val="tx1">
                  <a:lumMod val="50000"/>
                  <a:lumOff val="50000"/>
                </a:schemeClr>
              </a:solidFill>
            </a:endParaRPr>
          </a:p>
          <a:p>
            <a:pPr marL="171450" indent="-171450" algn="just">
              <a:buFont typeface="Arial" panose="020B0604020202020204" pitchFamily="34" charset="0"/>
              <a:buChar char="•"/>
            </a:pPr>
            <a:endParaRPr lang="it-IT" sz="1200" dirty="0" smtClean="0">
              <a:solidFill>
                <a:schemeClr val="tx1">
                  <a:lumMod val="50000"/>
                  <a:lumOff val="50000"/>
                </a:schemeClr>
              </a:solidFill>
            </a:endParaRPr>
          </a:p>
          <a:p>
            <a:pPr marL="171450" indent="-171450" algn="just">
              <a:buFont typeface="Arial" panose="020B0604020202020204" pitchFamily="34" charset="0"/>
              <a:buChar char="•"/>
            </a:pPr>
            <a:endParaRPr lang="it-IT" sz="1200" dirty="0">
              <a:solidFill>
                <a:schemeClr val="tx1">
                  <a:lumMod val="50000"/>
                  <a:lumOff val="50000"/>
                </a:schemeClr>
              </a:solidFill>
            </a:endParaRPr>
          </a:p>
          <a:p>
            <a:pPr marL="171450" indent="-171450" algn="just">
              <a:buFont typeface="Arial" panose="020B0604020202020204" pitchFamily="34" charset="0"/>
              <a:buChar char="•"/>
            </a:pPr>
            <a:r>
              <a:rPr lang="it-IT" sz="1200" dirty="0" smtClean="0">
                <a:solidFill>
                  <a:schemeClr val="tx1">
                    <a:lumMod val="50000"/>
                    <a:lumOff val="50000"/>
                  </a:schemeClr>
                </a:solidFill>
              </a:rPr>
              <a:t>QUANTI PERMESSI RILASCIATI </a:t>
            </a:r>
            <a:r>
              <a:rPr lang="it-IT" sz="1200" b="1" dirty="0" smtClean="0">
                <a:solidFill>
                  <a:schemeClr val="tx1">
                    <a:lumMod val="50000"/>
                    <a:lumOff val="50000"/>
                  </a:schemeClr>
                </a:solidFill>
              </a:rPr>
              <a:t>50 (58 DOMANDE)</a:t>
            </a:r>
          </a:p>
          <a:p>
            <a:pPr marL="171450" indent="-171450" algn="just">
              <a:buFont typeface="Arial" panose="020B0604020202020204" pitchFamily="34" charset="0"/>
              <a:buChar char="•"/>
            </a:pPr>
            <a:r>
              <a:rPr lang="it-IT" sz="1200" dirty="0" smtClean="0">
                <a:solidFill>
                  <a:schemeClr val="tx1">
                    <a:lumMod val="50000"/>
                    <a:lumOff val="50000"/>
                  </a:schemeClr>
                </a:solidFill>
              </a:rPr>
              <a:t>QUALE SCADENZA CONCESSIONI </a:t>
            </a:r>
            <a:r>
              <a:rPr lang="it-IT" sz="1200" b="1" dirty="0" smtClean="0">
                <a:solidFill>
                  <a:schemeClr val="tx1">
                    <a:lumMod val="50000"/>
                    <a:lumOff val="50000"/>
                  </a:schemeClr>
                </a:solidFill>
              </a:rPr>
              <a:t>dal 30/06/2017 al 31/12/2023 </a:t>
            </a:r>
          </a:p>
          <a:p>
            <a:pPr marL="171450" indent="-171450" algn="just">
              <a:buFont typeface="Arial" panose="020B0604020202020204" pitchFamily="34" charset="0"/>
              <a:buChar char="•"/>
            </a:pPr>
            <a:r>
              <a:rPr lang="it-IT" sz="1200" dirty="0" smtClean="0">
                <a:solidFill>
                  <a:schemeClr val="tx1">
                    <a:lumMod val="50000"/>
                    <a:lumOff val="50000"/>
                  </a:schemeClr>
                </a:solidFill>
              </a:rPr>
              <a:t>QUANTI PERMESSI ATTIVI OGGI </a:t>
            </a:r>
            <a:r>
              <a:rPr lang="it-IT" sz="1200" b="1" dirty="0" smtClean="0">
                <a:solidFill>
                  <a:schemeClr val="tx1">
                    <a:lumMod val="50000"/>
                    <a:lumOff val="50000"/>
                  </a:schemeClr>
                </a:solidFill>
              </a:rPr>
              <a:t>15</a:t>
            </a:r>
          </a:p>
          <a:p>
            <a:pPr marL="171450" indent="-171450" algn="just">
              <a:buFont typeface="Arial" panose="020B0604020202020204" pitchFamily="34" charset="0"/>
              <a:buChar char="•"/>
            </a:pPr>
            <a:r>
              <a:rPr lang="it-IT" sz="1200" dirty="0" smtClean="0">
                <a:solidFill>
                  <a:schemeClr val="tx1">
                    <a:lumMod val="50000"/>
                    <a:lumOff val="50000"/>
                  </a:schemeClr>
                </a:solidFill>
              </a:rPr>
              <a:t>AMMONTARE ANNUO DEL CANONE: </a:t>
            </a:r>
            <a:r>
              <a:rPr lang="it-IT" sz="1200" b="1" dirty="0" smtClean="0">
                <a:solidFill>
                  <a:schemeClr val="tx1">
                    <a:lumMod val="50000"/>
                    <a:lumOff val="50000"/>
                  </a:schemeClr>
                </a:solidFill>
              </a:rPr>
              <a:t>1209 Euro</a:t>
            </a:r>
            <a:endParaRPr lang="it-IT" sz="1200" b="1" dirty="0">
              <a:solidFill>
                <a:schemeClr val="tx1">
                  <a:lumMod val="50000"/>
                  <a:lumOff val="50000"/>
                </a:schemeClr>
              </a:solidFill>
            </a:endParaRPr>
          </a:p>
        </p:txBody>
      </p:sp>
      <p:sp>
        <p:nvSpPr>
          <p:cNvPr id="5" name="Freccia a destra 4"/>
          <p:cNvSpPr/>
          <p:nvPr/>
        </p:nvSpPr>
        <p:spPr>
          <a:xfrm>
            <a:off x="104453" y="932958"/>
            <a:ext cx="432048" cy="45121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994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91344" y="4221088"/>
            <a:ext cx="11809312" cy="22322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1344" y="1234495"/>
            <a:ext cx="11809312" cy="20504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74136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dirty="0" smtClean="0">
                <a:solidFill>
                  <a:schemeClr val="accent6">
                    <a:lumMod val="75000"/>
                  </a:schemeClr>
                </a:solidFill>
              </a:rPr>
              <a:t>BANDO STREET FOOD 2023</a:t>
            </a:r>
          </a:p>
          <a:p>
            <a:pPr algn="r"/>
            <a:r>
              <a:rPr lang="it-IT" sz="1200" dirty="0" smtClean="0">
                <a:solidFill>
                  <a:schemeClr val="tx1">
                    <a:lumMod val="50000"/>
                    <a:lumOff val="50000"/>
                  </a:schemeClr>
                </a:solidFill>
                <a:latin typeface="+mj-lt"/>
              </a:rPr>
              <a:t>Criticità e possibili soluzioni</a:t>
            </a:r>
            <a:endParaRPr lang="it-IT" sz="1200" dirty="0">
              <a:solidFill>
                <a:schemeClr val="tx1">
                  <a:lumMod val="50000"/>
                  <a:lumOff val="50000"/>
                </a:schemeClr>
              </a:solidFill>
              <a:latin typeface="+mj-lt"/>
            </a:endParaRPr>
          </a:p>
        </p:txBody>
      </p:sp>
      <p:sp>
        <p:nvSpPr>
          <p:cNvPr id="2" name="CasellaDiTesto 1"/>
          <p:cNvSpPr txBox="1"/>
          <p:nvPr/>
        </p:nvSpPr>
        <p:spPr>
          <a:xfrm>
            <a:off x="191344" y="692696"/>
            <a:ext cx="11809312" cy="2554545"/>
          </a:xfrm>
          <a:prstGeom prst="rect">
            <a:avLst/>
          </a:prstGeom>
          <a:noFill/>
        </p:spPr>
        <p:txBody>
          <a:bodyPr wrap="square" rtlCol="0">
            <a:spAutoFit/>
          </a:bodyPr>
          <a:lstStyle/>
          <a:p>
            <a:pPr algn="ctr"/>
            <a:r>
              <a:rPr lang="it-IT" sz="2000" b="1" dirty="0" smtClean="0">
                <a:solidFill>
                  <a:schemeClr val="tx1">
                    <a:lumMod val="65000"/>
                    <a:lumOff val="35000"/>
                  </a:schemeClr>
                </a:solidFill>
              </a:rPr>
              <a:t>CRITICITA’ EMERSE NEL CORSO DELL’ULTIMO QUINQUENNIO</a:t>
            </a:r>
          </a:p>
          <a:p>
            <a:pPr marL="171450" indent="-171450" algn="just">
              <a:buFont typeface="Arial" panose="020B0604020202020204" pitchFamily="34" charset="0"/>
              <a:buChar char="•"/>
            </a:pPr>
            <a:endParaRPr lang="it-IT" sz="2000" dirty="0" smtClean="0"/>
          </a:p>
          <a:p>
            <a:pPr marL="171450" indent="-171450" algn="just">
              <a:buFont typeface="Arial" panose="020B0604020202020204" pitchFamily="34" charset="0"/>
              <a:buChar char="•"/>
            </a:pPr>
            <a:r>
              <a:rPr lang="it-IT" sz="1200" dirty="0" smtClean="0">
                <a:solidFill>
                  <a:schemeClr val="tx1">
                    <a:lumMod val="65000"/>
                    <a:lumOff val="35000"/>
                  </a:schemeClr>
                </a:solidFill>
              </a:rPr>
              <a:t>E’ </a:t>
            </a:r>
            <a:r>
              <a:rPr lang="it-IT" sz="1200" dirty="0">
                <a:solidFill>
                  <a:schemeClr val="tx1">
                    <a:lumMod val="65000"/>
                    <a:lumOff val="35000"/>
                  </a:schemeClr>
                </a:solidFill>
              </a:rPr>
              <a:t>stato rilevato che la disciplina attualmente in atto, che prevede la possibilità da parte degli operatori di individuare liberamente le postazioni presso le quali operare per un limite massimo di due ore, renda di fatto </a:t>
            </a:r>
            <a:r>
              <a:rPr lang="it-IT" sz="1200" b="1" u="sng" dirty="0">
                <a:solidFill>
                  <a:schemeClr val="tx1">
                    <a:lumMod val="65000"/>
                    <a:lumOff val="35000"/>
                  </a:schemeClr>
                </a:solidFill>
              </a:rPr>
              <a:t>impossibile monitorare l’effettiva permanenza per sole due ore</a:t>
            </a:r>
            <a:r>
              <a:rPr lang="it-IT" sz="1200" dirty="0">
                <a:solidFill>
                  <a:schemeClr val="tx1">
                    <a:lumMod val="65000"/>
                    <a:lumOff val="35000"/>
                  </a:schemeClr>
                </a:solidFill>
              </a:rPr>
              <a:t> degli operatori nello stesso luogo. Inoltre, è stato segnalato che alcuni operatori stazionino in determinate postazioni precludendo l’attività ad altri, oppure </a:t>
            </a:r>
            <a:r>
              <a:rPr lang="it-IT" sz="1200" b="1" u="sng" dirty="0">
                <a:solidFill>
                  <a:schemeClr val="tx1">
                    <a:lumMod val="65000"/>
                    <a:lumOff val="35000"/>
                  </a:schemeClr>
                </a:solidFill>
              </a:rPr>
              <a:t>sostino in luoghi non idonei</a:t>
            </a:r>
            <a:r>
              <a:rPr lang="it-IT" sz="1200" b="1" dirty="0">
                <a:solidFill>
                  <a:schemeClr val="tx1">
                    <a:lumMod val="65000"/>
                    <a:lumOff val="35000"/>
                  </a:schemeClr>
                </a:solidFill>
              </a:rPr>
              <a:t> </a:t>
            </a:r>
            <a:r>
              <a:rPr lang="it-IT" sz="1200" dirty="0">
                <a:solidFill>
                  <a:schemeClr val="tx1">
                    <a:lumMod val="65000"/>
                    <a:lumOff val="35000"/>
                  </a:schemeClr>
                </a:solidFill>
              </a:rPr>
              <a:t>dal punto di vista viabilistico e del decoro. </a:t>
            </a:r>
            <a:endParaRPr lang="it-IT" sz="1200" dirty="0" smtClean="0">
              <a:solidFill>
                <a:schemeClr val="tx1">
                  <a:lumMod val="65000"/>
                  <a:lumOff val="35000"/>
                </a:schemeClr>
              </a:solidFill>
            </a:endParaRPr>
          </a:p>
          <a:p>
            <a:pPr algn="just"/>
            <a:endParaRPr lang="it-IT" sz="1200" dirty="0" smtClean="0">
              <a:solidFill>
                <a:schemeClr val="tx1">
                  <a:lumMod val="65000"/>
                  <a:lumOff val="35000"/>
                </a:schemeClr>
              </a:solidFill>
            </a:endParaRPr>
          </a:p>
          <a:p>
            <a:pPr marL="171450" indent="-171450" algn="just">
              <a:buFont typeface="Arial" panose="020B0604020202020204" pitchFamily="34" charset="0"/>
              <a:buChar char="•"/>
            </a:pPr>
            <a:r>
              <a:rPr lang="it-IT" sz="1200" dirty="0" smtClean="0">
                <a:solidFill>
                  <a:schemeClr val="tx1">
                    <a:lumMod val="65000"/>
                    <a:lumOff val="35000"/>
                  </a:schemeClr>
                </a:solidFill>
              </a:rPr>
              <a:t>Criticità </a:t>
            </a:r>
            <a:r>
              <a:rPr lang="it-IT" sz="1200" dirty="0">
                <a:solidFill>
                  <a:schemeClr val="tx1">
                    <a:lumMod val="65000"/>
                    <a:lumOff val="35000"/>
                  </a:schemeClr>
                </a:solidFill>
              </a:rPr>
              <a:t>in relazione alla tipologia merceologica esitata. </a:t>
            </a:r>
            <a:r>
              <a:rPr lang="it-IT" sz="1200" dirty="0" smtClean="0">
                <a:solidFill>
                  <a:schemeClr val="tx1">
                    <a:lumMod val="65000"/>
                    <a:lumOff val="35000"/>
                  </a:schemeClr>
                </a:solidFill>
              </a:rPr>
              <a:t>Problematiche relative </a:t>
            </a:r>
            <a:r>
              <a:rPr lang="it-IT" sz="1200" b="1" u="sng" dirty="0" smtClean="0">
                <a:solidFill>
                  <a:schemeClr val="tx1">
                    <a:lumMod val="65000"/>
                    <a:lumOff val="35000"/>
                  </a:schemeClr>
                </a:solidFill>
              </a:rPr>
              <a:t>all’abbattimento </a:t>
            </a:r>
            <a:r>
              <a:rPr lang="it-IT" sz="1200" b="1" u="sng" dirty="0">
                <a:solidFill>
                  <a:schemeClr val="tx1">
                    <a:lumMod val="65000"/>
                    <a:lumOff val="35000"/>
                  </a:schemeClr>
                </a:solidFill>
              </a:rPr>
              <a:t>dei fumi e degli odori</a:t>
            </a:r>
            <a:r>
              <a:rPr lang="it-IT" sz="1200" dirty="0">
                <a:solidFill>
                  <a:schemeClr val="tx1">
                    <a:lumMod val="65000"/>
                    <a:lumOff val="35000"/>
                  </a:schemeClr>
                </a:solidFill>
              </a:rPr>
              <a:t>. </a:t>
            </a:r>
            <a:r>
              <a:rPr lang="it-IT" sz="1200" dirty="0" smtClean="0">
                <a:solidFill>
                  <a:schemeClr val="tx1">
                    <a:lumMod val="65000"/>
                    <a:lumOff val="35000"/>
                  </a:schemeClr>
                </a:solidFill>
              </a:rPr>
              <a:t>Particolari segnalazioni da attività commerciali che lamentano criticità riguardanti operatori che </a:t>
            </a:r>
            <a:r>
              <a:rPr lang="it-IT" sz="1200" dirty="0">
                <a:solidFill>
                  <a:schemeClr val="tx1">
                    <a:lumMod val="65000"/>
                    <a:lumOff val="35000"/>
                  </a:schemeClr>
                </a:solidFill>
              </a:rPr>
              <a:t>somministrano/vendono prodotti che necessitano di </a:t>
            </a:r>
            <a:r>
              <a:rPr lang="it-IT" sz="1200" dirty="0" smtClean="0">
                <a:solidFill>
                  <a:schemeClr val="tx1">
                    <a:lumMod val="65000"/>
                    <a:lumOff val="35000"/>
                  </a:schemeClr>
                </a:solidFill>
              </a:rPr>
              <a:t>frittura.</a:t>
            </a:r>
          </a:p>
          <a:p>
            <a:pPr marL="171450" indent="-171450" algn="just">
              <a:buFont typeface="Arial" panose="020B0604020202020204" pitchFamily="34" charset="0"/>
              <a:buChar char="•"/>
            </a:pPr>
            <a:endParaRPr lang="it-IT" sz="1200" dirty="0">
              <a:solidFill>
                <a:schemeClr val="tx1">
                  <a:lumMod val="65000"/>
                  <a:lumOff val="35000"/>
                </a:schemeClr>
              </a:solidFill>
            </a:endParaRPr>
          </a:p>
          <a:p>
            <a:pPr marL="171450" indent="-171450" algn="just">
              <a:buFont typeface="Arial" panose="020B0604020202020204" pitchFamily="34" charset="0"/>
              <a:buChar char="•"/>
            </a:pPr>
            <a:r>
              <a:rPr lang="it-IT" sz="1200" dirty="0" smtClean="0">
                <a:solidFill>
                  <a:schemeClr val="tx1">
                    <a:lumMod val="65000"/>
                    <a:lumOff val="35000"/>
                  </a:schemeClr>
                </a:solidFill>
              </a:rPr>
              <a:t>Criticità di </a:t>
            </a:r>
            <a:r>
              <a:rPr lang="it-IT" sz="1200" dirty="0">
                <a:solidFill>
                  <a:schemeClr val="tx1">
                    <a:lumMod val="65000"/>
                    <a:lumOff val="35000"/>
                  </a:schemeClr>
                </a:solidFill>
              </a:rPr>
              <a:t>natura </a:t>
            </a:r>
            <a:r>
              <a:rPr lang="it-IT" sz="1200" b="1" u="sng" dirty="0">
                <a:solidFill>
                  <a:schemeClr val="tx1">
                    <a:lumMod val="65000"/>
                    <a:lumOff val="35000"/>
                  </a:schemeClr>
                </a:solidFill>
              </a:rPr>
              <a:t>viabilistica e di ordine pubblico</a:t>
            </a:r>
            <a:r>
              <a:rPr lang="it-IT" sz="1200" dirty="0">
                <a:solidFill>
                  <a:schemeClr val="tx1">
                    <a:lumMod val="65000"/>
                    <a:lumOff val="35000"/>
                  </a:schemeClr>
                </a:solidFill>
              </a:rPr>
              <a:t>. </a:t>
            </a:r>
            <a:r>
              <a:rPr lang="it-IT" sz="1200" dirty="0" smtClean="0">
                <a:solidFill>
                  <a:schemeClr val="tx1">
                    <a:lumMod val="65000"/>
                    <a:lumOff val="35000"/>
                  </a:schemeClr>
                </a:solidFill>
              </a:rPr>
              <a:t>Si </a:t>
            </a:r>
            <a:r>
              <a:rPr lang="it-IT" sz="1200" dirty="0">
                <a:solidFill>
                  <a:schemeClr val="tx1">
                    <a:lumMod val="65000"/>
                    <a:lumOff val="35000"/>
                  </a:schemeClr>
                </a:solidFill>
              </a:rPr>
              <a:t>è posta particolare attenzione riguardo alla tendenza da parte degli operatori nel concentrarsi verso le zone di maggior afflusso del Centro Storico, con il verificarsi di conseguenti situazioni di </a:t>
            </a:r>
            <a:r>
              <a:rPr lang="it-IT" sz="1200" b="1" u="sng" dirty="0">
                <a:solidFill>
                  <a:schemeClr val="tx1">
                    <a:lumMod val="65000"/>
                    <a:lumOff val="35000"/>
                  </a:schemeClr>
                </a:solidFill>
              </a:rPr>
              <a:t>conflittualità tra gli stessi operatori che si posizionano a distanza ravvicinata</a:t>
            </a:r>
            <a:r>
              <a:rPr lang="it-IT" sz="1200" dirty="0">
                <a:solidFill>
                  <a:schemeClr val="tx1">
                    <a:lumMod val="65000"/>
                    <a:lumOff val="35000"/>
                  </a:schemeClr>
                </a:solidFill>
              </a:rPr>
              <a:t>, con relativa contesa del posteggio e conseguente aggravamento dell’attività di controllo ed accertamento da parte della Polizia </a:t>
            </a:r>
            <a:r>
              <a:rPr lang="it-IT" sz="1200" dirty="0" smtClean="0">
                <a:solidFill>
                  <a:schemeClr val="tx1">
                    <a:lumMod val="65000"/>
                    <a:lumOff val="35000"/>
                  </a:schemeClr>
                </a:solidFill>
              </a:rPr>
              <a:t>Locale.</a:t>
            </a:r>
          </a:p>
        </p:txBody>
      </p:sp>
      <p:sp>
        <p:nvSpPr>
          <p:cNvPr id="4" name="CasellaDiTesto 3"/>
          <p:cNvSpPr txBox="1"/>
          <p:nvPr/>
        </p:nvSpPr>
        <p:spPr>
          <a:xfrm>
            <a:off x="191344" y="3789040"/>
            <a:ext cx="11809312" cy="2492990"/>
          </a:xfrm>
          <a:prstGeom prst="rect">
            <a:avLst/>
          </a:prstGeom>
          <a:noFill/>
        </p:spPr>
        <p:txBody>
          <a:bodyPr wrap="square" rtlCol="0">
            <a:spAutoFit/>
          </a:bodyPr>
          <a:lstStyle/>
          <a:p>
            <a:pPr algn="ctr"/>
            <a:r>
              <a:rPr lang="it-IT" sz="2000" b="1" dirty="0" smtClean="0">
                <a:solidFill>
                  <a:schemeClr val="accent6"/>
                </a:solidFill>
              </a:rPr>
              <a:t> Con il Municipio 1, la Polizia Locale, le Associazioni di Categoria, sono state proposte POSSIBILI SOLUZIONI</a:t>
            </a:r>
          </a:p>
          <a:p>
            <a:pPr algn="just"/>
            <a:endParaRPr lang="it-IT" sz="1600" dirty="0" smtClean="0"/>
          </a:p>
          <a:p>
            <a:pPr marL="171450" lvl="0" indent="-171450" algn="just">
              <a:buFont typeface="Arial" panose="020B0604020202020204" pitchFamily="34" charset="0"/>
              <a:buChar char="•"/>
            </a:pPr>
            <a:r>
              <a:rPr lang="it-IT" sz="1200" dirty="0" smtClean="0"/>
              <a:t>Modalità </a:t>
            </a:r>
            <a:r>
              <a:rPr lang="it-IT" sz="1200" dirty="0"/>
              <a:t>differente di regolazione delle suddette attività, prevedendo </a:t>
            </a:r>
            <a:r>
              <a:rPr lang="it-IT" sz="1200" b="1" dirty="0">
                <a:solidFill>
                  <a:schemeClr val="accent6"/>
                </a:solidFill>
              </a:rPr>
              <a:t>l’individuazione di postazioni fisse da utilizzare a rotazione</a:t>
            </a:r>
            <a:r>
              <a:rPr lang="it-IT" sz="1200" dirty="0"/>
              <a:t> da parte degli operatori muniti di </a:t>
            </a:r>
            <a:r>
              <a:rPr lang="it-IT" sz="1200" dirty="0" smtClean="0"/>
              <a:t>permesso. Tali postazioni dovranno essere </a:t>
            </a:r>
            <a:r>
              <a:rPr lang="it-IT" sz="1200" dirty="0">
                <a:solidFill>
                  <a:prstClr val="black"/>
                </a:solidFill>
              </a:rPr>
              <a:t>preliminarmente assentite sotto l’aspetto viabilistico, del decoro e della compatibilità con il contesto di riferimento, prevendendo che i soggetti muniti di permesso possano occupare le stesse a rotazione, </a:t>
            </a:r>
            <a:r>
              <a:rPr lang="it-IT" sz="1200" b="1" dirty="0">
                <a:solidFill>
                  <a:schemeClr val="accent6"/>
                </a:solidFill>
              </a:rPr>
              <a:t>secondo un calendario prestabilito</a:t>
            </a:r>
            <a:r>
              <a:rPr lang="it-IT" sz="1200" dirty="0" smtClean="0">
                <a:solidFill>
                  <a:prstClr val="black"/>
                </a:solidFill>
              </a:rPr>
              <a:t>. </a:t>
            </a:r>
            <a:r>
              <a:rPr lang="it-IT" sz="1200" dirty="0"/>
              <a:t>Tale modalità permetterà di </a:t>
            </a:r>
            <a:r>
              <a:rPr lang="it-IT" sz="1200" u="sng" dirty="0"/>
              <a:t>agevolare l’identificazione degli operatori </a:t>
            </a:r>
            <a:r>
              <a:rPr lang="it-IT" sz="1200" dirty="0"/>
              <a:t>in fase di controllo e allo stesso tempo </a:t>
            </a:r>
            <a:r>
              <a:rPr lang="it-IT" sz="1200" u="sng" dirty="0"/>
              <a:t>consentirebbe agli stessi di permanere per un tempo superiore alle due ore, così evitando ripetuti spostamenti </a:t>
            </a:r>
            <a:r>
              <a:rPr lang="it-IT" sz="1200" dirty="0"/>
              <a:t>tra diverse postazioni nell’arco della stessa giornata</a:t>
            </a:r>
            <a:r>
              <a:rPr lang="it-IT" sz="1200" dirty="0" smtClean="0"/>
              <a:t>.</a:t>
            </a:r>
          </a:p>
          <a:p>
            <a:pPr marL="171450" lvl="0" indent="-171450" algn="just">
              <a:buFont typeface="Arial" panose="020B0604020202020204" pitchFamily="34" charset="0"/>
              <a:buChar char="•"/>
            </a:pPr>
            <a:endParaRPr lang="it-IT" sz="1200" dirty="0">
              <a:solidFill>
                <a:prstClr val="black"/>
              </a:solidFill>
            </a:endParaRPr>
          </a:p>
          <a:p>
            <a:pPr marL="171450" indent="-171450" algn="just">
              <a:buFont typeface="Arial" panose="020B0604020202020204" pitchFamily="34" charset="0"/>
              <a:buChar char="•"/>
            </a:pPr>
            <a:r>
              <a:rPr lang="it-IT" sz="1200" u="sng" dirty="0" smtClean="0"/>
              <a:t>Divieto </a:t>
            </a:r>
            <a:r>
              <a:rPr lang="it-IT" sz="1200" u="sng" dirty="0"/>
              <a:t>di vendere bottiglie di vetro e lattine</a:t>
            </a:r>
            <a:r>
              <a:rPr lang="it-IT" sz="1200" dirty="0"/>
              <a:t> o somministrare in bicchieri in vetro. L’eventuale abuso, oltre che essere oggetto di sanzione amministrativa, comporterà la contestuale </a:t>
            </a:r>
            <a:r>
              <a:rPr lang="it-IT" sz="1200" u="sng" dirty="0">
                <a:solidFill>
                  <a:schemeClr val="accent6"/>
                </a:solidFill>
              </a:rPr>
              <a:t>revoca del permesso</a:t>
            </a:r>
            <a:r>
              <a:rPr lang="it-IT" sz="1200" dirty="0"/>
              <a:t>. </a:t>
            </a:r>
            <a:r>
              <a:rPr lang="it-IT" sz="1200" dirty="0" smtClean="0"/>
              <a:t>Inserimento tra i criteri di aggiudicazione una particolare </a:t>
            </a:r>
            <a:r>
              <a:rPr lang="it-IT" sz="1200" dirty="0"/>
              <a:t>attenzione alle attività che non somministrano/vendono bevande </a:t>
            </a:r>
            <a:r>
              <a:rPr lang="it-IT" sz="1200" dirty="0" smtClean="0"/>
              <a:t>alcoliche</a:t>
            </a:r>
            <a:r>
              <a:rPr lang="it-IT" sz="1200" dirty="0" smtClean="0"/>
              <a:t>.</a:t>
            </a:r>
          </a:p>
          <a:p>
            <a:pPr marL="171450" indent="-171450" algn="just">
              <a:buFont typeface="Arial" panose="020B0604020202020204" pitchFamily="34" charset="0"/>
              <a:buChar char="•"/>
            </a:pPr>
            <a:endParaRPr lang="it-IT" sz="1200" dirty="0" smtClean="0"/>
          </a:p>
          <a:p>
            <a:pPr marL="171450" indent="-171450" algn="just">
              <a:buFont typeface="Arial" panose="020B0604020202020204" pitchFamily="34" charset="0"/>
              <a:buChar char="•"/>
            </a:pPr>
            <a:r>
              <a:rPr lang="it-IT" sz="1200" dirty="0" smtClean="0"/>
              <a:t>Gli </a:t>
            </a:r>
            <a:r>
              <a:rPr lang="it-IT" sz="1200" dirty="0"/>
              <a:t>operatori che hanno la necessità di </a:t>
            </a:r>
            <a:r>
              <a:rPr lang="it-IT" sz="1200" b="1" dirty="0">
                <a:solidFill>
                  <a:schemeClr val="accent6"/>
                </a:solidFill>
              </a:rPr>
              <a:t>friggere</a:t>
            </a:r>
            <a:r>
              <a:rPr lang="it-IT" sz="1200" dirty="0"/>
              <a:t> alimenti dovranno </a:t>
            </a:r>
            <a:r>
              <a:rPr lang="it-IT" sz="1200" b="1" u="sng" dirty="0">
                <a:solidFill>
                  <a:schemeClr val="accent6"/>
                </a:solidFill>
              </a:rPr>
              <a:t>dotarsi di una cappa per l’abbattimento degli odori e/o fumi</a:t>
            </a:r>
            <a:r>
              <a:rPr lang="it-IT" sz="1200" b="1" dirty="0"/>
              <a:t>. </a:t>
            </a:r>
            <a:r>
              <a:rPr lang="it-IT" sz="1200" dirty="0"/>
              <a:t>L’inadeguatezza del predetto sistema comporterà la </a:t>
            </a:r>
            <a:r>
              <a:rPr lang="it-IT" sz="1200" u="sng" dirty="0">
                <a:solidFill>
                  <a:schemeClr val="accent6"/>
                </a:solidFill>
              </a:rPr>
              <a:t>revoca del permesso</a:t>
            </a:r>
            <a:r>
              <a:rPr lang="it-IT" sz="1200" dirty="0"/>
              <a:t>. Inserimento tra i criteri di aggiudicazione </a:t>
            </a:r>
            <a:r>
              <a:rPr lang="it-IT" sz="1200" dirty="0" smtClean="0"/>
              <a:t>una particolare </a:t>
            </a:r>
            <a:r>
              <a:rPr lang="it-IT" sz="1200" dirty="0"/>
              <a:t>propensione alle attività che non somministrano/vendono prodotti che necessitano di </a:t>
            </a:r>
            <a:r>
              <a:rPr lang="it-IT" sz="1200" dirty="0" smtClean="0"/>
              <a:t>frittura</a:t>
            </a:r>
            <a:r>
              <a:rPr lang="it-IT" sz="1200" dirty="0" smtClean="0"/>
              <a:t>.</a:t>
            </a:r>
            <a:r>
              <a:rPr lang="it-IT" sz="1200" dirty="0"/>
              <a:t> </a:t>
            </a:r>
            <a:endParaRPr lang="it-IT" sz="1200" dirty="0" smtClean="0"/>
          </a:p>
        </p:txBody>
      </p:sp>
      <p:sp>
        <p:nvSpPr>
          <p:cNvPr id="9" name="Rettangolo 8"/>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
        <p:nvSpPr>
          <p:cNvPr id="13" name="Freccia a destra 12"/>
          <p:cNvSpPr/>
          <p:nvPr/>
        </p:nvSpPr>
        <p:spPr>
          <a:xfrm rot="5400000">
            <a:off x="5879976" y="3347410"/>
            <a:ext cx="432048" cy="45121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2423592" y="673533"/>
            <a:ext cx="432048" cy="4512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10800000">
            <a:off x="9336360" y="673533"/>
            <a:ext cx="432048" cy="4512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141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91344" y="1412776"/>
            <a:ext cx="11809312" cy="9361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smtClean="0">
                <a:solidFill>
                  <a:schemeClr val="accent6">
                    <a:lumMod val="75000"/>
                  </a:schemeClr>
                </a:solidFill>
              </a:rPr>
              <a:t>BANDO STREET FOOD 2023</a:t>
            </a:r>
          </a:p>
          <a:p>
            <a:pPr algn="r"/>
            <a:r>
              <a:rPr lang="it-IT" sz="1200" smtClean="0">
                <a:solidFill>
                  <a:schemeClr val="tx1">
                    <a:lumMod val="50000"/>
                    <a:lumOff val="50000"/>
                  </a:schemeClr>
                </a:solidFill>
                <a:latin typeface="+mj-lt"/>
              </a:rPr>
              <a:t>Nuova proposta</a:t>
            </a:r>
            <a:endParaRPr lang="it-IT" sz="1200">
              <a:solidFill>
                <a:schemeClr val="tx1">
                  <a:lumMod val="50000"/>
                  <a:lumOff val="50000"/>
                </a:schemeClr>
              </a:solidFill>
              <a:latin typeface="+mj-lt"/>
            </a:endParaRPr>
          </a:p>
        </p:txBody>
      </p:sp>
      <p:sp>
        <p:nvSpPr>
          <p:cNvPr id="2" name="CasellaDiTesto 1"/>
          <p:cNvSpPr txBox="1"/>
          <p:nvPr/>
        </p:nvSpPr>
        <p:spPr>
          <a:xfrm>
            <a:off x="479376" y="871547"/>
            <a:ext cx="11233248" cy="5509200"/>
          </a:xfrm>
          <a:prstGeom prst="rect">
            <a:avLst/>
          </a:prstGeom>
          <a:noFill/>
        </p:spPr>
        <p:txBody>
          <a:bodyPr wrap="square" rtlCol="0">
            <a:spAutoFit/>
          </a:bodyPr>
          <a:lstStyle/>
          <a:p>
            <a:pPr algn="ctr"/>
            <a:r>
              <a:rPr lang="it-IT" sz="2400" b="1" dirty="0" smtClean="0">
                <a:solidFill>
                  <a:schemeClr val="accent6"/>
                </a:solidFill>
              </a:rPr>
              <a:t>NUOVA PROPOSTA DI AVVISO PUBBLICO</a:t>
            </a:r>
          </a:p>
          <a:p>
            <a:pPr algn="just"/>
            <a:endParaRPr lang="it-IT" sz="2000" dirty="0" smtClean="0">
              <a:solidFill>
                <a:schemeClr val="accent6"/>
              </a:solidFill>
            </a:endParaRPr>
          </a:p>
          <a:p>
            <a:pPr marL="171450" indent="-171450" algn="just">
              <a:buFont typeface="Arial" panose="020B0604020202020204" pitchFamily="34" charset="0"/>
              <a:buChar char="•"/>
            </a:pPr>
            <a:r>
              <a:rPr lang="it-IT" sz="1400" b="1" dirty="0">
                <a:solidFill>
                  <a:schemeClr val="accent6"/>
                </a:solidFill>
              </a:rPr>
              <a:t>Con deliberazione di Giunta Comunale n. 930 del 30/06/2023 è stato </a:t>
            </a:r>
            <a:r>
              <a:rPr lang="it-IT" sz="1400" b="1" u="sng" dirty="0">
                <a:solidFill>
                  <a:schemeClr val="accent6"/>
                </a:solidFill>
              </a:rPr>
              <a:t>approvato l’aggiornamento </a:t>
            </a:r>
            <a:r>
              <a:rPr lang="it-IT" sz="1400" b="1" dirty="0">
                <a:solidFill>
                  <a:schemeClr val="accent6"/>
                </a:solidFill>
              </a:rPr>
              <a:t>delle linee di indirizzo e delle modalità di esercizio dell'attività di commercio itinerante cosiddetto ''Street </a:t>
            </a:r>
            <a:r>
              <a:rPr lang="it-IT" sz="1400" b="1" dirty="0" err="1">
                <a:solidFill>
                  <a:schemeClr val="accent6"/>
                </a:solidFill>
              </a:rPr>
              <a:t>Food</a:t>
            </a:r>
            <a:r>
              <a:rPr lang="it-IT" sz="1400" b="1" dirty="0">
                <a:solidFill>
                  <a:schemeClr val="accent6"/>
                </a:solidFill>
              </a:rPr>
              <a:t>'' ai sensi dell'art. 30 bis del Regolamento per la disciplina del Commercio su Aree Pubbliche</a:t>
            </a:r>
            <a:r>
              <a:rPr lang="it-IT" sz="1400" b="1" dirty="0" smtClean="0">
                <a:solidFill>
                  <a:schemeClr val="accent6"/>
                </a:solidFill>
              </a:rPr>
              <a:t>.</a:t>
            </a:r>
          </a:p>
          <a:p>
            <a:pPr marL="171450" indent="-171450" algn="just">
              <a:buFont typeface="Arial" panose="020B0604020202020204" pitchFamily="34" charset="0"/>
              <a:buChar char="•"/>
            </a:pPr>
            <a:endParaRPr lang="it-IT" sz="1400" b="1" dirty="0">
              <a:solidFill>
                <a:schemeClr val="accent6"/>
              </a:solidFill>
            </a:endParaRPr>
          </a:p>
          <a:p>
            <a:pPr marL="171450" indent="-171450" algn="just">
              <a:buFont typeface="Arial" panose="020B0604020202020204" pitchFamily="34" charset="0"/>
              <a:buChar char="•"/>
            </a:pPr>
            <a:r>
              <a:rPr lang="it-IT" sz="1400" dirty="0" smtClean="0"/>
              <a:t>Il Municipio 1, la Polizia Locale, i Tecnici dell’Unità Programmazione e Gestione Commercio su Area Pubblica e le Associazioni di categoria hanno preliminarmente </a:t>
            </a:r>
            <a:r>
              <a:rPr lang="it-IT" sz="1400" u="sng" dirty="0" smtClean="0">
                <a:solidFill>
                  <a:schemeClr val="accent6"/>
                </a:solidFill>
              </a:rPr>
              <a:t>individuato diverse postazioni da destinare</a:t>
            </a:r>
            <a:r>
              <a:rPr lang="it-IT" sz="1400" dirty="0" smtClean="0"/>
              <a:t> all’esercizio del cd. “Street </a:t>
            </a:r>
            <a:r>
              <a:rPr lang="it-IT" sz="1400" dirty="0" err="1" smtClean="0"/>
              <a:t>Food</a:t>
            </a:r>
            <a:r>
              <a:rPr lang="it-IT" sz="1400" dirty="0" smtClean="0"/>
              <a:t>”. Tali postazioni sono state oggetto di sopralluoghi e sono state sottoposte al Municipio 1 e alla Polizia Locale per l’espressione dei pareri di competenza. </a:t>
            </a:r>
          </a:p>
          <a:p>
            <a:pPr algn="just"/>
            <a:endParaRPr lang="it-IT" sz="1400" dirty="0" smtClean="0"/>
          </a:p>
          <a:p>
            <a:pPr marL="171450" indent="-171450" algn="just">
              <a:buFont typeface="Arial" panose="020B0604020202020204" pitchFamily="34" charset="0"/>
              <a:buChar char="•"/>
            </a:pPr>
            <a:r>
              <a:rPr lang="it-IT" sz="1400" dirty="0"/>
              <a:t>In esito alle risultanze istruttorie, sono state individuate, in sede di prima </a:t>
            </a:r>
            <a:r>
              <a:rPr lang="it-IT" sz="1400" dirty="0" smtClean="0"/>
              <a:t>applicazione, almeno n. </a:t>
            </a:r>
            <a:r>
              <a:rPr lang="it-IT" sz="1400" b="1" dirty="0" smtClean="0">
                <a:solidFill>
                  <a:schemeClr val="accent6"/>
                </a:solidFill>
              </a:rPr>
              <a:t>20 </a:t>
            </a:r>
            <a:r>
              <a:rPr lang="it-IT" sz="1400" b="1" dirty="0">
                <a:solidFill>
                  <a:schemeClr val="accent6"/>
                </a:solidFill>
              </a:rPr>
              <a:t>postazioni </a:t>
            </a:r>
            <a:r>
              <a:rPr lang="it-IT" sz="1400" dirty="0"/>
              <a:t>che potranno essere </a:t>
            </a:r>
            <a:r>
              <a:rPr lang="it-IT" sz="1400" u="sng" dirty="0">
                <a:solidFill>
                  <a:schemeClr val="accent6"/>
                </a:solidFill>
              </a:rPr>
              <a:t>modificate o implementate in caso di necessità con provvedimento</a:t>
            </a:r>
            <a:r>
              <a:rPr lang="it-IT" sz="1400" dirty="0"/>
              <a:t> della Direzione competente in accordo con il Comando di Polizia Locale e con il Municipio 1, previa consultazione con le Associazioni di </a:t>
            </a:r>
            <a:r>
              <a:rPr lang="it-IT" sz="1400" dirty="0" smtClean="0"/>
              <a:t>Categoria. Tali postazioni sono state assentite dal Municipio 1 </a:t>
            </a:r>
            <a:r>
              <a:rPr lang="it-IT" sz="1400" dirty="0"/>
              <a:t>con Deliberazione di Giunta Municipale n° 38 del 16 marzo </a:t>
            </a:r>
            <a:r>
              <a:rPr lang="it-IT" sz="1400" dirty="0" smtClean="0"/>
              <a:t>2023 e dalla </a:t>
            </a:r>
            <a:r>
              <a:rPr lang="it-IT" sz="1400" dirty="0"/>
              <a:t>Polizia Locale con comunicazione della Direzione Sicurezza Urbana e </a:t>
            </a:r>
            <a:r>
              <a:rPr lang="it-IT" sz="1400" dirty="0" smtClean="0"/>
              <a:t>dell’Unità Comando </a:t>
            </a:r>
            <a:r>
              <a:rPr lang="it-IT" sz="1400" dirty="0"/>
              <a:t>Decentrato 1 in data </a:t>
            </a:r>
            <a:r>
              <a:rPr lang="it-IT" sz="1400" dirty="0" smtClean="0"/>
              <a:t>08/05/2023</a:t>
            </a:r>
            <a:r>
              <a:rPr lang="it-IT" sz="1400" dirty="0"/>
              <a:t>. Le singole postazioni e la modalità di dettaglio in ordine all’utilizzo delle stesse saranno riportate </a:t>
            </a:r>
            <a:r>
              <a:rPr lang="it-IT" sz="1400" u="sng" dirty="0"/>
              <a:t>in apposito disciplinare di esercizio approvato</a:t>
            </a:r>
            <a:r>
              <a:rPr lang="it-IT" sz="1400" dirty="0"/>
              <a:t> dalla Direzione competente, dando atto che alcune postazioni saranno utilizzate a rotazione da un solo operatore nell’arco dell’intera giornata, mentre altre potranno essere utilizzate da più operatori con un sistema di doppio turno. </a:t>
            </a:r>
            <a:endParaRPr lang="it-IT" sz="1400" dirty="0" smtClean="0"/>
          </a:p>
          <a:p>
            <a:pPr marL="171450" indent="-171450" algn="just">
              <a:buFont typeface="Arial" panose="020B0604020202020204" pitchFamily="34" charset="0"/>
              <a:buChar char="•"/>
            </a:pPr>
            <a:endParaRPr lang="it-IT" sz="1400" dirty="0"/>
          </a:p>
          <a:p>
            <a:pPr marL="171450" indent="-171450" algn="just">
              <a:buFont typeface="Arial" panose="020B0604020202020204" pitchFamily="34" charset="0"/>
              <a:buChar char="•"/>
            </a:pPr>
            <a:r>
              <a:rPr lang="it-IT" sz="1400" b="1" dirty="0"/>
              <a:t>In prima istanza</a:t>
            </a:r>
            <a:r>
              <a:rPr lang="it-IT" sz="1400" dirty="0"/>
              <a:t>, tenuto conto della nuova modalità di esercizio proposta e dell’alto tasso di abbandono registrato tra i possessori del permesso che oggi vede attivi solo 20 operatori, </a:t>
            </a:r>
            <a:r>
              <a:rPr lang="it-IT" sz="1400" u="sng" dirty="0">
                <a:solidFill>
                  <a:schemeClr val="accent6"/>
                </a:solidFill>
              </a:rPr>
              <a:t>si procederà all’individuazione di un numero massimo di n. 30 permessi</a:t>
            </a:r>
            <a:r>
              <a:rPr lang="it-IT" sz="1400" dirty="0"/>
              <a:t>. L’eventuale avviso pubblico per l’individuazione dei destinatari degli </a:t>
            </a:r>
            <a:r>
              <a:rPr lang="it-IT" sz="1400" u="sng" dirty="0"/>
              <a:t>ulteriori n. 20 permessi</a:t>
            </a:r>
            <a:r>
              <a:rPr lang="it-IT" sz="1400" dirty="0"/>
              <a:t>, nel limite del contingente massimo, sarà esperito </a:t>
            </a:r>
            <a:r>
              <a:rPr lang="it-IT" sz="1400" u="sng" dirty="0">
                <a:solidFill>
                  <a:schemeClr val="accent6"/>
                </a:solidFill>
              </a:rPr>
              <a:t>non prima di 12 mesi</a:t>
            </a:r>
            <a:r>
              <a:rPr lang="it-IT" sz="1400" dirty="0"/>
              <a:t> dalla pubblicazione del primo avviso </a:t>
            </a:r>
            <a:r>
              <a:rPr lang="it-IT" sz="1400" u="sng" dirty="0">
                <a:solidFill>
                  <a:schemeClr val="accent6"/>
                </a:solidFill>
              </a:rPr>
              <a:t>e solo in esito alle valutazioni</a:t>
            </a:r>
            <a:r>
              <a:rPr lang="it-IT" sz="1400" dirty="0"/>
              <a:t> in ordine all’impatto viabilistico da effettuarsi congiuntamente alla Polizia Locale e al Municipio 1. </a:t>
            </a:r>
            <a:endParaRPr lang="it-IT" sz="1400" dirty="0" smtClean="0"/>
          </a:p>
          <a:p>
            <a:pPr marL="171450" indent="-171450" algn="just">
              <a:buFont typeface="Arial" panose="020B0604020202020204" pitchFamily="34" charset="0"/>
              <a:buChar char="•"/>
            </a:pPr>
            <a:endParaRPr lang="it-IT" sz="1400" dirty="0"/>
          </a:p>
        </p:txBody>
      </p:sp>
      <p:sp>
        <p:nvSpPr>
          <p:cNvPr id="8" name="Rettangolo 7"/>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Tree>
    <p:extLst>
      <p:ext uri="{BB962C8B-B14F-4D97-AF65-F5344CB8AC3E}">
        <p14:creationId xmlns:p14="http://schemas.microsoft.com/office/powerpoint/2010/main" val="374856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smtClean="0">
                <a:solidFill>
                  <a:schemeClr val="accent6">
                    <a:lumMod val="75000"/>
                  </a:schemeClr>
                </a:solidFill>
              </a:rPr>
              <a:t>BANDO STREET FOOD 2023</a:t>
            </a:r>
          </a:p>
          <a:p>
            <a:pPr algn="r"/>
            <a:r>
              <a:rPr lang="it-IT" sz="1200" smtClean="0">
                <a:solidFill>
                  <a:schemeClr val="tx1">
                    <a:lumMod val="50000"/>
                    <a:lumOff val="50000"/>
                  </a:schemeClr>
                </a:solidFill>
                <a:latin typeface="+mj-lt"/>
              </a:rPr>
              <a:t>Nuovi criteri</a:t>
            </a:r>
            <a:endParaRPr lang="it-IT" sz="1200">
              <a:solidFill>
                <a:schemeClr val="tx1">
                  <a:lumMod val="50000"/>
                  <a:lumOff val="50000"/>
                </a:schemeClr>
              </a:solidFill>
              <a:latin typeface="+mj-lt"/>
            </a:endParaRPr>
          </a:p>
        </p:txBody>
      </p:sp>
      <p:sp>
        <p:nvSpPr>
          <p:cNvPr id="2" name="CasellaDiTesto 1"/>
          <p:cNvSpPr txBox="1"/>
          <p:nvPr/>
        </p:nvSpPr>
        <p:spPr>
          <a:xfrm>
            <a:off x="263352" y="620688"/>
            <a:ext cx="11665296" cy="1477328"/>
          </a:xfrm>
          <a:prstGeom prst="rect">
            <a:avLst/>
          </a:prstGeom>
          <a:noFill/>
        </p:spPr>
        <p:txBody>
          <a:bodyPr wrap="square" rtlCol="0">
            <a:spAutoFit/>
          </a:bodyPr>
          <a:lstStyle/>
          <a:p>
            <a:pPr algn="ctr"/>
            <a:r>
              <a:rPr lang="it-IT" sz="2400" b="1" dirty="0">
                <a:solidFill>
                  <a:schemeClr val="accent6"/>
                </a:solidFill>
              </a:rPr>
              <a:t>AVVISO PUBBLICO PER L’ASSEGNAZIONE DI N. 30 </a:t>
            </a:r>
            <a:r>
              <a:rPr lang="it-IT" sz="2400" b="1">
                <a:solidFill>
                  <a:schemeClr val="accent6"/>
                </a:solidFill>
              </a:rPr>
              <a:t>PERMESSI </a:t>
            </a:r>
            <a:endParaRPr lang="it-IT" sz="2400" b="1" smtClean="0">
              <a:solidFill>
                <a:schemeClr val="accent6"/>
              </a:solidFill>
            </a:endParaRPr>
          </a:p>
          <a:p>
            <a:pPr algn="ctr"/>
            <a:r>
              <a:rPr lang="it-IT" sz="2400" b="1" smtClean="0">
                <a:solidFill>
                  <a:schemeClr val="accent6"/>
                </a:solidFill>
              </a:rPr>
              <a:t>PER </a:t>
            </a:r>
            <a:r>
              <a:rPr lang="it-IT" sz="2400" b="1" dirty="0">
                <a:solidFill>
                  <a:schemeClr val="accent6"/>
                </a:solidFill>
              </a:rPr>
              <a:t>ESERCITARE L’ATTIVITÀ DI COMMERCIO ITINERANTE SU AREE </a:t>
            </a:r>
            <a:r>
              <a:rPr lang="it-IT" sz="2400" b="1">
                <a:solidFill>
                  <a:schemeClr val="accent6"/>
                </a:solidFill>
              </a:rPr>
              <a:t>PUBBLICHE </a:t>
            </a:r>
            <a:r>
              <a:rPr lang="it-IT" sz="2400" b="1" smtClean="0">
                <a:solidFill>
                  <a:schemeClr val="accent6"/>
                </a:solidFill>
              </a:rPr>
              <a:t> </a:t>
            </a:r>
          </a:p>
          <a:p>
            <a:pPr algn="ctr"/>
            <a:r>
              <a:rPr lang="it-IT" sz="1600" smtClean="0"/>
              <a:t>COSIDDETTO </a:t>
            </a:r>
            <a:r>
              <a:rPr lang="it-IT" sz="1600" dirty="0"/>
              <a:t>“STREET FOOD</a:t>
            </a:r>
            <a:r>
              <a:rPr lang="it-IT" sz="1600" dirty="0" smtClean="0"/>
              <a:t>”</a:t>
            </a:r>
          </a:p>
          <a:p>
            <a:pPr algn="ctr"/>
            <a:endParaRPr lang="it-IT" sz="1200" b="1" dirty="0"/>
          </a:p>
          <a:p>
            <a:pPr algn="ctr"/>
            <a:r>
              <a:rPr lang="it-IT" sz="1400" u="sng" dirty="0" smtClean="0">
                <a:solidFill>
                  <a:schemeClr val="tx1">
                    <a:lumMod val="50000"/>
                    <a:lumOff val="50000"/>
                  </a:schemeClr>
                </a:solidFill>
              </a:rPr>
              <a:t>La validità </a:t>
            </a:r>
            <a:r>
              <a:rPr lang="it-IT" sz="1400" u="sng" dirty="0">
                <a:solidFill>
                  <a:schemeClr val="tx1">
                    <a:lumMod val="50000"/>
                    <a:lumOff val="50000"/>
                  </a:schemeClr>
                </a:solidFill>
              </a:rPr>
              <a:t>dei permessi assegnati a seguito del bando pubblico di cui alla Determina Dirigenziale n. </a:t>
            </a:r>
            <a:r>
              <a:rPr lang="it-IT" sz="1400" u="sng" dirty="0" smtClean="0">
                <a:solidFill>
                  <a:schemeClr val="tx1">
                    <a:lumMod val="50000"/>
                    <a:lumOff val="50000"/>
                  </a:schemeClr>
                </a:solidFill>
              </a:rPr>
              <a:t>112/2017 scadrà </a:t>
            </a:r>
            <a:r>
              <a:rPr lang="it-IT" sz="1400" u="sng" smtClean="0">
                <a:solidFill>
                  <a:schemeClr val="tx1">
                    <a:lumMod val="50000"/>
                    <a:lumOff val="50000"/>
                  </a:schemeClr>
                </a:solidFill>
              </a:rPr>
              <a:t>il 31/12/2023</a:t>
            </a:r>
            <a:endParaRPr lang="it-IT" sz="1400" u="sng" dirty="0" smtClean="0">
              <a:solidFill>
                <a:schemeClr val="tx1">
                  <a:lumMod val="50000"/>
                  <a:lumOff val="50000"/>
                </a:schemeClr>
              </a:solidFill>
            </a:endParaRPr>
          </a:p>
        </p:txBody>
      </p:sp>
      <p:sp>
        <p:nvSpPr>
          <p:cNvPr id="4" name="CasellaDiTesto 3"/>
          <p:cNvSpPr txBox="1"/>
          <p:nvPr/>
        </p:nvSpPr>
        <p:spPr>
          <a:xfrm>
            <a:off x="263352" y="2276872"/>
            <a:ext cx="11665296" cy="4278094"/>
          </a:xfrm>
          <a:prstGeom prst="rect">
            <a:avLst/>
          </a:prstGeom>
          <a:noFill/>
        </p:spPr>
        <p:txBody>
          <a:bodyPr wrap="square" rtlCol="0">
            <a:spAutoFit/>
          </a:bodyPr>
          <a:lstStyle/>
          <a:p>
            <a:pPr algn="ctr"/>
            <a:r>
              <a:rPr lang="it-IT" b="1" dirty="0" smtClean="0">
                <a:solidFill>
                  <a:schemeClr val="accent6"/>
                </a:solidFill>
              </a:rPr>
              <a:t>PRINCIPALI DIFFERENZE RISPETTO ALL’ AVVISO DEL 2017:</a:t>
            </a:r>
          </a:p>
          <a:p>
            <a:pPr marL="171450" indent="-171450">
              <a:buFont typeface="Arial" panose="020B0604020202020204" pitchFamily="34" charset="0"/>
              <a:buChar char="•"/>
            </a:pPr>
            <a:endParaRPr lang="it-IT" sz="1400" dirty="0" smtClean="0">
              <a:solidFill>
                <a:schemeClr val="tx1">
                  <a:lumMod val="50000"/>
                  <a:lumOff val="50000"/>
                </a:schemeClr>
              </a:solidFill>
            </a:endParaRPr>
          </a:p>
          <a:p>
            <a:pPr marL="171450" indent="-171450">
              <a:buFont typeface="Arial" panose="020B0604020202020204" pitchFamily="34" charset="0"/>
              <a:buChar char="•"/>
            </a:pPr>
            <a:r>
              <a:rPr lang="it-IT" sz="1400" dirty="0">
                <a:solidFill>
                  <a:schemeClr val="tx1">
                    <a:lumMod val="50000"/>
                    <a:lumOff val="50000"/>
                  </a:schemeClr>
                </a:solidFill>
              </a:rPr>
              <a:t>Gli operatori Street </a:t>
            </a:r>
            <a:r>
              <a:rPr lang="it-IT" sz="1400" dirty="0" err="1">
                <a:solidFill>
                  <a:schemeClr val="tx1">
                    <a:lumMod val="50000"/>
                    <a:lumOff val="50000"/>
                  </a:schemeClr>
                </a:solidFill>
              </a:rPr>
              <a:t>Food</a:t>
            </a:r>
            <a:r>
              <a:rPr lang="it-IT" sz="1400" dirty="0">
                <a:solidFill>
                  <a:schemeClr val="tx1">
                    <a:lumMod val="50000"/>
                    <a:lumOff val="50000"/>
                  </a:schemeClr>
                </a:solidFill>
              </a:rPr>
              <a:t> potranno </a:t>
            </a:r>
            <a:r>
              <a:rPr lang="it-IT" sz="1400" b="1" dirty="0">
                <a:solidFill>
                  <a:schemeClr val="tx1">
                    <a:lumMod val="50000"/>
                    <a:lumOff val="50000"/>
                  </a:schemeClr>
                </a:solidFill>
              </a:rPr>
              <a:t>sostare esclusivamente in postazioni fisse preliminarmente assentite </a:t>
            </a:r>
            <a:r>
              <a:rPr lang="it-IT" sz="1400" dirty="0">
                <a:solidFill>
                  <a:schemeClr val="tx1">
                    <a:lumMod val="50000"/>
                    <a:lumOff val="50000"/>
                  </a:schemeClr>
                </a:solidFill>
              </a:rPr>
              <a:t>dall’Amministrazione Comunale indicate nell’allegato 1 parte integrante del presente avviso. I predetti </a:t>
            </a:r>
            <a:r>
              <a:rPr lang="it-IT" sz="1400" b="1" dirty="0">
                <a:solidFill>
                  <a:schemeClr val="tx1">
                    <a:lumMod val="50000"/>
                    <a:lumOff val="50000"/>
                  </a:schemeClr>
                </a:solidFill>
              </a:rPr>
              <a:t>operatori occuperanno le postazioni a rotazione secondo un calendario prestabilito </a:t>
            </a:r>
            <a:r>
              <a:rPr lang="it-IT" sz="1400" dirty="0">
                <a:solidFill>
                  <a:schemeClr val="tx1">
                    <a:lumMod val="50000"/>
                    <a:lumOff val="50000"/>
                  </a:schemeClr>
                </a:solidFill>
              </a:rPr>
              <a:t>e tali postazioni individuate potranno essere modificate o implementate dall’Amministrazione Comunale in caso di necessità. Alcune delle suddette postazioni saranno utilizzate a rotazione da un solo operatore nell’arco dell’intera giornata, mentre altre potranno essere utilizzate da più operatori con un sistema di doppio turno</a:t>
            </a:r>
            <a:r>
              <a:rPr lang="it-IT" sz="1400" dirty="0" smtClean="0">
                <a:solidFill>
                  <a:schemeClr val="tx1">
                    <a:lumMod val="50000"/>
                    <a:lumOff val="50000"/>
                  </a:schemeClr>
                </a:solidFill>
              </a:rPr>
              <a:t>;</a:t>
            </a:r>
          </a:p>
          <a:p>
            <a:pPr marL="171450" indent="-171450">
              <a:buFont typeface="Arial" panose="020B0604020202020204" pitchFamily="34" charset="0"/>
              <a:buChar char="•"/>
            </a:pPr>
            <a:endParaRPr lang="it-IT" sz="1400" dirty="0" smtClean="0">
              <a:solidFill>
                <a:schemeClr val="tx1">
                  <a:lumMod val="50000"/>
                  <a:lumOff val="50000"/>
                </a:schemeClr>
              </a:solidFill>
            </a:endParaRPr>
          </a:p>
          <a:p>
            <a:pPr marL="171450" indent="-171450">
              <a:buFont typeface="Arial" panose="020B0604020202020204" pitchFamily="34" charset="0"/>
              <a:buChar char="•"/>
            </a:pPr>
            <a:r>
              <a:rPr lang="it-IT" sz="1400" dirty="0" smtClean="0">
                <a:solidFill>
                  <a:schemeClr val="tx1">
                    <a:lumMod val="50000"/>
                    <a:lumOff val="50000"/>
                  </a:schemeClr>
                </a:solidFill>
              </a:rPr>
              <a:t>Tenuto </a:t>
            </a:r>
            <a:r>
              <a:rPr lang="it-IT" sz="1400" dirty="0">
                <a:solidFill>
                  <a:schemeClr val="tx1">
                    <a:lumMod val="50000"/>
                    <a:lumOff val="50000"/>
                  </a:schemeClr>
                </a:solidFill>
              </a:rPr>
              <a:t>conto della nuova modalità di esercizio proposta e dell’alto tasso di abbandono registrato tra i possessori del permesso che oggi vede attivi solo 20 operatori, si procederà all’individuazione di un </a:t>
            </a:r>
            <a:r>
              <a:rPr lang="it-IT" sz="1400" b="1" dirty="0">
                <a:solidFill>
                  <a:schemeClr val="tx1">
                    <a:lumMod val="50000"/>
                    <a:lumOff val="50000"/>
                  </a:schemeClr>
                </a:solidFill>
              </a:rPr>
              <a:t>numero massimo di n. 30 permessi</a:t>
            </a:r>
            <a:r>
              <a:rPr lang="it-IT" sz="1400" dirty="0">
                <a:solidFill>
                  <a:schemeClr val="tx1">
                    <a:lumMod val="50000"/>
                    <a:lumOff val="50000"/>
                  </a:schemeClr>
                </a:solidFill>
              </a:rPr>
              <a:t>. L’eventuale avviso pubblico per l’individuazione dei destinatari degli </a:t>
            </a:r>
            <a:r>
              <a:rPr lang="it-IT" sz="1400" u="sng" dirty="0">
                <a:solidFill>
                  <a:schemeClr val="tx1">
                    <a:lumMod val="50000"/>
                    <a:lumOff val="50000"/>
                  </a:schemeClr>
                </a:solidFill>
              </a:rPr>
              <a:t>ulteriori n. 20 permessi</a:t>
            </a:r>
            <a:r>
              <a:rPr lang="it-IT" sz="1400" dirty="0">
                <a:solidFill>
                  <a:schemeClr val="tx1">
                    <a:lumMod val="50000"/>
                    <a:lumOff val="50000"/>
                  </a:schemeClr>
                </a:solidFill>
              </a:rPr>
              <a:t>, nel limite del contingente massimo, sarà esperito </a:t>
            </a:r>
            <a:r>
              <a:rPr lang="it-IT" sz="1400" u="sng" dirty="0">
                <a:solidFill>
                  <a:schemeClr val="tx1">
                    <a:lumMod val="50000"/>
                    <a:lumOff val="50000"/>
                  </a:schemeClr>
                </a:solidFill>
              </a:rPr>
              <a:t>non prima di 12 mesi </a:t>
            </a:r>
            <a:r>
              <a:rPr lang="it-IT" sz="1400" dirty="0">
                <a:solidFill>
                  <a:schemeClr val="tx1">
                    <a:lumMod val="50000"/>
                    <a:lumOff val="50000"/>
                  </a:schemeClr>
                </a:solidFill>
              </a:rPr>
              <a:t>dalla pubblicazione del primo avviso e solo in esito alle valutazioni in ordine all’impatto viabilistico da effettuarsi congiuntamente alla Polizia Locale e al Municipio 1. </a:t>
            </a:r>
            <a:endParaRPr lang="it-IT" sz="1400" dirty="0" smtClean="0">
              <a:solidFill>
                <a:schemeClr val="tx1">
                  <a:lumMod val="50000"/>
                  <a:lumOff val="50000"/>
                </a:schemeClr>
              </a:solidFill>
            </a:endParaRPr>
          </a:p>
          <a:p>
            <a:pPr marL="171450" indent="-171450">
              <a:buFont typeface="Arial" panose="020B0604020202020204" pitchFamily="34" charset="0"/>
              <a:buChar char="•"/>
            </a:pPr>
            <a:endParaRPr lang="it-IT" sz="1400" dirty="0">
              <a:solidFill>
                <a:schemeClr val="tx1">
                  <a:lumMod val="50000"/>
                  <a:lumOff val="50000"/>
                </a:schemeClr>
              </a:solidFill>
            </a:endParaRPr>
          </a:p>
          <a:p>
            <a:pPr marL="171450" indent="-171450">
              <a:buFont typeface="Arial" panose="020B0604020202020204" pitchFamily="34" charset="0"/>
              <a:buChar char="•"/>
            </a:pPr>
            <a:r>
              <a:rPr lang="it-IT" sz="1400" dirty="0" smtClean="0">
                <a:solidFill>
                  <a:schemeClr val="tx1">
                    <a:lumMod val="50000"/>
                    <a:lumOff val="50000"/>
                  </a:schemeClr>
                </a:solidFill>
              </a:rPr>
              <a:t>La </a:t>
            </a:r>
            <a:r>
              <a:rPr lang="it-IT" sz="1400" dirty="0">
                <a:solidFill>
                  <a:schemeClr val="tx1">
                    <a:lumMod val="50000"/>
                    <a:lumOff val="50000"/>
                  </a:schemeClr>
                </a:solidFill>
              </a:rPr>
              <a:t>vendita di </a:t>
            </a:r>
            <a:r>
              <a:rPr lang="it-IT" sz="1400" u="sng" dirty="0">
                <a:solidFill>
                  <a:schemeClr val="tx1">
                    <a:lumMod val="50000"/>
                    <a:lumOff val="50000"/>
                  </a:schemeClr>
                </a:solidFill>
              </a:rPr>
              <a:t>acqua e bevande fino a 21 gradi è consentita solo ed esclusivamente in recipienti di plastica o bicchieri di plastica</a:t>
            </a:r>
            <a:r>
              <a:rPr lang="it-IT" sz="1400" dirty="0">
                <a:solidFill>
                  <a:schemeClr val="tx1">
                    <a:lumMod val="50000"/>
                    <a:lumOff val="50000"/>
                  </a:schemeClr>
                </a:solidFill>
              </a:rPr>
              <a:t>. E’ fatto </a:t>
            </a:r>
            <a:r>
              <a:rPr lang="it-IT" sz="1400" b="1" dirty="0">
                <a:solidFill>
                  <a:schemeClr val="tx1">
                    <a:lumMod val="50000"/>
                    <a:lumOff val="50000"/>
                  </a:schemeClr>
                </a:solidFill>
              </a:rPr>
              <a:t>divieto di vendere bottiglie di vetro e lattine</a:t>
            </a:r>
            <a:r>
              <a:rPr lang="it-IT" sz="1400" dirty="0">
                <a:solidFill>
                  <a:schemeClr val="tx1">
                    <a:lumMod val="50000"/>
                    <a:lumOff val="50000"/>
                  </a:schemeClr>
                </a:solidFill>
              </a:rPr>
              <a:t> o somministrare in bicchieri in vetro. L’eventuale abuso, oltre che essere oggetto di sanzione amministrativa, comporterà la contestuale revoca del </a:t>
            </a:r>
            <a:r>
              <a:rPr lang="it-IT" sz="1400" dirty="0" smtClean="0">
                <a:solidFill>
                  <a:schemeClr val="tx1">
                    <a:lumMod val="50000"/>
                    <a:lumOff val="50000"/>
                  </a:schemeClr>
                </a:solidFill>
              </a:rPr>
              <a:t>permesso;</a:t>
            </a:r>
          </a:p>
          <a:p>
            <a:pPr marL="171450" indent="-171450">
              <a:buFont typeface="Arial" panose="020B0604020202020204" pitchFamily="34" charset="0"/>
              <a:buChar char="•"/>
            </a:pPr>
            <a:endParaRPr lang="it-IT" sz="1400" dirty="0" smtClean="0">
              <a:solidFill>
                <a:schemeClr val="tx1">
                  <a:lumMod val="50000"/>
                  <a:lumOff val="50000"/>
                </a:schemeClr>
              </a:solidFill>
            </a:endParaRPr>
          </a:p>
          <a:p>
            <a:pPr marL="171450" indent="-171450">
              <a:buFont typeface="Arial" panose="020B0604020202020204" pitchFamily="34" charset="0"/>
              <a:buChar char="•"/>
            </a:pPr>
            <a:r>
              <a:rPr lang="it-IT" sz="1400" dirty="0" smtClean="0">
                <a:solidFill>
                  <a:schemeClr val="tx1">
                    <a:lumMod val="50000"/>
                    <a:lumOff val="50000"/>
                  </a:schemeClr>
                </a:solidFill>
              </a:rPr>
              <a:t>Gli </a:t>
            </a:r>
            <a:r>
              <a:rPr lang="it-IT" sz="1400" dirty="0">
                <a:solidFill>
                  <a:schemeClr val="tx1">
                    <a:lumMod val="50000"/>
                    <a:lumOff val="50000"/>
                  </a:schemeClr>
                </a:solidFill>
              </a:rPr>
              <a:t>operatori che hanno la necessità di </a:t>
            </a:r>
            <a:r>
              <a:rPr lang="it-IT" sz="1400" b="1" u="sng" dirty="0">
                <a:solidFill>
                  <a:schemeClr val="tx1">
                    <a:lumMod val="50000"/>
                    <a:lumOff val="50000"/>
                  </a:schemeClr>
                </a:solidFill>
              </a:rPr>
              <a:t>friggere</a:t>
            </a:r>
            <a:r>
              <a:rPr lang="it-IT" sz="1400" dirty="0">
                <a:solidFill>
                  <a:schemeClr val="tx1">
                    <a:lumMod val="50000"/>
                    <a:lumOff val="50000"/>
                  </a:schemeClr>
                </a:solidFill>
              </a:rPr>
              <a:t> alimenti dovranno dotarsi di una </a:t>
            </a:r>
            <a:r>
              <a:rPr lang="it-IT" sz="1400" b="1" dirty="0">
                <a:solidFill>
                  <a:schemeClr val="tx1">
                    <a:lumMod val="50000"/>
                    <a:lumOff val="50000"/>
                  </a:schemeClr>
                </a:solidFill>
              </a:rPr>
              <a:t>cappa per l’abbattimento degli odori e/o fumi</a:t>
            </a:r>
            <a:r>
              <a:rPr lang="it-IT" sz="1400" dirty="0">
                <a:solidFill>
                  <a:schemeClr val="tx1">
                    <a:lumMod val="50000"/>
                    <a:lumOff val="50000"/>
                  </a:schemeClr>
                </a:solidFill>
              </a:rPr>
              <a:t>. L’inadeguatezza del predetto sistema comporterà la revoca del </a:t>
            </a:r>
            <a:r>
              <a:rPr lang="it-IT" sz="1400" dirty="0" smtClean="0">
                <a:solidFill>
                  <a:schemeClr val="tx1">
                    <a:lumMod val="50000"/>
                    <a:lumOff val="50000"/>
                  </a:schemeClr>
                </a:solidFill>
              </a:rPr>
              <a:t>permesso;</a:t>
            </a:r>
          </a:p>
        </p:txBody>
      </p:sp>
      <p:sp>
        <p:nvSpPr>
          <p:cNvPr id="9" name="Rettangolo 8"/>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Tree>
    <p:extLst>
      <p:ext uri="{BB962C8B-B14F-4D97-AF65-F5344CB8AC3E}">
        <p14:creationId xmlns:p14="http://schemas.microsoft.com/office/powerpoint/2010/main" val="140951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smtClean="0">
                <a:solidFill>
                  <a:schemeClr val="accent6">
                    <a:lumMod val="75000"/>
                  </a:schemeClr>
                </a:solidFill>
              </a:rPr>
              <a:t>BANDO STREET FOOD 2023</a:t>
            </a:r>
          </a:p>
          <a:p>
            <a:pPr algn="r"/>
            <a:r>
              <a:rPr lang="it-IT" sz="1200" smtClean="0">
                <a:solidFill>
                  <a:schemeClr val="tx1">
                    <a:lumMod val="50000"/>
                    <a:lumOff val="50000"/>
                  </a:schemeClr>
                </a:solidFill>
                <a:latin typeface="+mj-lt"/>
              </a:rPr>
              <a:t>MILANO – Municipio 1 : LOCALIZZAZIONE 20 UBICAZIONI</a:t>
            </a:r>
            <a:endParaRPr lang="it-IT" sz="1200">
              <a:solidFill>
                <a:schemeClr val="tx1">
                  <a:lumMod val="50000"/>
                  <a:lumOff val="50000"/>
                </a:schemeClr>
              </a:solidFill>
              <a:latin typeface="+mj-lt"/>
            </a:endParaRPr>
          </a:p>
        </p:txBody>
      </p:sp>
      <p:pic>
        <p:nvPicPr>
          <p:cNvPr id="2" name="Immagine 1"/>
          <p:cNvPicPr>
            <a:picLocks noChangeAspect="1"/>
          </p:cNvPicPr>
          <p:nvPr/>
        </p:nvPicPr>
        <p:blipFill>
          <a:blip r:embed="rId3"/>
          <a:stretch>
            <a:fillRect/>
          </a:stretch>
        </p:blipFill>
        <p:spPr>
          <a:xfrm>
            <a:off x="9120336" y="880822"/>
            <a:ext cx="2836849" cy="5384388"/>
          </a:xfrm>
          <a:prstGeom prst="rect">
            <a:avLst/>
          </a:prstGeom>
        </p:spPr>
      </p:pic>
      <p:pic>
        <p:nvPicPr>
          <p:cNvPr id="4" name="Immagine 3"/>
          <p:cNvPicPr>
            <a:picLocks noChangeAspect="1"/>
          </p:cNvPicPr>
          <p:nvPr/>
        </p:nvPicPr>
        <p:blipFill>
          <a:blip r:embed="rId4"/>
          <a:stretch>
            <a:fillRect/>
          </a:stretch>
        </p:blipFill>
        <p:spPr>
          <a:xfrm>
            <a:off x="6201414" y="736807"/>
            <a:ext cx="1808049" cy="1625154"/>
          </a:xfrm>
          <a:prstGeom prst="rect">
            <a:avLst/>
          </a:prstGeom>
        </p:spPr>
      </p:pic>
      <p:pic>
        <p:nvPicPr>
          <p:cNvPr id="5" name="Immagine 4"/>
          <p:cNvPicPr>
            <a:picLocks noChangeAspect="1"/>
          </p:cNvPicPr>
          <p:nvPr/>
        </p:nvPicPr>
        <p:blipFill>
          <a:blip r:embed="rId5"/>
          <a:stretch>
            <a:fillRect/>
          </a:stretch>
        </p:blipFill>
        <p:spPr>
          <a:xfrm>
            <a:off x="6285399" y="2676732"/>
            <a:ext cx="933450" cy="990600"/>
          </a:xfrm>
          <a:prstGeom prst="rect">
            <a:avLst/>
          </a:prstGeom>
        </p:spPr>
      </p:pic>
      <p:pic>
        <p:nvPicPr>
          <p:cNvPr id="6" name="Immagine 5"/>
          <p:cNvPicPr>
            <a:picLocks noChangeAspect="1"/>
          </p:cNvPicPr>
          <p:nvPr/>
        </p:nvPicPr>
        <p:blipFill>
          <a:blip r:embed="rId6"/>
          <a:stretch>
            <a:fillRect/>
          </a:stretch>
        </p:blipFill>
        <p:spPr>
          <a:xfrm>
            <a:off x="101825" y="688530"/>
            <a:ext cx="5922167" cy="5836814"/>
          </a:xfrm>
          <a:prstGeom prst="rect">
            <a:avLst/>
          </a:prstGeom>
        </p:spPr>
      </p:pic>
      <p:pic>
        <p:nvPicPr>
          <p:cNvPr id="9" name="Immagine 8"/>
          <p:cNvPicPr>
            <a:picLocks noChangeAspect="1"/>
          </p:cNvPicPr>
          <p:nvPr/>
        </p:nvPicPr>
        <p:blipFill>
          <a:blip r:embed="rId7"/>
          <a:stretch>
            <a:fillRect/>
          </a:stretch>
        </p:blipFill>
        <p:spPr>
          <a:xfrm>
            <a:off x="6249079" y="4294676"/>
            <a:ext cx="1676400" cy="2114550"/>
          </a:xfrm>
          <a:prstGeom prst="rect">
            <a:avLst/>
          </a:prstGeom>
        </p:spPr>
      </p:pic>
      <p:sp>
        <p:nvSpPr>
          <p:cNvPr id="12" name="Rettangolo 11"/>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Tree>
    <p:extLst>
      <p:ext uri="{BB962C8B-B14F-4D97-AF65-F5344CB8AC3E}">
        <p14:creationId xmlns:p14="http://schemas.microsoft.com/office/powerpoint/2010/main" val="107530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0" y="548680"/>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0" y="6597352"/>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a:blip r:embed="rId2"/>
          <a:stretch>
            <a:fillRect/>
          </a:stretch>
        </p:blipFill>
        <p:spPr>
          <a:xfrm>
            <a:off x="104453" y="10082"/>
            <a:ext cx="2319139" cy="538598"/>
          </a:xfrm>
          <a:prstGeom prst="rect">
            <a:avLst/>
          </a:prstGeom>
        </p:spPr>
      </p:pic>
      <p:sp>
        <p:nvSpPr>
          <p:cNvPr id="17" name="Rettangolo 16"/>
          <p:cNvSpPr/>
          <p:nvPr/>
        </p:nvSpPr>
        <p:spPr>
          <a:xfrm>
            <a:off x="8258876" y="48549"/>
            <a:ext cx="3912096" cy="461665"/>
          </a:xfrm>
          <a:prstGeom prst="rect">
            <a:avLst/>
          </a:prstGeom>
        </p:spPr>
        <p:txBody>
          <a:bodyPr wrap="square">
            <a:spAutoFit/>
          </a:bodyPr>
          <a:lstStyle/>
          <a:p>
            <a:pPr algn="r"/>
            <a:r>
              <a:rPr lang="it-IT" sz="1200" b="1" i="0" u="none" strike="noStrike" baseline="0" smtClean="0">
                <a:solidFill>
                  <a:schemeClr val="accent6">
                    <a:lumMod val="75000"/>
                  </a:schemeClr>
                </a:solidFill>
              </a:rPr>
              <a:t>BANDO STREET FOOD 2023</a:t>
            </a:r>
          </a:p>
          <a:p>
            <a:pPr algn="r"/>
            <a:r>
              <a:rPr lang="it-IT" sz="1200" smtClean="0">
                <a:solidFill>
                  <a:schemeClr val="tx1">
                    <a:lumMod val="50000"/>
                    <a:lumOff val="50000"/>
                  </a:schemeClr>
                </a:solidFill>
                <a:latin typeface="+mj-lt"/>
              </a:rPr>
              <a:t>Scheda tecnica esemplificativa di una ubicazione</a:t>
            </a:r>
            <a:endParaRPr lang="it-IT" sz="1200">
              <a:solidFill>
                <a:schemeClr val="tx1">
                  <a:lumMod val="50000"/>
                  <a:lumOff val="50000"/>
                </a:schemeClr>
              </a:solidFill>
              <a:latin typeface="+mj-lt"/>
            </a:endParaRPr>
          </a:p>
        </p:txBody>
      </p:sp>
      <p:pic>
        <p:nvPicPr>
          <p:cNvPr id="4" name="Immagine 3"/>
          <p:cNvPicPr>
            <a:picLocks noChangeAspect="1"/>
          </p:cNvPicPr>
          <p:nvPr/>
        </p:nvPicPr>
        <p:blipFill>
          <a:blip r:embed="rId3"/>
          <a:stretch>
            <a:fillRect/>
          </a:stretch>
        </p:blipFill>
        <p:spPr>
          <a:xfrm>
            <a:off x="119336" y="620688"/>
            <a:ext cx="9828354" cy="5904656"/>
          </a:xfrm>
          <a:prstGeom prst="rect">
            <a:avLst/>
          </a:prstGeom>
        </p:spPr>
      </p:pic>
      <p:pic>
        <p:nvPicPr>
          <p:cNvPr id="6" name="Immagine 5"/>
          <p:cNvPicPr>
            <a:picLocks noChangeAspect="1"/>
          </p:cNvPicPr>
          <p:nvPr/>
        </p:nvPicPr>
        <p:blipFill>
          <a:blip r:embed="rId4"/>
          <a:stretch>
            <a:fillRect/>
          </a:stretch>
        </p:blipFill>
        <p:spPr>
          <a:xfrm>
            <a:off x="10128448" y="764703"/>
            <a:ext cx="1839804" cy="1755163"/>
          </a:xfrm>
          <a:prstGeom prst="rect">
            <a:avLst/>
          </a:prstGeom>
        </p:spPr>
      </p:pic>
      <p:pic>
        <p:nvPicPr>
          <p:cNvPr id="7" name="Immagine 6"/>
          <p:cNvPicPr>
            <a:picLocks noChangeAspect="1"/>
          </p:cNvPicPr>
          <p:nvPr/>
        </p:nvPicPr>
        <p:blipFill>
          <a:blip r:embed="rId5"/>
          <a:stretch>
            <a:fillRect/>
          </a:stretch>
        </p:blipFill>
        <p:spPr>
          <a:xfrm>
            <a:off x="10160852" y="5877272"/>
            <a:ext cx="1839804" cy="536006"/>
          </a:xfrm>
          <a:prstGeom prst="rect">
            <a:avLst/>
          </a:prstGeom>
        </p:spPr>
      </p:pic>
      <p:sp>
        <p:nvSpPr>
          <p:cNvPr id="9" name="Ovale 8"/>
          <p:cNvSpPr/>
          <p:nvPr/>
        </p:nvSpPr>
        <p:spPr>
          <a:xfrm>
            <a:off x="11136560" y="1700808"/>
            <a:ext cx="216024" cy="216024"/>
          </a:xfrm>
          <a:prstGeom prst="ellipse">
            <a:avLst/>
          </a:prstGeom>
          <a:solidFill>
            <a:schemeClr val="accent6">
              <a:lumMod val="40000"/>
              <a:lumOff val="60000"/>
              <a:alpha val="31000"/>
            </a:schemeClr>
          </a:solid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0848528" y="6597352"/>
            <a:ext cx="1322444" cy="246221"/>
          </a:xfrm>
          <a:prstGeom prst="rect">
            <a:avLst/>
          </a:prstGeom>
        </p:spPr>
        <p:txBody>
          <a:bodyPr wrap="square">
            <a:spAutoFit/>
          </a:bodyPr>
          <a:lstStyle/>
          <a:p>
            <a:pPr algn="r"/>
            <a:r>
              <a:rPr lang="it-IT" sz="1000" smtClean="0">
                <a:solidFill>
                  <a:schemeClr val="bg2">
                    <a:lumMod val="75000"/>
                  </a:schemeClr>
                </a:solidFill>
              </a:rPr>
              <a:t>25 Ottobre 2023</a:t>
            </a:r>
            <a:endParaRPr lang="it-IT" sz="1000">
              <a:solidFill>
                <a:schemeClr val="bg2">
                  <a:lumMod val="75000"/>
                </a:schemeClr>
              </a:solidFill>
            </a:endParaRPr>
          </a:p>
        </p:txBody>
      </p:sp>
    </p:spTree>
    <p:extLst>
      <p:ext uri="{BB962C8B-B14F-4D97-AF65-F5344CB8AC3E}">
        <p14:creationId xmlns:p14="http://schemas.microsoft.com/office/powerpoint/2010/main" val="196468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2232</Words>
  <Application>Microsoft Office PowerPoint</Application>
  <PresentationFormat>Widescreen</PresentationFormat>
  <Paragraphs>102</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Carelli</dc:creator>
  <cp:lastModifiedBy>Paolo Giuseppe Seris</cp:lastModifiedBy>
  <cp:revision>66</cp:revision>
  <cp:lastPrinted>2023-10-25T11:35:29Z</cp:lastPrinted>
  <dcterms:created xsi:type="dcterms:W3CDTF">2023-10-23T13:42:51Z</dcterms:created>
  <dcterms:modified xsi:type="dcterms:W3CDTF">2023-10-25T17:01:10Z</dcterms:modified>
</cp:coreProperties>
</file>