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5" r:id="rId1"/>
  </p:sldMasterIdLst>
  <p:notesMasterIdLst>
    <p:notesMasterId r:id="rId7"/>
  </p:notesMasterIdLst>
  <p:handoutMasterIdLst>
    <p:handoutMasterId r:id="rId8"/>
  </p:handoutMasterIdLst>
  <p:sldIdLst>
    <p:sldId id="698" r:id="rId2"/>
    <p:sldId id="716" r:id="rId3"/>
    <p:sldId id="713" r:id="rId4"/>
    <p:sldId id="714" r:id="rId5"/>
    <p:sldId id="715" r:id="rId6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5pPr>
    <a:lvl6pPr marL="2286000" algn="l" defTabSz="914400" rtl="0" eaLnBrk="1" latinLnBrk="0" hangingPunct="1"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6pPr>
    <a:lvl7pPr marL="2743200" algn="l" defTabSz="914400" rtl="0" eaLnBrk="1" latinLnBrk="0" hangingPunct="1"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7pPr>
    <a:lvl8pPr marL="3200400" algn="l" defTabSz="914400" rtl="0" eaLnBrk="1" latinLnBrk="0" hangingPunct="1"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8pPr>
    <a:lvl9pPr marL="3657600" algn="l" defTabSz="914400" rtl="0" eaLnBrk="1" latinLnBrk="0" hangingPunct="1">
      <a:defRPr b="1" kern="1200">
        <a:solidFill>
          <a:srgbClr val="CC0000"/>
        </a:solidFill>
        <a:latin typeface="Frutiger" pitchFamily="2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2F808"/>
    <a:srgbClr val="000000"/>
    <a:srgbClr val="CC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71" autoAdjust="0"/>
  </p:normalViewPr>
  <p:slideViewPr>
    <p:cSldViewPr>
      <p:cViewPr varScale="1">
        <p:scale>
          <a:sx n="65" d="100"/>
          <a:sy n="65" d="100"/>
        </p:scale>
        <p:origin x="13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418" y="1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algn="r"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458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418" y="9519458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algn="r"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A4246EFC-6C16-44DE-87FA-B1DC7A40E0C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67687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418" y="1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algn="r"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065" y="4758928"/>
            <a:ext cx="5050034" cy="450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noProof="0" smtClean="0"/>
              <a:t>Fare clic per modificare gli stili del testo dello schema</a:t>
            </a:r>
          </a:p>
          <a:p>
            <a:pPr lvl="1"/>
            <a:r>
              <a:rPr lang="it-IT" altLang="en-US" noProof="0" smtClean="0"/>
              <a:t>Secondo livello</a:t>
            </a:r>
          </a:p>
          <a:p>
            <a:pPr lvl="2"/>
            <a:r>
              <a:rPr lang="it-IT" altLang="en-US" noProof="0" smtClean="0"/>
              <a:t>Terzo livello</a:t>
            </a:r>
          </a:p>
          <a:p>
            <a:pPr lvl="3"/>
            <a:r>
              <a:rPr lang="it-IT" altLang="en-US" noProof="0" smtClean="0"/>
              <a:t>Quarto livello</a:t>
            </a:r>
          </a:p>
          <a:p>
            <a:pPr lvl="4"/>
            <a:r>
              <a:rPr lang="it-IT" altLang="en-US" noProof="0" smtClean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458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418" y="9519458"/>
            <a:ext cx="2983746" cy="4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algn="r" defTabSz="921223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A1A49BDC-C87E-4379-828F-32F7CBF2C41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37711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40405" indent="-229487" defTabSz="45255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3002588" indent="-229487" defTabSz="45255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64772" indent="-229487" defTabSz="45255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926955" indent="-229487" defTabSz="45255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2555" algn="l"/>
                <a:tab pos="906715" algn="l"/>
                <a:tab pos="1360874" algn="l"/>
                <a:tab pos="1815034" algn="l"/>
                <a:tab pos="2269193" algn="l"/>
                <a:tab pos="2723352" algn="l"/>
                <a:tab pos="3177511" algn="l"/>
                <a:tab pos="3631671" algn="l"/>
                <a:tab pos="4085830" algn="l"/>
                <a:tab pos="4539990" algn="l"/>
                <a:tab pos="4994149" algn="l"/>
                <a:tab pos="5448309" algn="l"/>
                <a:tab pos="5902468" algn="l"/>
                <a:tab pos="6356628" algn="l"/>
                <a:tab pos="6810787" algn="l"/>
                <a:tab pos="7264947" algn="l"/>
                <a:tab pos="7719106" algn="l"/>
                <a:tab pos="8173266" algn="l"/>
                <a:tab pos="8627425" algn="l"/>
                <a:tab pos="908158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3A16CB-B675-4254-8383-84A503893A66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900934" y="9518819"/>
            <a:ext cx="2980795" cy="49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452555">
              <a:lnSpc>
                <a:spcPct val="93000"/>
              </a:lnSpc>
              <a:spcBef>
                <a:spcPct val="0"/>
              </a:spcBef>
              <a:buClrTx/>
            </a:pPr>
            <a:fld id="{4C08626C-2935-4927-9238-722499720015}" type="slidenum">
              <a:rPr lang="it-IT" altLang="it-IT" sz="1400" b="0">
                <a:ea typeface="Arial Unicode MS" pitchFamily="34" charset="-128"/>
                <a:cs typeface="Arial Unicode MS" pitchFamily="34" charset="-128"/>
              </a:rPr>
              <a:pPr algn="r" defTabSz="452555">
                <a:lnSpc>
                  <a:spcPct val="93000"/>
                </a:lnSpc>
                <a:spcBef>
                  <a:spcPct val="0"/>
                </a:spcBef>
                <a:buClrTx/>
              </a:pPr>
              <a:t>1</a:t>
            </a:fld>
            <a:endParaRPr lang="it-IT" altLang="it-IT" sz="1400" b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5010150" cy="375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5" y="4758608"/>
            <a:ext cx="5501522" cy="449904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18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455613" y="6245225"/>
            <a:ext cx="21224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5" rIns="91431" bIns="45715" anchor="ctr"/>
          <a:lstStyle/>
          <a:p>
            <a:pPr defTabSz="447675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 b="0" smtClean="0">
              <a:solidFill>
                <a:srgbClr val="FFFFFF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3127375" y="6245225"/>
            <a:ext cx="28908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5" rIns="91431" bIns="45715" anchor="ctr"/>
          <a:lstStyle/>
          <a:p>
            <a:pPr defTabSz="447675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 b="0" smtClean="0">
              <a:solidFill>
                <a:srgbClr val="FFFFFF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CasellaDiTesto 1"/>
          <p:cNvSpPr txBox="1">
            <a:spLocks noChangeArrowheads="1"/>
          </p:cNvSpPr>
          <p:nvPr userDrawn="1"/>
        </p:nvSpPr>
        <p:spPr bwMode="auto">
          <a:xfrm>
            <a:off x="8645525" y="6450013"/>
            <a:ext cx="485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defTabSz="447675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altLang="it-IT" sz="1000" b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  <a:fld id="{1410AF96-7F39-4F1B-8707-1557D0310DE6}" type="slidenum">
              <a:rPr lang="it-IT" altLang="it-IT" sz="1000" b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pPr defTabSz="447675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‹N›</a:t>
            </a:fld>
            <a:endParaRPr lang="it-IT" altLang="it-IT" b="0" smtClean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9" name="Immagin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247650" y="5861050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43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344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6pPr>
      <a:lvl7pPr marL="2971497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7pPr>
      <a:lvl8pPr marL="3428651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8pPr>
      <a:lvl9pPr marL="3885805" indent="-228576" algn="ctr" defTabSz="449217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325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788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538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344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6pPr>
      <a:lvl7pPr marL="2971497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7pPr>
      <a:lvl8pPr marL="3428651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8pPr>
      <a:lvl9pPr marL="3885805" indent="-228576" algn="l" defTabSz="449217" rtl="0" eaLnBrk="0" fontAlgn="base" hangingPunct="0">
        <a:lnSpc>
          <a:spcPct val="93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5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po 1"/>
          <p:cNvGrpSpPr>
            <a:grpSpLocks/>
          </p:cNvGrpSpPr>
          <p:nvPr/>
        </p:nvGrpSpPr>
        <p:grpSpPr bwMode="auto">
          <a:xfrm>
            <a:off x="-11113" y="0"/>
            <a:ext cx="9172576" cy="6865938"/>
            <a:chOff x="-10912" y="0"/>
            <a:chExt cx="9749759" cy="6487795"/>
          </a:xfrm>
        </p:grpSpPr>
        <p:sp>
          <p:nvSpPr>
            <p:cNvPr id="4103" name="Rettangolo 1"/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447675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it-IT" altLang="it-IT" b="0" smtClean="0">
                <a:solidFill>
                  <a:srgbClr val="FFFFFF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" name="Rettangolo 1"/>
            <p:cNvSpPr>
              <a:spLocks noChangeArrowheads="1"/>
            </p:cNvSpPr>
            <p:nvPr/>
          </p:nvSpPr>
          <p:spPr bwMode="auto">
            <a:xfrm>
              <a:off x="900" y="0"/>
              <a:ext cx="9719385" cy="32701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defTabSz="449217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 b="0">
                <a:solidFill>
                  <a:srgbClr val="FFFFFF"/>
                </a:solidFill>
                <a:latin typeface="Calibri" pitchFamily="32" charset="0"/>
                <a:ea typeface="Arial Unicode MS" pitchFamily="34" charset="-128"/>
                <a:cs typeface="Arial Unicode MS" charset="0"/>
              </a:endParaRPr>
            </a:p>
          </p:txBody>
        </p:sp>
      </p:grp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4213" y="4089400"/>
            <a:ext cx="7781925" cy="58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it-IT" sz="3200" b="0" dirty="0">
                <a:latin typeface="Lato Medium"/>
              </a:rPr>
              <a:t>Scuole e città: gli spazi dell'accesso</a:t>
            </a:r>
            <a:endParaRPr lang="it-IT" altLang="it-IT" sz="3200" b="0" dirty="0" smtClean="0">
              <a:solidFill>
                <a:srgbClr val="FFFFFF"/>
              </a:solidFill>
              <a:latin typeface="Lato Medium" pitchFamily="34" charset="0"/>
            </a:endParaRPr>
          </a:p>
        </p:txBody>
      </p:sp>
      <p:grpSp>
        <p:nvGrpSpPr>
          <p:cNvPr id="4100" name="Gruppo 7"/>
          <p:cNvGrpSpPr>
            <a:grpSpLocks/>
          </p:cNvGrpSpPr>
          <p:nvPr/>
        </p:nvGrpSpPr>
        <p:grpSpPr bwMode="auto">
          <a:xfrm>
            <a:off x="3741738" y="620713"/>
            <a:ext cx="1492250" cy="2592387"/>
            <a:chOff x="3854794" y="540742"/>
            <a:chExt cx="1192172" cy="2072574"/>
          </a:xfrm>
        </p:grpSpPr>
        <p:pic>
          <p:nvPicPr>
            <p:cNvPr id="4101" name="Immagin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428"/>
            <a:stretch>
              <a:fillRect/>
            </a:stretch>
          </p:blipFill>
          <p:spPr bwMode="auto">
            <a:xfrm>
              <a:off x="3941012" y="540742"/>
              <a:ext cx="1105954" cy="113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Immagin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21"/>
            <a:stretch>
              <a:fillRect/>
            </a:stretch>
          </p:blipFill>
          <p:spPr bwMode="auto">
            <a:xfrm>
              <a:off x="3854794" y="1475235"/>
              <a:ext cx="1147929" cy="1138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ttangolo 8"/>
          <p:cNvSpPr/>
          <p:nvPr/>
        </p:nvSpPr>
        <p:spPr>
          <a:xfrm>
            <a:off x="1043608" y="6464369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7675">
              <a:buSzPct val="100000"/>
            </a:pPr>
            <a:r>
              <a:rPr lang="it-IT" altLang="it-IT" sz="1200" b="0" dirty="0" smtClean="0">
                <a:solidFill>
                  <a:schemeClr val="bg1"/>
                </a:solidFill>
                <a:latin typeface="Lato Medium" pitchFamily="34" charset="0"/>
              </a:rPr>
              <a:t>Commissione Consiliare Educazione </a:t>
            </a:r>
            <a:r>
              <a:rPr lang="it-IT" altLang="it-IT" sz="1200" b="0" dirty="0">
                <a:solidFill>
                  <a:schemeClr val="bg1"/>
                </a:solidFill>
                <a:latin typeface="Lato Medium" pitchFamily="34" charset="0"/>
              </a:rPr>
              <a:t>- </a:t>
            </a:r>
            <a:r>
              <a:rPr lang="it-IT" altLang="it-IT" sz="1200" b="0" dirty="0" smtClean="0">
                <a:solidFill>
                  <a:schemeClr val="bg1"/>
                </a:solidFill>
                <a:latin typeface="Lato Medium" pitchFamily="34" charset="0"/>
              </a:rPr>
              <a:t>11 settembre </a:t>
            </a:r>
            <a:r>
              <a:rPr lang="it-IT" altLang="it-IT" sz="1200" b="0" dirty="0">
                <a:solidFill>
                  <a:schemeClr val="bg1"/>
                </a:solidFill>
                <a:latin typeface="Lato Medium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850400604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0" y="1268760"/>
            <a:ext cx="9144000" cy="38206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it-IT" dirty="0">
                <a:solidFill>
                  <a:schemeClr val="tx1"/>
                </a:solidFill>
                <a:latin typeface="Lato Medium"/>
              </a:rPr>
              <a:t>Per evitare assembramenti negli orari di entrata e uscita</a:t>
            </a:r>
            <a:r>
              <a:rPr lang="it-IT" b="0" dirty="0">
                <a:solidFill>
                  <a:schemeClr val="tx1"/>
                </a:solidFill>
                <a:latin typeface="Lato Medium"/>
              </a:rPr>
              <a:t> </a:t>
            </a:r>
            <a:r>
              <a:rPr lang="it-IT" b="0" dirty="0" smtClean="0">
                <a:solidFill>
                  <a:schemeClr val="tx1"/>
                </a:solidFill>
                <a:latin typeface="Lato Medium"/>
              </a:rPr>
              <a:t>sono </a:t>
            </a:r>
            <a:r>
              <a:rPr lang="it-IT" b="0" dirty="0">
                <a:solidFill>
                  <a:schemeClr val="tx1"/>
                </a:solidFill>
                <a:latin typeface="Lato Medium"/>
              </a:rPr>
              <a:t>attuate </a:t>
            </a:r>
            <a:r>
              <a:rPr lang="it-IT" dirty="0">
                <a:solidFill>
                  <a:srgbClr val="C00000"/>
                </a:solidFill>
                <a:latin typeface="Lato Medium"/>
              </a:rPr>
              <a:t>tre tipologie di intervento</a:t>
            </a:r>
            <a:r>
              <a:rPr lang="it-IT" b="0" dirty="0">
                <a:solidFill>
                  <a:schemeClr val="tx1"/>
                </a:solidFill>
                <a:latin typeface="Lato Medium"/>
              </a:rPr>
              <a:t> a seconda delle </a:t>
            </a:r>
            <a:r>
              <a:rPr lang="it-IT" b="0" dirty="0" smtClean="0">
                <a:solidFill>
                  <a:schemeClr val="tx1"/>
                </a:solidFill>
                <a:latin typeface="Lato Medium"/>
              </a:rPr>
              <a:t>condizioni strutturali delle strade e dei marciapiedi e dei flussi di traffico delle strade dove si </a:t>
            </a:r>
            <a:r>
              <a:rPr lang="it-IT" b="0" dirty="0">
                <a:solidFill>
                  <a:schemeClr val="tx1"/>
                </a:solidFill>
                <a:latin typeface="Lato Medium"/>
              </a:rPr>
              <a:t>trovano le scuole</a:t>
            </a:r>
            <a:r>
              <a:rPr lang="it-IT" b="0" dirty="0" smtClean="0">
                <a:solidFill>
                  <a:schemeClr val="tx1"/>
                </a:solidFill>
                <a:latin typeface="Lato Medium"/>
              </a:rPr>
              <a:t>.</a:t>
            </a:r>
          </a:p>
          <a:p>
            <a:pPr>
              <a:lnSpc>
                <a:spcPct val="120000"/>
              </a:lnSpc>
            </a:pPr>
            <a:endParaRPr lang="it-IT" sz="1600" b="0" dirty="0">
              <a:solidFill>
                <a:schemeClr val="tx1"/>
              </a:solidFill>
              <a:latin typeface="Lato Medium"/>
            </a:endParaRPr>
          </a:p>
          <a:p>
            <a:pPr>
              <a:lnSpc>
                <a:spcPct val="120000"/>
              </a:lnSpc>
            </a:pPr>
            <a:endParaRPr lang="it-IT" sz="1600" b="0" dirty="0">
              <a:solidFill>
                <a:schemeClr val="tx1"/>
              </a:solidFill>
              <a:latin typeface="Lato Medium"/>
            </a:endParaRPr>
          </a:p>
          <a:p>
            <a:pPr marL="228600" indent="-228600" algn="ctr">
              <a:lnSpc>
                <a:spcPct val="120000"/>
              </a:lnSpc>
              <a:buFont typeface="+mj-lt"/>
              <a:buAutoNum type="arabicPeriod"/>
            </a:pPr>
            <a:r>
              <a:rPr lang="it-IT" sz="2400" b="0" dirty="0" smtClean="0">
                <a:solidFill>
                  <a:schemeClr val="tx1"/>
                </a:solidFill>
                <a:latin typeface="Lato Medium"/>
              </a:rPr>
              <a:t>Tracciatura a terra di segnaletica di distanza: 27 scuole;</a:t>
            </a:r>
          </a:p>
          <a:p>
            <a:pPr marL="228600" indent="-228600" algn="ctr">
              <a:lnSpc>
                <a:spcPct val="120000"/>
              </a:lnSpc>
              <a:buFont typeface="+mj-lt"/>
              <a:buAutoNum type="arabicPeriod"/>
            </a:pPr>
            <a:r>
              <a:rPr lang="it-IT" sz="2400" b="0" dirty="0" smtClean="0">
                <a:solidFill>
                  <a:schemeClr val="tx1"/>
                </a:solidFill>
                <a:latin typeface="Lato Medium"/>
              </a:rPr>
              <a:t>Posa di paletti per impedire la sosta irregolare: 14 scuole;</a:t>
            </a:r>
          </a:p>
          <a:p>
            <a:pPr marL="228600" indent="-228600" algn="ctr">
              <a:lnSpc>
                <a:spcPct val="120000"/>
              </a:lnSpc>
              <a:buFont typeface="+mj-lt"/>
              <a:buAutoNum type="arabicPeriod"/>
            </a:pPr>
            <a:r>
              <a:rPr lang="it-IT" sz="2400" b="0" dirty="0" smtClean="0">
                <a:solidFill>
                  <a:schemeClr val="tx1"/>
                </a:solidFill>
                <a:latin typeface="Lato Medium"/>
              </a:rPr>
              <a:t>Chiusura della strada, Car Free – Zona scolastica: 15 scuole.</a:t>
            </a:r>
          </a:p>
          <a:p>
            <a:pPr>
              <a:lnSpc>
                <a:spcPct val="120000"/>
              </a:lnSpc>
            </a:pPr>
            <a:endParaRPr lang="it-IT" sz="1200" b="0" dirty="0" smtClean="0">
              <a:solidFill>
                <a:schemeClr val="tx1"/>
              </a:solidFill>
              <a:latin typeface="Lato Medium"/>
            </a:endParaRPr>
          </a:p>
          <a:p>
            <a:pPr>
              <a:lnSpc>
                <a:spcPct val="120000"/>
              </a:lnSpc>
            </a:pPr>
            <a:endParaRPr lang="it-IT" sz="1200" b="0" dirty="0">
              <a:solidFill>
                <a:schemeClr val="tx1"/>
              </a:solidFill>
              <a:latin typeface="Lato Medium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89103" y="434132"/>
            <a:ext cx="462177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3600" dirty="0" smtClean="0">
                <a:latin typeface="Lato Medium"/>
              </a:rPr>
              <a:t>Ripresa </a:t>
            </a:r>
            <a:r>
              <a:rPr lang="it-IT" sz="3600" dirty="0">
                <a:latin typeface="Lato Medium"/>
              </a:rPr>
              <a:t>in sicurezza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43608" y="6464369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7675">
              <a:buSzPct val="100000"/>
            </a:pP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Commissione Consiliare Educazione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- </a:t>
            </a: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11 settembre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25428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354237"/>
              </p:ext>
            </p:extLst>
          </p:nvPr>
        </p:nvGraphicFramePr>
        <p:xfrm>
          <a:off x="1321700" y="2040248"/>
          <a:ext cx="7128792" cy="4413083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{F5AB1C69-6EDB-4FF4-983F-18BD219EF322}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982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 smtClean="0">
                          <a:effectLst/>
                          <a:latin typeface="Lato Medium"/>
                        </a:rPr>
                        <a:t>Nuovi Car free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secondaria 1°grado - Via </a:t>
                      </a:r>
                      <a:r>
                        <a:rPr lang="it-IT" sz="1400" u="none" strike="noStrike" dirty="0" err="1" smtClean="0">
                          <a:effectLst/>
                          <a:latin typeface="Lato Medium"/>
                        </a:rPr>
                        <a:t>Ojetti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primaria - Via Alex </a:t>
                      </a:r>
                      <a:r>
                        <a:rPr lang="it-IT" sz="1400" u="none" strike="noStrike" dirty="0">
                          <a:effectLst/>
                          <a:latin typeface="Lato Medium"/>
                        </a:rPr>
                        <a:t>Visconti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primaria via Silla - </a:t>
                      </a: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Via Ponte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del </a:t>
                      </a:r>
                      <a:r>
                        <a:rPr lang="it-IT" sz="1400" u="none" strike="noStrike" baseline="0" dirty="0" err="1" smtClean="0">
                          <a:effectLst/>
                          <a:latin typeface="Lato Medium"/>
                        </a:rPr>
                        <a:t>Giuscano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secondaria 1°grado - Via Paolo </a:t>
                      </a:r>
                      <a:r>
                        <a:rPr lang="it-IT" sz="1400" u="none" strike="noStrike" dirty="0">
                          <a:effectLst/>
                          <a:latin typeface="Lato Medium"/>
                        </a:rPr>
                        <a:t>Uccello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Via Moscati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marR="0" indent="182563" algn="ctr" defTabSz="9143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Ruffini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Val Lagarina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Solferino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31923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Poerio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24233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Monte Velino – controviale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Molise (progetto piazze aperte)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837630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piazza Sicilia – (progetto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piazze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aperte)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718008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dell’Infanzia - Via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Brunacci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marR="0" indent="182563" algn="ctr" defTabSz="9143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dell’Infanzia - Via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S. Vincenzo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07927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marR="0" indent="182563" algn="ctr" defTabSz="9143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dell’Infanzia – Via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Dandolo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629563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marR="0" indent="182563" algn="ctr" defTabSz="9143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dell’Infanzia – via Toce (progetto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piazze aperte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53284"/>
                  </a:ext>
                </a:extLst>
              </a:tr>
              <a:tr h="270187">
                <a:tc>
                  <a:txBody>
                    <a:bodyPr/>
                    <a:lstStyle/>
                    <a:p>
                      <a:pPr marL="0" indent="182563"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Car free prolungati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1581"/>
                  </a:ext>
                </a:extLst>
              </a:tr>
              <a:tr h="242067">
                <a:tc>
                  <a:txBody>
                    <a:bodyPr/>
                    <a:lstStyle/>
                    <a:p>
                      <a:pPr marL="0" marR="0" indent="182563" algn="ctr" defTabSz="9143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Scuola dell’Infanzia – via S. Orsola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565819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83568" y="116632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it-IT" sz="3600" dirty="0" smtClean="0">
                <a:latin typeface="Lato Medium"/>
              </a:rPr>
              <a:t>Car free</a:t>
            </a:r>
            <a:endParaRPr lang="it-IT" sz="3600" dirty="0">
              <a:latin typeface="Lato Medium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5616" y="6453336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7675">
              <a:buSzPct val="100000"/>
            </a:pP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Commissione Consiliare Educazione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- </a:t>
            </a: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11 settembre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2020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94263" y="556311"/>
            <a:ext cx="7556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0" dirty="0" smtClean="0"/>
              <a:t>Il car free avverrà tramite presidio della Polizia Locale oppure tramite la collaborazione dei Nonni Amici</a:t>
            </a:r>
          </a:p>
          <a:p>
            <a:pPr algn="ctr"/>
            <a:r>
              <a:rPr lang="it-IT" dirty="0" smtClean="0"/>
              <a:t>12 nuovi car free, più 3 progetti strade aperte, </a:t>
            </a:r>
            <a:r>
              <a:rPr lang="it-IT" dirty="0"/>
              <a:t>1</a:t>
            </a:r>
            <a:r>
              <a:rPr lang="it-IT" dirty="0" smtClean="0"/>
              <a:t> car free prolungato</a:t>
            </a:r>
          </a:p>
          <a:p>
            <a:pPr algn="ctr"/>
            <a:r>
              <a:rPr lang="it-IT" dirty="0"/>
              <a:t>7</a:t>
            </a:r>
            <a:r>
              <a:rPr lang="it-IT" dirty="0" smtClean="0"/>
              <a:t> ipotesi/richieste car free in valutazione</a:t>
            </a:r>
          </a:p>
          <a:p>
            <a:pPr algn="ctr"/>
            <a:r>
              <a:rPr lang="it-IT" dirty="0" smtClean="0"/>
              <a:t>26 car free esistenti</a:t>
            </a:r>
          </a:p>
        </p:txBody>
      </p:sp>
    </p:spTree>
    <p:extLst>
      <p:ext uri="{BB962C8B-B14F-4D97-AF65-F5344CB8AC3E}">
        <p14:creationId xmlns:p14="http://schemas.microsoft.com/office/powerpoint/2010/main" val="423003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37048"/>
              </p:ext>
            </p:extLst>
          </p:nvPr>
        </p:nvGraphicFramePr>
        <p:xfrm>
          <a:off x="755576" y="522428"/>
          <a:ext cx="6984776" cy="6017895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{F5AB1C69-6EDB-4FF4-983F-18BD219EF322}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Venini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Solferino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Borsa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Cilea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Castellino da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Castello (in autonomia)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Ardissone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(in autonomia)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Moisè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Loira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Sordello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Londonio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Viale Bodio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delle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Foppette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84786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Savona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141576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Bergognone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045056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Deledda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328981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Battaglia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376588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Cittadini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92946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Beroldo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951088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Orsini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25307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Corso di Porta Romana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588454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 Benigno Crespi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890224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Pepe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968286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della commenda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115550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Cola di Rienzo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200991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Imbonati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862633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varesina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583676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Stromboli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706085"/>
                  </a:ext>
                </a:extLst>
              </a:tr>
              <a:tr h="21221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Vepra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BOLLINATURA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18314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1560" y="0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it-IT" sz="3600" dirty="0" smtClean="0">
                <a:latin typeface="Lato Medium"/>
              </a:rPr>
              <a:t>Accesso in sicurezza</a:t>
            </a:r>
            <a:endParaRPr lang="it-IT" sz="3600" dirty="0">
              <a:latin typeface="Lato Medium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3608" y="6464369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7675">
              <a:buSzPct val="100000"/>
            </a:pPr>
            <a:r>
              <a:rPr lang="it-IT" altLang="it-IT" sz="1200" b="0" dirty="0" err="1" smtClean="0">
                <a:solidFill>
                  <a:srgbClr val="FF0000"/>
                </a:solidFill>
                <a:latin typeface="Lato Medium" pitchFamily="34" charset="0"/>
              </a:rPr>
              <a:t>Cvia</a:t>
            </a: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 </a:t>
            </a:r>
            <a:r>
              <a:rPr lang="it-IT" altLang="it-IT" sz="1200" b="0" dirty="0" err="1" smtClean="0">
                <a:solidFill>
                  <a:srgbClr val="FF0000"/>
                </a:solidFill>
                <a:latin typeface="Lato Medium" pitchFamily="34" charset="0"/>
              </a:rPr>
              <a:t>ommissione</a:t>
            </a: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 Consiliare Educazione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- </a:t>
            </a: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11 settembre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51871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43218"/>
              </p:ext>
            </p:extLst>
          </p:nvPr>
        </p:nvGraphicFramePr>
        <p:xfrm>
          <a:off x="611560" y="834971"/>
          <a:ext cx="8136904" cy="4511839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{F5AB1C69-6EDB-4FF4-983F-18BD219EF322}</a:tableStyleId>
              </a:tblPr>
              <a:tblGrid>
                <a:gridCol w="3126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Quarenghi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Morozzo della Rocca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Mugello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Goito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Don Gnocchi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204">
                <a:tc>
                  <a:txBody>
                    <a:bodyPr/>
                    <a:lstStyle/>
                    <a:p>
                      <a:pPr marL="455613" marR="0" lvl="1" indent="-180975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Tajani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04">
                <a:tc>
                  <a:txBody>
                    <a:bodyPr/>
                    <a:lstStyle/>
                    <a:p>
                      <a:pPr marL="455613" marR="0" lvl="1" indent="-180975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Londonio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Seprio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In programmazione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509623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Tonezza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418338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Maffucci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675686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Guicciardi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724892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Bonomi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026240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Viale Bodio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09742"/>
                  </a:ext>
                </a:extLst>
              </a:tr>
              <a:tr h="289187">
                <a:tc>
                  <a:txBody>
                    <a:bodyPr/>
                    <a:lstStyle/>
                    <a:p>
                      <a:pPr marL="455613" lvl="1" indent="-180975"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ato Medium"/>
                        </a:rPr>
                        <a:t>Via Venini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 smtClean="0">
                          <a:effectLst/>
                          <a:latin typeface="Lato Medium"/>
                        </a:rPr>
                        <a:t>PROTEZIONE</a:t>
                      </a:r>
                      <a:r>
                        <a:rPr lang="it-IT" sz="1400" u="none" strike="noStrike" baseline="0" dirty="0" smtClean="0">
                          <a:effectLst/>
                          <a:latin typeface="Lato Medium"/>
                        </a:rPr>
                        <a:t> DA SOSTA IRREGOLARE SU MARCIAPIEDE</a:t>
                      </a:r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ato Medium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16264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195736" y="188640"/>
            <a:ext cx="482696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it-IT" sz="3600" dirty="0" smtClean="0">
                <a:latin typeface="Lato Medium"/>
              </a:rPr>
              <a:t>Accesso in sicurezza</a:t>
            </a:r>
            <a:endParaRPr lang="it-IT" sz="3600" dirty="0">
              <a:latin typeface="Lato Medium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3608" y="6464369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7675">
              <a:buSzPct val="100000"/>
            </a:pP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Commissione Consiliare Educazione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- </a:t>
            </a:r>
            <a:r>
              <a:rPr lang="it-IT" altLang="it-IT" sz="1200" b="0" dirty="0" smtClean="0">
                <a:solidFill>
                  <a:srgbClr val="FF0000"/>
                </a:solidFill>
                <a:latin typeface="Lato Medium" pitchFamily="34" charset="0"/>
              </a:rPr>
              <a:t>11 settembre </a:t>
            </a:r>
            <a:r>
              <a:rPr lang="it-IT" altLang="it-IT" sz="1200" b="0" dirty="0">
                <a:solidFill>
                  <a:srgbClr val="FF0000"/>
                </a:solidFill>
                <a:latin typeface="Lato Medium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59330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Territorio zona 8 mancini prova</Template>
  <TotalTime>14545</TotalTime>
  <Words>481</Words>
  <Application>Microsoft Office PowerPoint</Application>
  <PresentationFormat>Presentazione su schermo (4:3)</PresentationFormat>
  <Paragraphs>123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Arial Unicode MS</vt:lpstr>
      <vt:lpstr>Calibri</vt:lpstr>
      <vt:lpstr>Frutiger</vt:lpstr>
      <vt:lpstr>Lato Medium</vt:lpstr>
      <vt:lpstr>Osaka</vt:lpstr>
      <vt:lpstr>Times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comune di milano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Preferred Customer</dc:creator>
  <cp:lastModifiedBy>Giordano Maria Ghioni</cp:lastModifiedBy>
  <cp:revision>1273</cp:revision>
  <cp:lastPrinted>2020-01-29T20:06:13Z</cp:lastPrinted>
  <dcterms:created xsi:type="dcterms:W3CDTF">2008-04-14T14:31:34Z</dcterms:created>
  <dcterms:modified xsi:type="dcterms:W3CDTF">2020-09-11T15:03:44Z</dcterms:modified>
</cp:coreProperties>
</file>