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90" r:id="rId3"/>
    <p:sldId id="286" r:id="rId4"/>
    <p:sldId id="283" r:id="rId5"/>
    <p:sldId id="287" r:id="rId6"/>
    <p:sldId id="282" r:id="rId7"/>
    <p:sldId id="289" r:id="rId8"/>
    <p:sldId id="258" r:id="rId9"/>
    <p:sldId id="275" r:id="rId10"/>
    <p:sldId id="264" r:id="rId11"/>
    <p:sldId id="396" r:id="rId12"/>
    <p:sldId id="395" r:id="rId13"/>
    <p:sldId id="342" r:id="rId14"/>
    <p:sldId id="356" r:id="rId15"/>
    <p:sldId id="361" r:id="rId16"/>
    <p:sldId id="291" r:id="rId17"/>
    <p:sldId id="281" r:id="rId18"/>
  </p:sldIdLst>
  <p:sldSz cx="12192000" cy="6858000"/>
  <p:notesSz cx="6808788" cy="9940925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000000"/>
    <a:srgbClr val="0D0D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95" autoAdjust="0"/>
    <p:restoredTop sz="96405"/>
  </p:normalViewPr>
  <p:slideViewPr>
    <p:cSldViewPr snapToGrid="0">
      <p:cViewPr varScale="1">
        <p:scale>
          <a:sx n="110" d="100"/>
          <a:sy n="110" d="100"/>
        </p:scale>
        <p:origin x="43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883CDE9-DAF9-44C5-9404-F45ED539A4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A37E8E1-5666-4208-B4FE-66C164915C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14C4107-84A9-4E0F-B68B-E7E97FEE6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991A6-DE87-4C3B-9D74-ED9538661466}" type="datetimeFigureOut">
              <a:rPr lang="it-IT" smtClean="0"/>
              <a:pPr/>
              <a:t>02/11/2020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CA273F5-2D5E-4637-8DF8-900249C83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C931EFC-F719-4016-9EED-6F4E95A05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A36E4-AD52-4513-B15F-AED61F95FB1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5501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4849419-6441-49BE-8EE2-B748C0F45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0266067-CBA4-41D0-B27C-E6D247D7FF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F68A6A2-2FD7-46D0-9605-F9BD10255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991A6-DE87-4C3B-9D74-ED9538661466}" type="datetimeFigureOut">
              <a:rPr lang="it-IT" smtClean="0"/>
              <a:pPr/>
              <a:t>02/11/2020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9F5ADC3-9338-494A-A6A7-293A1A361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6CFDBF4-525B-4892-BD83-7D0D11868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A36E4-AD52-4513-B15F-AED61F95FB1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10483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F3367734-22E1-4D52-8195-B796EFB447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D12F1B9-69A5-4211-B6DF-35C07ABE33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C75129D-1BB2-4C42-87A2-5CDD30C21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991A6-DE87-4C3B-9D74-ED9538661466}" type="datetimeFigureOut">
              <a:rPr lang="it-IT" smtClean="0"/>
              <a:pPr/>
              <a:t>02/11/2020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B7ECB95-9657-43BF-8A2A-743367EB7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4C4F18D-3A21-4AA5-B5A4-94B863FBB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A36E4-AD52-4513-B15F-AED61F95FB1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5511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0F40115-5BA7-40CA-9C08-93449EB24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9173FAD-01FB-430E-A150-12CA0FE71D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0AF27E9-5701-41F3-9D7E-CCE5E1D85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991A6-DE87-4C3B-9D74-ED9538661466}" type="datetimeFigureOut">
              <a:rPr lang="it-IT" smtClean="0"/>
              <a:pPr/>
              <a:t>02/11/2020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B3017BF-9EE0-448D-866D-298FBC611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E0CB256-1C94-47B6-B1A0-0043004C6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A36E4-AD52-4513-B15F-AED61F95FB1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8662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3291D41-6BE6-49C9-AC86-CE496405E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6FCE52D-C384-4257-A9E2-D44F89E4F7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3E3190E-87EB-43BC-8061-20D727BEF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991A6-DE87-4C3B-9D74-ED9538661466}" type="datetimeFigureOut">
              <a:rPr lang="it-IT" smtClean="0"/>
              <a:pPr/>
              <a:t>02/11/2020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F8E9246-2FB0-43B6-A00E-778E7A849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4DF87D4-26FD-42B7-B49B-31444AED2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A36E4-AD52-4513-B15F-AED61F95FB1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265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DA689BF-711B-46B1-ADBF-7A977DED1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820CC3B-F7EE-4319-B25C-294A6CFFF1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E1C2E4E-FBAD-4DE3-99C9-5D78DCA5E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DDA92EA-DADB-4CA2-8FEB-680AA52EB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991A6-DE87-4C3B-9D74-ED9538661466}" type="datetimeFigureOut">
              <a:rPr lang="it-IT" smtClean="0"/>
              <a:pPr/>
              <a:t>02/11/2020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3AD199B-D1F8-4972-863F-26E2153D3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2D0982A-9591-4C0B-B744-4E40B4D5C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A36E4-AD52-4513-B15F-AED61F95FB1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9512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B918BB6-1C50-4C81-BB67-51CFF7F1A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EDCE847-C8D1-4DD8-A964-D16E651DEE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E31A137-9837-4D24-826A-9E49F9AA96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52E2F89B-14E7-4473-A587-EA0DA625E7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775D8A98-FEE3-4DFC-94FE-6EC3E1E48B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6703E83-6406-449F-AA62-620076191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991A6-DE87-4C3B-9D74-ED9538661466}" type="datetimeFigureOut">
              <a:rPr lang="it-IT" smtClean="0"/>
              <a:pPr/>
              <a:t>02/11/2020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7DA1E1C9-AE72-4E49-963C-4A0DA0E3C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A0663EDF-C4EE-42FD-8758-24B781294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A36E4-AD52-4513-B15F-AED61F95FB1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1733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3134D5-E65C-4071-BBA7-33FC65068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626F66F-0E51-4794-8B8A-C233AD3F5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991A6-DE87-4C3B-9D74-ED9538661466}" type="datetimeFigureOut">
              <a:rPr lang="it-IT" smtClean="0"/>
              <a:pPr/>
              <a:t>02/11/2020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958DF8A-BB52-4C41-9429-88E8AC7FF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F5F60F8-29DD-488E-98A3-EC1C94265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A36E4-AD52-4513-B15F-AED61F95FB1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8681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C83DFF20-8A58-4BCB-8ADA-B77D71D17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991A6-DE87-4C3B-9D74-ED9538661466}" type="datetimeFigureOut">
              <a:rPr lang="it-IT" smtClean="0"/>
              <a:pPr/>
              <a:t>02/11/2020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CFAFAB0-CFA7-4A95-9FDA-116FAAA70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143439C-EEC1-44C7-97FC-94B272C11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A36E4-AD52-4513-B15F-AED61F95FB1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7742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6F75309-B826-41B8-AF68-8BE412DA1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CBA9638-98FD-4C61-AFBD-A5D4F4983E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411957A-BEA7-44A9-8C68-DAA7B7AFAA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5CF0ACD-0395-4701-A28F-6D5A8A348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991A6-DE87-4C3B-9D74-ED9538661466}" type="datetimeFigureOut">
              <a:rPr lang="it-IT" smtClean="0"/>
              <a:pPr/>
              <a:t>02/11/2020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3FADC6C-63A6-46EA-9C72-ADCE96F27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56B4ACF-AC0E-4A9E-AF8E-036AE4361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A36E4-AD52-4513-B15F-AED61F95FB1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9399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A6BFE8-A507-4D85-B62C-1537D67E0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73321B20-903D-415C-A235-D2C9E1DB20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860C870-F775-478A-A487-3D1DC8E1FE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E20C40E-8A96-478D-9BD3-BCDEC6656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991A6-DE87-4C3B-9D74-ED9538661466}" type="datetimeFigureOut">
              <a:rPr lang="it-IT" smtClean="0"/>
              <a:pPr/>
              <a:t>02/11/2020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7CAF8F1-21B8-4ED0-B4F4-3C1FC0DF2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A59F121-268E-4BAC-A71C-933DF9548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A36E4-AD52-4513-B15F-AED61F95FB1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8858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3329EE41-C04C-4706-9264-53A929E9E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A0F9DB0-61FB-4D43-807F-0CCEEC25E6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F22C96B-1A12-4E2D-AA53-C7C056A97D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9991A6-DE87-4C3B-9D74-ED9538661466}" type="datetimeFigureOut">
              <a:rPr lang="it-IT" smtClean="0"/>
              <a:pPr/>
              <a:t>02/11/2020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F09F16B-299F-4C28-9BE9-2FD7A4B2CC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2B9C024-04C1-42D0-8D29-1552F3A998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6A36E4-AD52-4513-B15F-AED61F95FB1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9051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i 12">
            <a:extLst>
              <a:ext uri="{FF2B5EF4-FFF2-40B4-BE49-F238E27FC236}">
                <a16:creationId xmlns:a16="http://schemas.microsoft.com/office/drawing/2014/main" id="{59C4E1BF-6C76-4378-8C52-E47D8A0905F0}"/>
              </a:ext>
            </a:extLst>
          </p:cNvPr>
          <p:cNvSpPr/>
          <p:nvPr/>
        </p:nvSpPr>
        <p:spPr>
          <a:xfrm>
            <a:off x="6527409" y="-2475"/>
            <a:ext cx="5956857" cy="6034018"/>
          </a:xfrm>
          <a:prstGeom prst="flowChartInputOutpu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5400" dirty="0">
              <a:solidFill>
                <a:schemeClr val="tx1">
                  <a:lumMod val="50000"/>
                  <a:lumOff val="50000"/>
                </a:schemeClr>
              </a:solidFill>
              <a:latin typeface="Bebas Neue" panose="020B0606020202050201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-10160"/>
            <a:ext cx="12293600" cy="691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2122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309214B-9B60-4A94-88B5-44CB8D2632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04"/>
          <a:stretch>
            <a:fillRect/>
          </a:stretch>
        </p:blipFill>
        <p:spPr>
          <a:xfrm>
            <a:off x="0" y="1783365"/>
            <a:ext cx="12192000" cy="5074635"/>
          </a:xfrm>
          <a:custGeom>
            <a:avLst/>
            <a:gdLst>
              <a:gd name="connsiteX0" fmla="*/ 0 w 12192000"/>
              <a:gd name="connsiteY0" fmla="*/ 0 h 5074635"/>
              <a:gd name="connsiteX1" fmla="*/ 12192000 w 12192000"/>
              <a:gd name="connsiteY1" fmla="*/ 0 h 5074635"/>
              <a:gd name="connsiteX2" fmla="*/ 12192000 w 12192000"/>
              <a:gd name="connsiteY2" fmla="*/ 5074635 h 5074635"/>
              <a:gd name="connsiteX3" fmla="*/ 0 w 12192000"/>
              <a:gd name="connsiteY3" fmla="*/ 5074635 h 5074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074635">
                <a:moveTo>
                  <a:pt x="0" y="0"/>
                </a:moveTo>
                <a:lnTo>
                  <a:pt x="12192000" y="0"/>
                </a:lnTo>
                <a:lnTo>
                  <a:pt x="12192000" y="5074635"/>
                </a:lnTo>
                <a:lnTo>
                  <a:pt x="0" y="5074635"/>
                </a:lnTo>
                <a:close/>
              </a:path>
            </a:pathLst>
          </a:cu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51F98636-26CF-4E9A-A5C0-BB3A4EFC9AF2}"/>
              </a:ext>
            </a:extLst>
          </p:cNvPr>
          <p:cNvSpPr/>
          <p:nvPr/>
        </p:nvSpPr>
        <p:spPr>
          <a:xfrm>
            <a:off x="7244862" y="5881617"/>
            <a:ext cx="4192172" cy="8427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3200" dirty="0">
              <a:latin typeface="Bebas Neue" panose="020B0606020202050201" pitchFamily="34" charset="0"/>
            </a:endParaRPr>
          </a:p>
          <a:p>
            <a:pPr algn="ctr"/>
            <a:r>
              <a:rPr lang="it-IT" sz="3200" dirty="0">
                <a:latin typeface="Bebas Neue" panose="020B0606020202050201" pitchFamily="34" charset="0"/>
              </a:rPr>
              <a:t>OBIETTIVI 2015 – 2020 </a:t>
            </a:r>
          </a:p>
          <a:p>
            <a:pPr algn="ctr"/>
            <a:endParaRPr lang="it-IT" sz="3200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764AFD6A-AB99-42E8-A62C-67F2BA0876E3}"/>
              </a:ext>
            </a:extLst>
          </p:cNvPr>
          <p:cNvSpPr/>
          <p:nvPr/>
        </p:nvSpPr>
        <p:spPr>
          <a:xfrm>
            <a:off x="1430869" y="1137806"/>
            <a:ext cx="61870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it-IT" sz="2000" i="1" dirty="0">
                <a:solidFill>
                  <a:srgbClr val="444444"/>
                </a:solidFill>
                <a:latin typeface="Gill Sans MT" panose="020B0502020104020203" pitchFamily="34" charset="0"/>
              </a:rPr>
            </a:br>
            <a:endParaRPr lang="it-IT" sz="2000" i="1" dirty="0">
              <a:solidFill>
                <a:srgbClr val="444444"/>
              </a:solidFill>
              <a:effectLst/>
              <a:latin typeface="Gill Sans MT" panose="020B0502020104020203" pitchFamily="34" charset="0"/>
            </a:endParaRPr>
          </a:p>
        </p:txBody>
      </p:sp>
      <p:sp>
        <p:nvSpPr>
          <p:cNvPr id="21" name="Dati 20">
            <a:extLst>
              <a:ext uri="{FF2B5EF4-FFF2-40B4-BE49-F238E27FC236}">
                <a16:creationId xmlns:a16="http://schemas.microsoft.com/office/drawing/2014/main" id="{14853124-14DE-486D-BC5E-9BA712F0210A}"/>
              </a:ext>
            </a:extLst>
          </p:cNvPr>
          <p:cNvSpPr/>
          <p:nvPr/>
        </p:nvSpPr>
        <p:spPr>
          <a:xfrm>
            <a:off x="1069925" y="1996316"/>
            <a:ext cx="10052150" cy="2885199"/>
          </a:xfrm>
          <a:prstGeom prst="flowChartInputOutpu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4400" dirty="0">
              <a:solidFill>
                <a:schemeClr val="tx1">
                  <a:lumMod val="50000"/>
                  <a:lumOff val="50000"/>
                </a:schemeClr>
              </a:solidFill>
              <a:latin typeface="Bebas Neue" panose="020B0606020202050201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AE6EA8F-CE2F-4DB9-80D0-E89E0086AC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701" y="-16940"/>
            <a:ext cx="8574629" cy="5575777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7CBD7A5F-78B7-4046-8386-E04419B586D8}"/>
              </a:ext>
            </a:extLst>
          </p:cNvPr>
          <p:cNvSpPr txBox="1"/>
          <p:nvPr/>
        </p:nvSpPr>
        <p:spPr>
          <a:xfrm>
            <a:off x="301248" y="244634"/>
            <a:ext cx="3227689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FF6600"/>
                </a:solidFill>
                <a:latin typeface="Bebas Neue" charset="0"/>
                <a:ea typeface="Bebas Neue" charset="0"/>
                <a:cs typeface="Bebas Neue" charset="0"/>
              </a:rPr>
              <a:t>GENDER GAP e SPORT </a:t>
            </a:r>
          </a:p>
          <a:p>
            <a:endParaRPr lang="it-IT" dirty="0"/>
          </a:p>
          <a:p>
            <a:r>
              <a:rPr lang="it-IT" dirty="0">
                <a:latin typeface="Gill Sans MT" charset="0"/>
                <a:ea typeface="Gill Sans MT" charset="0"/>
                <a:cs typeface="Gill Sans MT" charset="0"/>
              </a:rPr>
              <a:t>1985 </a:t>
            </a:r>
            <a:r>
              <a:rPr lang="it-IT" b="1" dirty="0">
                <a:latin typeface="Gill Sans MT" charset="0"/>
                <a:ea typeface="Gill Sans MT" charset="0"/>
                <a:cs typeface="Gill Sans MT" charset="0"/>
              </a:rPr>
              <a:t>Carta Diritti Donne nello SPORT</a:t>
            </a:r>
          </a:p>
          <a:p>
            <a:endParaRPr lang="it-IT" b="1" dirty="0">
              <a:latin typeface="Gill Sans MT" charset="0"/>
              <a:ea typeface="Gill Sans MT" charset="0"/>
              <a:cs typeface="Gill Sans MT" charset="0"/>
            </a:endParaRPr>
          </a:p>
          <a:p>
            <a:r>
              <a:rPr lang="it-IT" dirty="0">
                <a:latin typeface="Gill Sans MT" charset="0"/>
                <a:ea typeface="Gill Sans MT" charset="0"/>
                <a:cs typeface="Gill Sans MT" charset="0"/>
              </a:rPr>
              <a:t>1987 Carta ispira una </a:t>
            </a:r>
            <a:r>
              <a:rPr lang="it-IT" b="1" dirty="0">
                <a:latin typeface="Gill Sans MT" charset="0"/>
                <a:ea typeface="Gill Sans MT" charset="0"/>
                <a:cs typeface="Gill Sans MT" charset="0"/>
              </a:rPr>
              <a:t>Risoluzione EU</a:t>
            </a:r>
          </a:p>
          <a:p>
            <a:endParaRPr lang="it-IT" dirty="0">
              <a:latin typeface="Gill Sans MT" charset="0"/>
              <a:ea typeface="Gill Sans MT" charset="0"/>
              <a:cs typeface="Gill Sans MT" charset="0"/>
            </a:endParaRPr>
          </a:p>
          <a:p>
            <a:r>
              <a:rPr lang="it-IT" dirty="0">
                <a:latin typeface="Gill Sans MT" charset="0"/>
                <a:ea typeface="Gill Sans MT" charset="0"/>
                <a:cs typeface="Gill Sans MT" charset="0"/>
              </a:rPr>
              <a:t>Italia: attesa riforma di L.81/91</a:t>
            </a:r>
          </a:p>
          <a:p>
            <a:r>
              <a:rPr lang="it-IT" b="1" dirty="0">
                <a:solidFill>
                  <a:srgbClr val="FF6600"/>
                </a:solidFill>
                <a:latin typeface="Gill Sans MT" charset="0"/>
                <a:ea typeface="Gill Sans MT" charset="0"/>
                <a:cs typeface="Gill Sans MT" charset="0"/>
              </a:rPr>
              <a:t>«Manifesto Media, Donne e Sport»</a:t>
            </a:r>
            <a:endParaRPr lang="it-IT" dirty="0">
              <a:latin typeface="Gill Sans MT" charset="0"/>
              <a:ea typeface="Gill Sans MT" charset="0"/>
              <a:cs typeface="Gill Sans MT" charset="0"/>
            </a:endParaRPr>
          </a:p>
          <a:p>
            <a:r>
              <a:rPr lang="it-IT" dirty="0">
                <a:latin typeface="Gill Sans MT" charset="0"/>
                <a:ea typeface="Gill Sans MT" charset="0"/>
                <a:cs typeface="Gill Sans MT" charset="0"/>
              </a:rPr>
              <a:t>UISP + Giulia </a:t>
            </a:r>
          </a:p>
          <a:p>
            <a:r>
              <a:rPr lang="it-IT" dirty="0">
                <a:latin typeface="Gill Sans MT" charset="0"/>
                <a:ea typeface="Gill Sans MT" charset="0"/>
                <a:cs typeface="Gill Sans MT" charset="0"/>
              </a:rPr>
              <a:t>2019</a:t>
            </a:r>
          </a:p>
          <a:p>
            <a:endParaRPr lang="it-IT" dirty="0">
              <a:latin typeface="Gill Sans MT" charset="0"/>
              <a:ea typeface="Gill Sans MT" charset="0"/>
              <a:cs typeface="Gill Sans MT" charset="0"/>
            </a:endParaRPr>
          </a:p>
          <a:p>
            <a:r>
              <a:rPr lang="it-IT" b="1" dirty="0">
                <a:solidFill>
                  <a:srgbClr val="FF6600"/>
                </a:solidFill>
                <a:latin typeface="Gill Sans MT" charset="0"/>
                <a:ea typeface="Gill Sans MT" charset="0"/>
                <a:cs typeface="Gill Sans MT" charset="0"/>
              </a:rPr>
              <a:t>OSSERVATORIO discriminazione nello Sport</a:t>
            </a:r>
          </a:p>
          <a:p>
            <a:r>
              <a:rPr lang="it-IT" dirty="0">
                <a:latin typeface="Gill Sans MT" charset="0"/>
                <a:ea typeface="Gill Sans MT" charset="0"/>
                <a:cs typeface="Gill Sans MT" charset="0"/>
              </a:rPr>
              <a:t>Lunaria – UNAR - UISP</a:t>
            </a:r>
          </a:p>
          <a:p>
            <a:r>
              <a:rPr lang="it-IT" dirty="0">
                <a:latin typeface="Gill Sans MT" charset="0"/>
                <a:ea typeface="Gill Sans MT" charset="0"/>
                <a:cs typeface="Gill Sans MT" charset="0"/>
              </a:rPr>
              <a:t>2020</a:t>
            </a:r>
            <a:endParaRPr lang="en-US" dirty="0">
              <a:latin typeface="Gill Sans MT" charset="0"/>
              <a:ea typeface="Gill Sans MT" charset="0"/>
              <a:cs typeface="Gill Sans MT" charset="0"/>
            </a:endParaRPr>
          </a:p>
        </p:txBody>
      </p:sp>
      <p:sp>
        <p:nvSpPr>
          <p:cNvPr id="14" name="Input manuale 13">
            <a:extLst>
              <a:ext uri="{FF2B5EF4-FFF2-40B4-BE49-F238E27FC236}">
                <a16:creationId xmlns:a16="http://schemas.microsoft.com/office/drawing/2014/main" id="{CAC73726-1CD9-41B3-9255-2A6976B13F3E}"/>
              </a:ext>
            </a:extLst>
          </p:cNvPr>
          <p:cNvSpPr/>
          <p:nvPr/>
        </p:nvSpPr>
        <p:spPr>
          <a:xfrm>
            <a:off x="-145764" y="5415280"/>
            <a:ext cx="12483528" cy="1442720"/>
          </a:xfrm>
          <a:prstGeom prst="flowChartManualInpu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7545D7A4-3A1E-4C91-BDF8-250EA17A0E4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230524">
            <a:off x="-77458" y="5890622"/>
            <a:ext cx="934281" cy="928730"/>
          </a:xfrm>
          <a:prstGeom prst="rect">
            <a:avLst/>
          </a:prstGeom>
        </p:spPr>
      </p:pic>
      <p:sp>
        <p:nvSpPr>
          <p:cNvPr id="16" name="Rettangolo 15">
            <a:extLst>
              <a:ext uri="{FF2B5EF4-FFF2-40B4-BE49-F238E27FC236}">
                <a16:creationId xmlns:a16="http://schemas.microsoft.com/office/drawing/2014/main" id="{DDFDB979-6EE2-4558-A3DE-FB32B260817E}"/>
              </a:ext>
            </a:extLst>
          </p:cNvPr>
          <p:cNvSpPr/>
          <p:nvPr/>
        </p:nvSpPr>
        <p:spPr>
          <a:xfrm>
            <a:off x="1182093" y="6001044"/>
            <a:ext cx="23674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  <a:latin typeface="Gill Sans MT" panose="020B0502020104020203" pitchFamily="34" charset="0"/>
              </a:rPr>
              <a:t>#indifesa #</a:t>
            </a:r>
            <a:r>
              <a:rPr lang="it-IT" sz="2000" b="1" dirty="0" err="1">
                <a:solidFill>
                  <a:schemeClr val="bg1"/>
                </a:solidFill>
                <a:latin typeface="Gill Sans MT" panose="020B0502020104020203" pitchFamily="34" charset="0"/>
              </a:rPr>
              <a:t>iogiocoallapari</a:t>
            </a:r>
            <a:endParaRPr lang="it-IT" sz="2000" b="1" dirty="0">
              <a:solidFill>
                <a:schemeClr val="bg1"/>
              </a:solidFill>
              <a:effectLst/>
              <a:latin typeface="Gill Sans MT" panose="020B0502020104020203" pitchFamily="34" charset="0"/>
            </a:endParaRPr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981" y="5881617"/>
            <a:ext cx="4124960" cy="773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8397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put manuale 5">
            <a:extLst>
              <a:ext uri="{FF2B5EF4-FFF2-40B4-BE49-F238E27FC236}">
                <a16:creationId xmlns:a16="http://schemas.microsoft.com/office/drawing/2014/main" id="{C7FA492F-ED51-43FA-A28F-398B96B81EDD}"/>
              </a:ext>
            </a:extLst>
          </p:cNvPr>
          <p:cNvSpPr/>
          <p:nvPr/>
        </p:nvSpPr>
        <p:spPr>
          <a:xfrm>
            <a:off x="0" y="5576027"/>
            <a:ext cx="12192000" cy="1322614"/>
          </a:xfrm>
          <a:prstGeom prst="flowChartManualInpu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BBEB97CB-38FE-4F2F-AA32-6A6AB8B30083}"/>
              </a:ext>
            </a:extLst>
          </p:cNvPr>
          <p:cNvSpPr/>
          <p:nvPr/>
        </p:nvSpPr>
        <p:spPr>
          <a:xfrm>
            <a:off x="904420" y="987300"/>
            <a:ext cx="1038316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5400" dirty="0">
                <a:solidFill>
                  <a:srgbClr val="FF6600"/>
                </a:solidFill>
                <a:latin typeface="Bebas Neue" panose="020B0606020202050201" pitchFamily="34" charset="0"/>
              </a:rPr>
              <a:t>#Io</a:t>
            </a:r>
            <a:r>
              <a:rPr lang="it-IT" sz="5400" dirty="0">
                <a:solidFill>
                  <a:schemeClr val="tx1">
                    <a:lumMod val="50000"/>
                    <a:lumOff val="50000"/>
                  </a:schemeClr>
                </a:solidFill>
                <a:latin typeface="Bebas Neue" panose="020B0606020202050201" pitchFamily="34" charset="0"/>
              </a:rPr>
              <a:t>Giocoalla</a:t>
            </a:r>
            <a:r>
              <a:rPr lang="it-IT" sz="5400" dirty="0">
                <a:solidFill>
                  <a:srgbClr val="FF6600"/>
                </a:solidFill>
                <a:latin typeface="Bebas Neue" panose="020B0606020202050201" pitchFamily="34" charset="0"/>
              </a:rPr>
              <a:t>Pari</a:t>
            </a:r>
            <a:r>
              <a:rPr lang="it-IT" sz="5400" dirty="0">
                <a:solidFill>
                  <a:schemeClr val="tx1">
                    <a:lumMod val="50000"/>
                    <a:lumOff val="50000"/>
                  </a:schemeClr>
                </a:solidFill>
                <a:latin typeface="Bebas Neue" panose="020B0606020202050201" pitchFamily="34" charset="0"/>
              </a:rPr>
              <a:t> un percorso di cittadinanza attiva, </a:t>
            </a:r>
          </a:p>
          <a:p>
            <a:pPr algn="ctr"/>
            <a:r>
              <a:rPr lang="it-IT" sz="5400" dirty="0">
                <a:solidFill>
                  <a:schemeClr val="tx1">
                    <a:lumMod val="50000"/>
                    <a:lumOff val="50000"/>
                  </a:schemeClr>
                </a:solidFill>
                <a:latin typeface="Bebas Neue" panose="020B0606020202050201" pitchFamily="34" charset="0"/>
              </a:rPr>
              <a:t>una </a:t>
            </a:r>
            <a:r>
              <a:rPr lang="it-IT" sz="5400" dirty="0">
                <a:solidFill>
                  <a:srgbClr val="FF6600"/>
                </a:solidFill>
                <a:latin typeface="Bebas Neue" panose="020B0606020202050201" pitchFamily="34" charset="0"/>
              </a:rPr>
              <a:t>palestra di diritti e competenze </a:t>
            </a:r>
          </a:p>
          <a:p>
            <a:pPr algn="ctr"/>
            <a:r>
              <a:rPr lang="it-IT" sz="5400" dirty="0">
                <a:solidFill>
                  <a:schemeClr val="tx1">
                    <a:lumMod val="50000"/>
                    <a:lumOff val="50000"/>
                  </a:schemeClr>
                </a:solidFill>
                <a:latin typeface="Bebas Neue" panose="020B0606020202050201" pitchFamily="34" charset="0"/>
              </a:rPr>
              <a:t>destinato ai ragazzi e alle ragazze</a:t>
            </a:r>
          </a:p>
          <a:p>
            <a:pPr algn="ctr"/>
            <a:r>
              <a:rPr lang="it-IT" sz="5400" dirty="0">
                <a:solidFill>
                  <a:schemeClr val="tx1">
                    <a:lumMod val="50000"/>
                    <a:lumOff val="50000"/>
                  </a:schemeClr>
                </a:solidFill>
                <a:latin typeface="Bebas Neue" panose="020B0606020202050201" pitchFamily="34" charset="0"/>
              </a:rPr>
              <a:t>delle scuole superiori italiane  </a:t>
            </a:r>
            <a:endParaRPr lang="it-IT" sz="54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Bebas Neue" panose="020B0606020202050201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753A3CEF-8CC8-4E65-9E3B-AE58689CB1D2}"/>
              </a:ext>
            </a:extLst>
          </p:cNvPr>
          <p:cNvSpPr/>
          <p:nvPr/>
        </p:nvSpPr>
        <p:spPr>
          <a:xfrm>
            <a:off x="9837539" y="4546049"/>
            <a:ext cx="154745" cy="531055"/>
          </a:xfrm>
          <a:prstGeom prst="rect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3673590C-4000-4661-A530-D11BCD441F5F}"/>
              </a:ext>
            </a:extLst>
          </p:cNvPr>
          <p:cNvSpPr/>
          <p:nvPr/>
        </p:nvSpPr>
        <p:spPr>
          <a:xfrm>
            <a:off x="10079034" y="4546049"/>
            <a:ext cx="154745" cy="531055"/>
          </a:xfrm>
          <a:prstGeom prst="rect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936B6F84-91DC-4485-87E8-0B23336FC1C0}"/>
              </a:ext>
            </a:extLst>
          </p:cNvPr>
          <p:cNvSpPr/>
          <p:nvPr/>
        </p:nvSpPr>
        <p:spPr>
          <a:xfrm>
            <a:off x="10320529" y="4550394"/>
            <a:ext cx="154745" cy="531055"/>
          </a:xfrm>
          <a:prstGeom prst="rect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59C15336-B309-4FBC-86A8-61D90ECD2B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299" y="5847972"/>
            <a:ext cx="4269981" cy="800622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16A1F488-8A11-46BF-88B3-2868249088A2}"/>
              </a:ext>
            </a:extLst>
          </p:cNvPr>
          <p:cNvSpPr/>
          <p:nvPr/>
        </p:nvSpPr>
        <p:spPr>
          <a:xfrm>
            <a:off x="884420" y="5839935"/>
            <a:ext cx="4192172" cy="8427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4400" dirty="0">
              <a:latin typeface="Bebas Neue" panose="020B0606020202050201" pitchFamily="34" charset="0"/>
            </a:endParaRPr>
          </a:p>
          <a:p>
            <a:pPr algn="ctr"/>
            <a:r>
              <a:rPr lang="it-IT" sz="4400" dirty="0">
                <a:latin typeface="Bebas Neue" panose="020B0606020202050201" pitchFamily="34" charset="0"/>
              </a:rPr>
              <a:t>#iogiocoallapari</a:t>
            </a:r>
          </a:p>
          <a:p>
            <a:pPr algn="ctr"/>
            <a:endParaRPr lang="it-IT" sz="4400" dirty="0"/>
          </a:p>
        </p:txBody>
      </p:sp>
    </p:spTree>
    <p:extLst>
      <p:ext uri="{BB962C8B-B14F-4D97-AF65-F5344CB8AC3E}">
        <p14:creationId xmlns:p14="http://schemas.microsoft.com/office/powerpoint/2010/main" val="28968209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put manuale 5">
            <a:extLst>
              <a:ext uri="{FF2B5EF4-FFF2-40B4-BE49-F238E27FC236}">
                <a16:creationId xmlns:a16="http://schemas.microsoft.com/office/drawing/2014/main" id="{C7FA492F-ED51-43FA-A28F-398B96B81EDD}"/>
              </a:ext>
            </a:extLst>
          </p:cNvPr>
          <p:cNvSpPr/>
          <p:nvPr/>
        </p:nvSpPr>
        <p:spPr>
          <a:xfrm>
            <a:off x="0" y="5576027"/>
            <a:ext cx="12192000" cy="1322614"/>
          </a:xfrm>
          <a:prstGeom prst="flowChartManualInpu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59C15336-B309-4FBC-86A8-61D90ECD2B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299" y="5847972"/>
            <a:ext cx="4269981" cy="800622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78409646-5A21-48EB-A6D6-F152298BF0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273" t="35821"/>
          <a:stretch/>
        </p:blipFill>
        <p:spPr>
          <a:xfrm>
            <a:off x="8273434" y="2503357"/>
            <a:ext cx="3583123" cy="2073946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03D97F97-AE58-455A-8866-7261FDEBC2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821" r="49093"/>
          <a:stretch/>
        </p:blipFill>
        <p:spPr>
          <a:xfrm>
            <a:off x="200532" y="2503357"/>
            <a:ext cx="4012181" cy="2268422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4711A408-913D-4BC1-82ED-5EC298DB3C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401" y="2512048"/>
            <a:ext cx="1728139" cy="1728139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273B100F-997B-4CF2-9DF1-6067F19753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790" y="2498455"/>
            <a:ext cx="1832828" cy="1832828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AB2CB77-1D78-4B86-975B-8FAE2F300666}"/>
              </a:ext>
            </a:extLst>
          </p:cNvPr>
          <p:cNvSpPr txBox="1"/>
          <p:nvPr/>
        </p:nvSpPr>
        <p:spPr>
          <a:xfrm>
            <a:off x="3049250" y="1253711"/>
            <a:ext cx="60935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dirty="0">
                <a:solidFill>
                  <a:schemeClr val="bg2">
                    <a:lumMod val="50000"/>
                  </a:schemeClr>
                </a:solidFill>
                <a:latin typeface="Bebas Neue" panose="020B0606020202050201" pitchFamily="34" charset="0"/>
              </a:rPr>
              <a:t>insieme per raggiungere gli </a:t>
            </a:r>
            <a:r>
              <a:rPr lang="it-IT" sz="2800" dirty="0" err="1">
                <a:solidFill>
                  <a:srgbClr val="FF6600"/>
                </a:solidFill>
                <a:latin typeface="Bebas Neue" panose="020B0606020202050201" pitchFamily="34" charset="0"/>
              </a:rPr>
              <a:t>sdgs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30738362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2" name="Picture 14" descr="Importance of Youth Empowerment – Youth Panel">
            <a:extLst>
              <a:ext uri="{FF2B5EF4-FFF2-40B4-BE49-F238E27FC236}">
                <a16:creationId xmlns:a16="http://schemas.microsoft.com/office/drawing/2014/main" id="{A5430816-0091-498D-8F5B-B7E573F97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325" y="1466299"/>
            <a:ext cx="7256675" cy="4280327"/>
          </a:xfrm>
          <a:prstGeom prst="parallelogram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Input manuale 6">
            <a:extLst>
              <a:ext uri="{FF2B5EF4-FFF2-40B4-BE49-F238E27FC236}">
                <a16:creationId xmlns:a16="http://schemas.microsoft.com/office/drawing/2014/main" id="{DFD86C82-46F9-431D-A5D5-EE8AD7D78CC7}"/>
              </a:ext>
            </a:extLst>
          </p:cNvPr>
          <p:cNvSpPr/>
          <p:nvPr/>
        </p:nvSpPr>
        <p:spPr>
          <a:xfrm>
            <a:off x="0" y="5535387"/>
            <a:ext cx="12192000" cy="1322614"/>
          </a:xfrm>
          <a:prstGeom prst="flowChartManualInpu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9B6DCD29-417B-4BB4-B4F8-9DF52ED229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299" y="5847972"/>
            <a:ext cx="4269981" cy="800622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13C9EC52-8B60-44E7-99E0-E28759FEA0C8}"/>
              </a:ext>
            </a:extLst>
          </p:cNvPr>
          <p:cNvSpPr/>
          <p:nvPr/>
        </p:nvSpPr>
        <p:spPr>
          <a:xfrm>
            <a:off x="-300847" y="5919855"/>
            <a:ext cx="4192172" cy="8427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4400" dirty="0">
              <a:latin typeface="Bebas Neue" panose="020B0606020202050201" pitchFamily="34" charset="0"/>
            </a:endParaRPr>
          </a:p>
          <a:p>
            <a:pPr algn="ctr"/>
            <a:r>
              <a:rPr lang="it-IT" sz="3600" dirty="0">
                <a:latin typeface="Bebas Neue"/>
              </a:rPr>
              <a:t>Per chi</a:t>
            </a:r>
          </a:p>
          <a:p>
            <a:pPr algn="ctr"/>
            <a:endParaRPr lang="it-IT" sz="4400" dirty="0"/>
          </a:p>
        </p:txBody>
      </p:sp>
      <p:sp>
        <p:nvSpPr>
          <p:cNvPr id="29" name="Text Box 4">
            <a:extLst>
              <a:ext uri="{FF2B5EF4-FFF2-40B4-BE49-F238E27FC236}">
                <a16:creationId xmlns:a16="http://schemas.microsoft.com/office/drawing/2014/main" id="{D417D58A-0520-40DC-B25C-B4D6DD8864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8905" y="758413"/>
            <a:ext cx="214376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92075" lvl="2" eaLnBrk="1" hangingPunct="1">
              <a:spcBef>
                <a:spcPct val="0"/>
              </a:spcBef>
              <a:buFontTx/>
              <a:buNone/>
              <a:tabLst>
                <a:tab pos="0" algn="l"/>
              </a:tabLst>
            </a:pPr>
            <a:r>
              <a:rPr lang="it-IT" altLang="it-IT" sz="4000" b="1" dirty="0">
                <a:solidFill>
                  <a:srgbClr val="FF6600"/>
                </a:solidFill>
                <a:latin typeface="Bebas Neue" panose="020B0606020202050201" pitchFamily="34" charset="0"/>
              </a:rPr>
              <a:t>target</a:t>
            </a: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007B3508-CB3F-4B65-B9F1-779524FF7B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1665" y="1658533"/>
            <a:ext cx="471037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92075" lvl="2" eaLnBrk="1" hangingPunct="1">
              <a:spcBef>
                <a:spcPct val="0"/>
              </a:spcBef>
              <a:buFontTx/>
              <a:buNone/>
              <a:tabLst>
                <a:tab pos="0" algn="l"/>
              </a:tabLst>
            </a:pPr>
            <a:r>
              <a:rPr lang="it-IT" altLang="it-IT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Bebas Neue" panose="020B0606020202050201" pitchFamily="34" charset="0"/>
              </a:rPr>
              <a:t>Ragazze e ragazzi dai 15 ai 19 anni delle scuole italiane e insegnanti</a:t>
            </a:r>
          </a:p>
        </p:txBody>
      </p:sp>
      <p:sp>
        <p:nvSpPr>
          <p:cNvPr id="19" name="Text Box 4">
            <a:extLst>
              <a:ext uri="{FF2B5EF4-FFF2-40B4-BE49-F238E27FC236}">
                <a16:creationId xmlns:a16="http://schemas.microsoft.com/office/drawing/2014/main" id="{644CC145-8220-48D9-AED2-8F44534739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8905" y="3328520"/>
            <a:ext cx="214376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92075" lvl="2" eaLnBrk="1" hangingPunct="1">
              <a:spcBef>
                <a:spcPct val="0"/>
              </a:spcBef>
              <a:buFontTx/>
              <a:buNone/>
              <a:tabLst>
                <a:tab pos="0" algn="l"/>
              </a:tabLst>
            </a:pPr>
            <a:r>
              <a:rPr lang="it-IT" altLang="it-IT" sz="4000" b="1" dirty="0" err="1">
                <a:solidFill>
                  <a:srgbClr val="FF6600"/>
                </a:solidFill>
                <a:latin typeface="Bebas Neue" panose="020B0606020202050201" pitchFamily="34" charset="0"/>
              </a:rPr>
              <a:t>reach</a:t>
            </a:r>
            <a:endParaRPr lang="it-IT" altLang="it-IT" sz="4000" b="1" dirty="0">
              <a:solidFill>
                <a:srgbClr val="FF6600"/>
              </a:solidFill>
              <a:latin typeface="Bebas Neue" panose="020B0606020202050201" pitchFamily="34" charset="0"/>
            </a:endParaRPr>
          </a:p>
        </p:txBody>
      </p:sp>
      <p:sp>
        <p:nvSpPr>
          <p:cNvPr id="20" name="Text Box 4">
            <a:extLst>
              <a:ext uri="{FF2B5EF4-FFF2-40B4-BE49-F238E27FC236}">
                <a16:creationId xmlns:a16="http://schemas.microsoft.com/office/drawing/2014/main" id="{38846229-6C7F-425F-88B0-F08AD840CD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1549" y="4087549"/>
            <a:ext cx="471037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92075" lvl="2" eaLnBrk="1" hangingPunct="1">
              <a:spcBef>
                <a:spcPct val="0"/>
              </a:spcBef>
              <a:buFontTx/>
              <a:buNone/>
              <a:tabLst>
                <a:tab pos="0" algn="l"/>
              </a:tabLst>
            </a:pPr>
            <a:r>
              <a:rPr lang="it-IT" altLang="it-IT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Bebas Neue" panose="020B0606020202050201" pitchFamily="34" charset="0"/>
              </a:rPr>
              <a:t>1000 ragazzi e ragazze   direttamente coinvolti</a:t>
            </a:r>
          </a:p>
        </p:txBody>
      </p:sp>
    </p:spTree>
    <p:extLst>
      <p:ext uri="{BB962C8B-B14F-4D97-AF65-F5344CB8AC3E}">
        <p14:creationId xmlns:p14="http://schemas.microsoft.com/office/powerpoint/2010/main" val="2003160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utoUpdateAnimBg="0"/>
      <p:bldP spid="11" grpId="0" autoUpdateAnimBg="0"/>
      <p:bldP spid="19" grpId="0" autoUpdateAnimBg="0"/>
      <p:bldP spid="20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Activism in Youth: It's a Good Thing | UVA Today">
            <a:extLst>
              <a:ext uri="{FF2B5EF4-FFF2-40B4-BE49-F238E27FC236}">
                <a16:creationId xmlns:a16="http://schemas.microsoft.com/office/drawing/2014/main" id="{06370B1C-7057-42C2-ADF1-F9DA636829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80" r="17828"/>
          <a:stretch/>
        </p:blipFill>
        <p:spPr bwMode="auto">
          <a:xfrm>
            <a:off x="6151782" y="-15603"/>
            <a:ext cx="6055360" cy="6126480"/>
          </a:xfrm>
          <a:prstGeom prst="parallelogram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Input manuale 6">
            <a:extLst>
              <a:ext uri="{FF2B5EF4-FFF2-40B4-BE49-F238E27FC236}">
                <a16:creationId xmlns:a16="http://schemas.microsoft.com/office/drawing/2014/main" id="{DFD86C82-46F9-431D-A5D5-EE8AD7D78CC7}"/>
              </a:ext>
            </a:extLst>
          </p:cNvPr>
          <p:cNvSpPr/>
          <p:nvPr/>
        </p:nvSpPr>
        <p:spPr>
          <a:xfrm>
            <a:off x="0" y="5535387"/>
            <a:ext cx="12192000" cy="1322614"/>
          </a:xfrm>
          <a:prstGeom prst="flowChartManualInpu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9B6DCD29-417B-4BB4-B4F8-9DF52ED229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299" y="5847972"/>
            <a:ext cx="4269981" cy="800622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13C9EC52-8B60-44E7-99E0-E28759FEA0C8}"/>
              </a:ext>
            </a:extLst>
          </p:cNvPr>
          <p:cNvSpPr/>
          <p:nvPr/>
        </p:nvSpPr>
        <p:spPr>
          <a:xfrm>
            <a:off x="-300847" y="5919855"/>
            <a:ext cx="4192172" cy="8427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4400" dirty="0">
              <a:latin typeface="Bebas Neue" panose="020B0606020202050201" pitchFamily="34" charset="0"/>
            </a:endParaRPr>
          </a:p>
          <a:p>
            <a:pPr algn="ctr"/>
            <a:r>
              <a:rPr lang="it-IT" sz="3600" dirty="0">
                <a:latin typeface="Bebas Neue"/>
              </a:rPr>
              <a:t>Cosa proponiamo</a:t>
            </a:r>
          </a:p>
          <a:p>
            <a:pPr algn="ctr"/>
            <a:endParaRPr lang="it-IT" sz="4400" dirty="0"/>
          </a:p>
        </p:txBody>
      </p:sp>
      <p:sp>
        <p:nvSpPr>
          <p:cNvPr id="29" name="Text Box 4">
            <a:extLst>
              <a:ext uri="{FF2B5EF4-FFF2-40B4-BE49-F238E27FC236}">
                <a16:creationId xmlns:a16="http://schemas.microsoft.com/office/drawing/2014/main" id="{D417D58A-0520-40DC-B25C-B4D6DD8864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022" y="197258"/>
            <a:ext cx="214376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92075" lvl="2" eaLnBrk="1" hangingPunct="1">
              <a:spcBef>
                <a:spcPct val="0"/>
              </a:spcBef>
              <a:buFontTx/>
              <a:buNone/>
              <a:tabLst>
                <a:tab pos="0" algn="l"/>
              </a:tabLst>
            </a:pPr>
            <a:r>
              <a:rPr lang="it-IT" altLang="it-IT" sz="4000" b="1" dirty="0">
                <a:solidFill>
                  <a:srgbClr val="FF6600"/>
                </a:solidFill>
                <a:latin typeface="Bebas Neue" panose="020B0606020202050201" pitchFamily="34" charset="0"/>
              </a:rPr>
              <a:t>obiettivi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8C5D010C-4E7A-47F6-8646-9586ACBCC9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217" y="856962"/>
            <a:ext cx="696911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92075" lvl="2">
              <a:spcBef>
                <a:spcPct val="0"/>
              </a:spcBef>
              <a:buNone/>
              <a:tabLst>
                <a:tab pos="0" algn="l"/>
              </a:tabLst>
            </a:pPr>
            <a:r>
              <a:rPr lang="it-IT" alt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Bebas Neue" panose="020B0606020202050201" pitchFamily="34" charset="0"/>
              </a:rPr>
              <a:t>Portare i temi di </a:t>
            </a:r>
            <a:r>
              <a:rPr lang="it-IT" altLang="it-IT" dirty="0">
                <a:solidFill>
                  <a:srgbClr val="FF6600"/>
                </a:solidFill>
                <a:latin typeface="Bebas Neue" panose="020B0606020202050201" pitchFamily="34" charset="0"/>
              </a:rPr>
              <a:t>in</a:t>
            </a:r>
            <a:r>
              <a:rPr lang="it-IT" alt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Bebas Neue" panose="020B0606020202050201" pitchFamily="34" charset="0"/>
              </a:rPr>
              <a:t>difesa nelle scuole secondarie italiane, declinati in </a:t>
            </a:r>
            <a:r>
              <a:rPr lang="it-IT" altLang="it-IT" dirty="0">
                <a:solidFill>
                  <a:srgbClr val="FF6600"/>
                </a:solidFill>
                <a:latin typeface="Bebas Neue" panose="020B0606020202050201" pitchFamily="34" charset="0"/>
              </a:rPr>
              <a:t>diritti </a:t>
            </a:r>
            <a:r>
              <a:rPr lang="it-IT" alt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Bebas Neue" panose="020B0606020202050201" pitchFamily="34" charset="0"/>
              </a:rPr>
              <a:t>e</a:t>
            </a:r>
            <a:r>
              <a:rPr lang="it-IT" altLang="it-IT" dirty="0">
                <a:solidFill>
                  <a:srgbClr val="FF6600"/>
                </a:solidFill>
                <a:latin typeface="Bebas Neue" panose="020B0606020202050201" pitchFamily="34" charset="0"/>
              </a:rPr>
              <a:t> competenze</a:t>
            </a:r>
            <a:r>
              <a:rPr lang="it-IT" alt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Bebas Neue" panose="020B0606020202050201" pitchFamily="34" charset="0"/>
              </a:rPr>
              <a:t> </a:t>
            </a:r>
            <a:endParaRPr lang="it-IT" altLang="it-IT" dirty="0">
              <a:solidFill>
                <a:srgbClr val="FF6600"/>
              </a:solidFill>
              <a:latin typeface="Bebas Neue" panose="020B0606020202050201" pitchFamily="34" charset="0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EB188DE4-02C8-4C1F-B2A6-52FD8F3BDCC4}"/>
              </a:ext>
            </a:extLst>
          </p:cNvPr>
          <p:cNvSpPr/>
          <p:nvPr/>
        </p:nvSpPr>
        <p:spPr>
          <a:xfrm>
            <a:off x="383686" y="957180"/>
            <a:ext cx="77373" cy="531055"/>
          </a:xfrm>
          <a:prstGeom prst="rect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007B3508-CB3F-4B65-B9F1-779524FF7B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432" y="3603694"/>
            <a:ext cx="5643888" cy="2382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None/>
            </a:pPr>
            <a:r>
              <a:rPr lang="it-IT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Bebas Neue" panose="020B0606020202050201" pitchFamily="34" charset="0"/>
                <a:sym typeface="Poppins Bold"/>
              </a:rPr>
              <a:t>Avvicinare e preparare ragazzi e ragazze al mondo del lavoro</a:t>
            </a:r>
            <a:r>
              <a:rPr lang="it-IT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Bebas Neue" panose="020B0606020202050201" pitchFamily="34" charset="0"/>
                <a:sym typeface="Poppins Regular"/>
              </a:rPr>
              <a:t>, presentando modelli e prassi aziendali e  ruoli professionali e </a:t>
            </a:r>
            <a:r>
              <a:rPr lang="it-IT" altLang="it-IT" sz="2400" dirty="0">
                <a:solidFill>
                  <a:schemeClr val="bg1">
                    <a:lumMod val="50000"/>
                  </a:schemeClr>
                </a:solidFill>
                <a:latin typeface="Bebas Neue" panose="020B0606020202050201" pitchFamily="34" charset="0"/>
              </a:rPr>
              <a:t>Stimolare </a:t>
            </a:r>
            <a:r>
              <a:rPr lang="it-IT" altLang="it-IT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Bebas Neue" panose="020B0606020202050201" pitchFamily="34" charset="0"/>
              </a:rPr>
              <a:t>l’imprenditorialità e la leadership </a:t>
            </a:r>
            <a:r>
              <a:rPr lang="it-IT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Bebas Neue" panose="020B0606020202050201" pitchFamily="34" charset="0"/>
                <a:sym typeface="Poppins Regular"/>
              </a:rPr>
              <a:t>agendo su attitudini positive come intraprendenza, spirito di innovazione, creatività</a:t>
            </a:r>
            <a:endParaRPr lang="it-IT" altLang="it-IT" sz="2400" dirty="0">
              <a:solidFill>
                <a:schemeClr val="tx1">
                  <a:lumMod val="50000"/>
                  <a:lumOff val="50000"/>
                </a:schemeClr>
              </a:solidFill>
              <a:latin typeface="Bebas Neue" panose="020B0606020202050201" pitchFamily="34" charset="0"/>
            </a:endParaRPr>
          </a:p>
          <a:p>
            <a:pPr>
              <a:buNone/>
            </a:pPr>
            <a:endParaRPr lang="it-IT" sz="2400" dirty="0">
              <a:solidFill>
                <a:schemeClr val="tx1">
                  <a:lumMod val="50000"/>
                  <a:lumOff val="50000"/>
                </a:schemeClr>
              </a:solidFill>
              <a:latin typeface="Bebas Neue" panose="020B0606020202050201" pitchFamily="34" charset="0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4C899086-2FAE-4B22-95DE-3B409C058726}"/>
              </a:ext>
            </a:extLst>
          </p:cNvPr>
          <p:cNvSpPr/>
          <p:nvPr/>
        </p:nvSpPr>
        <p:spPr>
          <a:xfrm>
            <a:off x="393501" y="2089872"/>
            <a:ext cx="85281" cy="531055"/>
          </a:xfrm>
          <a:prstGeom prst="rect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Text Box 4">
            <a:extLst>
              <a:ext uri="{FF2B5EF4-FFF2-40B4-BE49-F238E27FC236}">
                <a16:creationId xmlns:a16="http://schemas.microsoft.com/office/drawing/2014/main" id="{E013C406-BF72-46BD-BD46-05F03735F3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947" y="1963544"/>
            <a:ext cx="638315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92075" lvl="2">
              <a:spcBef>
                <a:spcPct val="0"/>
              </a:spcBef>
              <a:buNone/>
              <a:tabLst>
                <a:tab pos="0" algn="l"/>
              </a:tabLst>
            </a:pPr>
            <a:r>
              <a:rPr lang="it-IT" alt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Bebas Neue" panose="020B0606020202050201" pitchFamily="34" charset="0"/>
              </a:rPr>
              <a:t>promuovere la </a:t>
            </a:r>
            <a:r>
              <a:rPr lang="it-IT" altLang="it-IT" dirty="0">
                <a:solidFill>
                  <a:schemeClr val="bg1">
                    <a:lumMod val="50000"/>
                  </a:schemeClr>
                </a:solidFill>
                <a:latin typeface="Bebas Neue" panose="020B0606020202050201" pitchFamily="34" charset="0"/>
              </a:rPr>
              <a:t>partecipazione da protagoniste delle nuove generazioni, in particolare delle ragazze, alla vita economica, politica e sociale del paese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7143B7B4-F939-4217-8086-05E745ABCF76}"/>
              </a:ext>
            </a:extLst>
          </p:cNvPr>
          <p:cNvSpPr/>
          <p:nvPr/>
        </p:nvSpPr>
        <p:spPr>
          <a:xfrm>
            <a:off x="432531" y="3724878"/>
            <a:ext cx="77373" cy="531055"/>
          </a:xfrm>
          <a:prstGeom prst="rect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7799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utoUpdateAnimBg="0"/>
      <p:bldP spid="8" grpId="0" autoUpdateAnimBg="0"/>
      <p:bldP spid="11" grpId="0" autoUpdateAnimBg="0"/>
      <p:bldP spid="14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put manuale 6">
            <a:extLst>
              <a:ext uri="{FF2B5EF4-FFF2-40B4-BE49-F238E27FC236}">
                <a16:creationId xmlns:a16="http://schemas.microsoft.com/office/drawing/2014/main" id="{DFD86C82-46F9-431D-A5D5-EE8AD7D78CC7}"/>
              </a:ext>
            </a:extLst>
          </p:cNvPr>
          <p:cNvSpPr/>
          <p:nvPr/>
        </p:nvSpPr>
        <p:spPr>
          <a:xfrm>
            <a:off x="0" y="5535387"/>
            <a:ext cx="12192000" cy="1322614"/>
          </a:xfrm>
          <a:prstGeom prst="flowChartManualInpu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9B6DCD29-417B-4BB4-B4F8-9DF52ED229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299" y="5847972"/>
            <a:ext cx="4269981" cy="800622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13C9EC52-8B60-44E7-99E0-E28759FEA0C8}"/>
              </a:ext>
            </a:extLst>
          </p:cNvPr>
          <p:cNvSpPr/>
          <p:nvPr/>
        </p:nvSpPr>
        <p:spPr>
          <a:xfrm>
            <a:off x="-300848" y="5919855"/>
            <a:ext cx="4242927" cy="8427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4400" dirty="0">
              <a:latin typeface="Bebas Neue" panose="020B0606020202050201" pitchFamily="34" charset="0"/>
            </a:endParaRPr>
          </a:p>
          <a:p>
            <a:pPr algn="ctr"/>
            <a:r>
              <a:rPr lang="it-IT" sz="3600" dirty="0">
                <a:latin typeface="Bebas Neue"/>
              </a:rPr>
              <a:t>Il format</a:t>
            </a:r>
          </a:p>
          <a:p>
            <a:pPr algn="ctr"/>
            <a:endParaRPr lang="it-IT" sz="4400" dirty="0"/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id="{73487378-F528-434B-80F2-B7E0338DBB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824" y="1472795"/>
            <a:ext cx="316084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92075" lvl="2" algn="ctr" eaLnBrk="1" hangingPunct="1">
              <a:spcBef>
                <a:spcPct val="0"/>
              </a:spcBef>
              <a:buFontTx/>
              <a:buNone/>
              <a:tabLst>
                <a:tab pos="0" algn="l"/>
              </a:tabLst>
            </a:pPr>
            <a:r>
              <a:rPr lang="it-IT" altLang="it-IT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Bebas Neue" panose="020B0606020202050201" pitchFamily="34" charset="0"/>
              </a:rPr>
              <a:t>Un percorso di almeno </a:t>
            </a:r>
            <a:r>
              <a:rPr lang="it-IT" altLang="it-IT" sz="2800" b="1" dirty="0">
                <a:solidFill>
                  <a:srgbClr val="FF6600"/>
                </a:solidFill>
                <a:latin typeface="Bebas Neue" panose="020B0606020202050201" pitchFamily="34" charset="0"/>
              </a:rPr>
              <a:t>14 </a:t>
            </a:r>
            <a:r>
              <a:rPr lang="it-IT" altLang="it-IT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Bebas Neue" panose="020B0606020202050201" pitchFamily="34" charset="0"/>
              </a:rPr>
              <a:t>incontri online</a:t>
            </a:r>
          </a:p>
        </p:txBody>
      </p:sp>
      <p:sp>
        <p:nvSpPr>
          <p:cNvPr id="24" name="Text Box 4">
            <a:extLst>
              <a:ext uri="{FF2B5EF4-FFF2-40B4-BE49-F238E27FC236}">
                <a16:creationId xmlns:a16="http://schemas.microsoft.com/office/drawing/2014/main" id="{AD00E266-DFA7-4202-91B0-E9800F5F7D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703" y="2524278"/>
            <a:ext cx="347047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92075" lvl="2" algn="ctr" eaLnBrk="1" hangingPunct="1">
              <a:spcBef>
                <a:spcPct val="0"/>
              </a:spcBef>
              <a:buFontTx/>
              <a:buNone/>
              <a:tabLst>
                <a:tab pos="0" algn="l"/>
              </a:tabLst>
            </a:pPr>
            <a:r>
              <a:rPr lang="it-IT" altLang="it-IT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Bebas Neue" panose="020B0606020202050201" pitchFamily="34" charset="0"/>
              </a:rPr>
              <a:t>E altrettante </a:t>
            </a:r>
            <a:r>
              <a:rPr lang="it-IT" altLang="it-IT" sz="28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Bebas Neue" panose="020B0606020202050201" pitchFamily="34" charset="0"/>
              </a:rPr>
              <a:t>role</a:t>
            </a:r>
            <a:r>
              <a:rPr lang="it-IT" altLang="it-IT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Bebas Neue" panose="020B0606020202050201" pitchFamily="34" charset="0"/>
              </a:rPr>
              <a:t> models e formatrici</a:t>
            </a:r>
          </a:p>
        </p:txBody>
      </p:sp>
      <p:sp>
        <p:nvSpPr>
          <p:cNvPr id="26" name="Text Box 4">
            <a:extLst>
              <a:ext uri="{FF2B5EF4-FFF2-40B4-BE49-F238E27FC236}">
                <a16:creationId xmlns:a16="http://schemas.microsoft.com/office/drawing/2014/main" id="{2E36DC6C-99B1-445D-B48C-948233EC7B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417" y="3470058"/>
            <a:ext cx="255705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92075" lvl="2" algn="ctr" eaLnBrk="1" hangingPunct="1">
              <a:spcBef>
                <a:spcPct val="0"/>
              </a:spcBef>
              <a:buFontTx/>
              <a:buNone/>
              <a:tabLst>
                <a:tab pos="0" algn="l"/>
              </a:tabLst>
            </a:pPr>
            <a:r>
              <a:rPr lang="it-IT" altLang="it-IT" sz="2800" b="1" dirty="0">
                <a:solidFill>
                  <a:srgbClr val="FF6600"/>
                </a:solidFill>
                <a:latin typeface="Bebas Neue" panose="020B0606020202050201" pitchFamily="34" charset="0"/>
              </a:rPr>
              <a:t>60 minuti </a:t>
            </a:r>
            <a:r>
              <a:rPr lang="it-IT" altLang="it-IT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Bebas Neue" panose="020B0606020202050201" pitchFamily="34" charset="0"/>
              </a:rPr>
              <a:t>a webinar</a:t>
            </a:r>
          </a:p>
        </p:txBody>
      </p:sp>
      <p:sp>
        <p:nvSpPr>
          <p:cNvPr id="4" name="Parentesi graffa chiusa 3">
            <a:extLst>
              <a:ext uri="{FF2B5EF4-FFF2-40B4-BE49-F238E27FC236}">
                <a16:creationId xmlns:a16="http://schemas.microsoft.com/office/drawing/2014/main" id="{BA0CCA41-2F61-4463-B909-A29116E01CDD}"/>
              </a:ext>
            </a:extLst>
          </p:cNvPr>
          <p:cNvSpPr/>
          <p:nvPr/>
        </p:nvSpPr>
        <p:spPr>
          <a:xfrm>
            <a:off x="3135160" y="1371194"/>
            <a:ext cx="1208690" cy="3005269"/>
          </a:xfrm>
          <a:prstGeom prst="rightBrace">
            <a:avLst>
              <a:gd name="adj1" fmla="val 0"/>
              <a:gd name="adj2" fmla="val 44084"/>
            </a:avLst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Text Box 4">
            <a:extLst>
              <a:ext uri="{FF2B5EF4-FFF2-40B4-BE49-F238E27FC236}">
                <a16:creationId xmlns:a16="http://schemas.microsoft.com/office/drawing/2014/main" id="{1C68C78E-1DDA-46BC-BAAA-9C9ADA007E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7672" y="651084"/>
            <a:ext cx="4157028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92075" lvl="2" eaLnBrk="1" hangingPunct="1">
              <a:spcBef>
                <a:spcPct val="0"/>
              </a:spcBef>
              <a:buFontTx/>
              <a:buNone/>
              <a:tabLst>
                <a:tab pos="0" algn="l"/>
              </a:tabLst>
            </a:pPr>
            <a:r>
              <a:rPr lang="it-IT" altLang="it-IT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Bebas Neue" panose="020B0606020202050201" pitchFamily="34" charset="0"/>
              </a:rPr>
              <a:t>i webinar sono:</a:t>
            </a:r>
          </a:p>
          <a:p>
            <a:pPr marL="549275" lvl="2" indent="-457200" eaLnBrk="1" hangingPunct="1">
              <a:spcBef>
                <a:spcPct val="0"/>
              </a:spcBef>
              <a:buFontTx/>
              <a:buChar char="-"/>
              <a:tabLst>
                <a:tab pos="0" algn="l"/>
              </a:tabLst>
            </a:pPr>
            <a:r>
              <a:rPr lang="it-IT" altLang="it-IT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Bebas Neue" panose="020B0606020202050201" pitchFamily="34" charset="0"/>
              </a:rPr>
              <a:t>Associati ai temi </a:t>
            </a:r>
            <a:r>
              <a:rPr lang="it-IT" altLang="it-IT" sz="2800" b="1" dirty="0">
                <a:solidFill>
                  <a:srgbClr val="FF6600"/>
                </a:solidFill>
                <a:latin typeface="Bebas Neue" panose="020B0606020202050201" pitchFamily="34" charset="0"/>
              </a:rPr>
              <a:t>in</a:t>
            </a:r>
            <a:r>
              <a:rPr lang="it-IT" altLang="it-IT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Bebas Neue" panose="020B0606020202050201" pitchFamily="34" charset="0"/>
              </a:rPr>
              <a:t>difesa</a:t>
            </a:r>
          </a:p>
          <a:p>
            <a:pPr marL="549275" lvl="2" indent="-457200" eaLnBrk="1" hangingPunct="1">
              <a:spcBef>
                <a:spcPct val="0"/>
              </a:spcBef>
              <a:buFontTx/>
              <a:buChar char="-"/>
              <a:tabLst>
                <a:tab pos="0" algn="l"/>
              </a:tabLst>
            </a:pPr>
            <a:r>
              <a:rPr lang="it-IT" altLang="it-IT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Bebas Neue" panose="020B0606020202050201" pitchFamily="34" charset="0"/>
              </a:rPr>
              <a:t>trasversali a una o più delle </a:t>
            </a:r>
            <a:r>
              <a:rPr lang="it-IT" altLang="it-IT" sz="2800" b="1" dirty="0">
                <a:solidFill>
                  <a:srgbClr val="FF6600"/>
                </a:solidFill>
                <a:latin typeface="Bebas Neue" panose="020B0606020202050201" pitchFamily="34" charset="0"/>
              </a:rPr>
              <a:t>competenze chiave dell’unione europea</a:t>
            </a:r>
            <a:endParaRPr lang="it-IT" altLang="it-IT" sz="2800" b="1" dirty="0">
              <a:solidFill>
                <a:schemeClr val="tx1">
                  <a:lumMod val="50000"/>
                  <a:lumOff val="50000"/>
                </a:schemeClr>
              </a:solidFill>
              <a:latin typeface="Bebas Neue" panose="020B0606020202050201" pitchFamily="34" charset="0"/>
            </a:endParaRPr>
          </a:p>
          <a:p>
            <a:pPr marL="549275" lvl="2" indent="-457200" eaLnBrk="1" hangingPunct="1">
              <a:spcBef>
                <a:spcPct val="0"/>
              </a:spcBef>
              <a:buFontTx/>
              <a:buChar char="-"/>
              <a:tabLst>
                <a:tab pos="0" algn="l"/>
              </a:tabLst>
            </a:pPr>
            <a:r>
              <a:rPr lang="it-IT" altLang="it-IT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Bebas Neue" panose="020B0606020202050201" pitchFamily="34" charset="0"/>
              </a:rPr>
              <a:t>Replicabili</a:t>
            </a:r>
          </a:p>
          <a:p>
            <a:pPr marL="549275" lvl="2" indent="-457200" eaLnBrk="1" hangingPunct="1">
              <a:spcBef>
                <a:spcPct val="0"/>
              </a:spcBef>
              <a:buFontTx/>
              <a:buChar char="-"/>
              <a:tabLst>
                <a:tab pos="0" algn="l"/>
              </a:tabLst>
            </a:pPr>
            <a:r>
              <a:rPr lang="it-IT" altLang="it-IT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Bebas Neue" panose="020B0606020202050201" pitchFamily="34" charset="0"/>
              </a:rPr>
              <a:t>svolti in modalità talk </a:t>
            </a:r>
          </a:p>
          <a:p>
            <a:pPr marL="549275" lvl="2" indent="-457200" eaLnBrk="1" hangingPunct="1">
              <a:spcBef>
                <a:spcPct val="0"/>
              </a:spcBef>
              <a:buFontTx/>
              <a:buChar char="-"/>
              <a:tabLst>
                <a:tab pos="0" algn="l"/>
              </a:tabLst>
            </a:pPr>
            <a:r>
              <a:rPr lang="it-IT" altLang="it-IT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Bebas Neue" panose="020B0606020202050201" pitchFamily="34" charset="0"/>
              </a:rPr>
              <a:t>Costruiti per facilitare l’interazione e il contributo diretto degli studenti collegati</a:t>
            </a:r>
          </a:p>
          <a:p>
            <a:pPr marL="92075" lvl="2" eaLnBrk="1" hangingPunct="1">
              <a:spcBef>
                <a:spcPct val="0"/>
              </a:spcBef>
              <a:buFontTx/>
              <a:buNone/>
              <a:tabLst>
                <a:tab pos="0" algn="l"/>
              </a:tabLst>
            </a:pPr>
            <a:endParaRPr lang="it-IT" altLang="it-IT" sz="2800" b="1" dirty="0">
              <a:solidFill>
                <a:schemeClr val="tx1">
                  <a:lumMod val="50000"/>
                  <a:lumOff val="50000"/>
                </a:schemeClr>
              </a:solidFill>
              <a:latin typeface="Bebas Neue" panose="020B0606020202050201" pitchFamily="34" charset="0"/>
            </a:endParaRPr>
          </a:p>
        </p:txBody>
      </p:sp>
      <p:sp>
        <p:nvSpPr>
          <p:cNvPr id="6" name="Freccia a destra 5">
            <a:extLst>
              <a:ext uri="{FF2B5EF4-FFF2-40B4-BE49-F238E27FC236}">
                <a16:creationId xmlns:a16="http://schemas.microsoft.com/office/drawing/2014/main" id="{6E178BDF-04D4-4222-9E11-50832CB4C693}"/>
              </a:ext>
            </a:extLst>
          </p:cNvPr>
          <p:cNvSpPr/>
          <p:nvPr/>
        </p:nvSpPr>
        <p:spPr>
          <a:xfrm>
            <a:off x="8607357" y="2804213"/>
            <a:ext cx="1334813" cy="428080"/>
          </a:xfrm>
          <a:prstGeom prst="rightArrow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6600"/>
              </a:solidFill>
            </a:endParaRPr>
          </a:p>
        </p:txBody>
      </p:sp>
      <p:sp>
        <p:nvSpPr>
          <p:cNvPr id="29" name="Text Box 4">
            <a:extLst>
              <a:ext uri="{FF2B5EF4-FFF2-40B4-BE49-F238E27FC236}">
                <a16:creationId xmlns:a16="http://schemas.microsoft.com/office/drawing/2014/main" id="{21D946BB-18A6-4EBF-9EED-8C0C9108E0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60738" y="1880527"/>
            <a:ext cx="25570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92075" lvl="2" algn="ctr" eaLnBrk="1" hangingPunct="1">
              <a:spcBef>
                <a:spcPct val="0"/>
              </a:spcBef>
              <a:buFontTx/>
              <a:buNone/>
              <a:tabLst>
                <a:tab pos="0" algn="l"/>
              </a:tabLst>
            </a:pPr>
            <a:r>
              <a:rPr lang="it-IT" altLang="it-IT" sz="2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Bebas Neue" panose="020B0606020202050201" pitchFamily="34" charset="0"/>
              </a:rPr>
              <a:t>Q&amp;a</a:t>
            </a:r>
            <a:endParaRPr lang="it-IT" altLang="it-IT" sz="2800" dirty="0">
              <a:solidFill>
                <a:schemeClr val="tx1">
                  <a:lumMod val="50000"/>
                  <a:lumOff val="50000"/>
                </a:schemeClr>
              </a:solidFill>
              <a:latin typeface="Bebas Neue" panose="020B0606020202050201" pitchFamily="34" charset="0"/>
            </a:endParaRPr>
          </a:p>
        </p:txBody>
      </p:sp>
      <p:sp>
        <p:nvSpPr>
          <p:cNvPr id="30" name="Text Box 4">
            <a:extLst>
              <a:ext uri="{FF2B5EF4-FFF2-40B4-BE49-F238E27FC236}">
                <a16:creationId xmlns:a16="http://schemas.microsoft.com/office/drawing/2014/main" id="{784AA8C3-55FE-4A7F-80D4-1E51F216FD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74764" y="2554308"/>
            <a:ext cx="25570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92075" lvl="2" algn="ctr" eaLnBrk="1" hangingPunct="1">
              <a:spcBef>
                <a:spcPct val="0"/>
              </a:spcBef>
              <a:buFontTx/>
              <a:buNone/>
              <a:tabLst>
                <a:tab pos="0" algn="l"/>
              </a:tabLst>
            </a:pPr>
            <a:r>
              <a:rPr lang="it-IT" altLang="it-IT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Bebas Neue" panose="020B0606020202050201" pitchFamily="34" charset="0"/>
              </a:rPr>
              <a:t>survey</a:t>
            </a:r>
          </a:p>
        </p:txBody>
      </p:sp>
      <p:sp>
        <p:nvSpPr>
          <p:cNvPr id="23" name="Text Box 4">
            <a:extLst>
              <a:ext uri="{FF2B5EF4-FFF2-40B4-BE49-F238E27FC236}">
                <a16:creationId xmlns:a16="http://schemas.microsoft.com/office/drawing/2014/main" id="{17759850-65BA-460B-9F40-52171D36F4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74764" y="3316646"/>
            <a:ext cx="255705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92075" lvl="2" algn="ctr" eaLnBrk="1" hangingPunct="1">
              <a:spcBef>
                <a:spcPct val="0"/>
              </a:spcBef>
              <a:buFontTx/>
              <a:buNone/>
              <a:tabLst>
                <a:tab pos="0" algn="l"/>
              </a:tabLst>
            </a:pPr>
            <a:r>
              <a:rPr lang="it-IT" altLang="it-IT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Bebas Neue" panose="020B0606020202050201" pitchFamily="34" charset="0"/>
              </a:rPr>
              <a:t>Interazioni </a:t>
            </a:r>
            <a:r>
              <a:rPr lang="it-IT" altLang="it-IT" sz="2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Bebas Neue" panose="020B0606020202050201" pitchFamily="34" charset="0"/>
              </a:rPr>
              <a:t>mentimeter</a:t>
            </a:r>
            <a:endParaRPr lang="it-IT" altLang="it-IT" sz="2800" dirty="0">
              <a:solidFill>
                <a:schemeClr val="tx1">
                  <a:lumMod val="50000"/>
                  <a:lumOff val="50000"/>
                </a:schemeClr>
              </a:solidFill>
              <a:latin typeface="Bebas Neue" panose="020B060602020205020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952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utoUpdateAnimBg="0"/>
      <p:bldP spid="24" grpId="0" autoUpdateAnimBg="0"/>
      <p:bldP spid="26" grpId="0" autoUpdateAnimBg="0"/>
      <p:bldP spid="27" grpId="0" autoUpdateAnimBg="0"/>
      <p:bldP spid="29" grpId="0" autoUpdateAnimBg="0"/>
      <p:bldP spid="30" grpId="0" autoUpdateAnimBg="0"/>
      <p:bldP spid="23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32421DCD-F291-45C4-B18B-D2AE875CAD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518" y="1"/>
            <a:ext cx="9911805" cy="55753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309214B-9B60-4A94-88B5-44CB8D2632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04"/>
          <a:stretch>
            <a:fillRect/>
          </a:stretch>
        </p:blipFill>
        <p:spPr>
          <a:xfrm>
            <a:off x="0" y="1783365"/>
            <a:ext cx="12192000" cy="5074635"/>
          </a:xfrm>
          <a:custGeom>
            <a:avLst/>
            <a:gdLst>
              <a:gd name="connsiteX0" fmla="*/ 0 w 12192000"/>
              <a:gd name="connsiteY0" fmla="*/ 0 h 5074635"/>
              <a:gd name="connsiteX1" fmla="*/ 12192000 w 12192000"/>
              <a:gd name="connsiteY1" fmla="*/ 0 h 5074635"/>
              <a:gd name="connsiteX2" fmla="*/ 12192000 w 12192000"/>
              <a:gd name="connsiteY2" fmla="*/ 5074635 h 5074635"/>
              <a:gd name="connsiteX3" fmla="*/ 0 w 12192000"/>
              <a:gd name="connsiteY3" fmla="*/ 5074635 h 5074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074635">
                <a:moveTo>
                  <a:pt x="0" y="0"/>
                </a:moveTo>
                <a:lnTo>
                  <a:pt x="12192000" y="0"/>
                </a:lnTo>
                <a:lnTo>
                  <a:pt x="12192000" y="5074635"/>
                </a:lnTo>
                <a:lnTo>
                  <a:pt x="0" y="5074635"/>
                </a:lnTo>
                <a:close/>
              </a:path>
            </a:pathLst>
          </a:cu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51F98636-26CF-4E9A-A5C0-BB3A4EFC9AF2}"/>
              </a:ext>
            </a:extLst>
          </p:cNvPr>
          <p:cNvSpPr/>
          <p:nvPr/>
        </p:nvSpPr>
        <p:spPr>
          <a:xfrm>
            <a:off x="7244862" y="5881617"/>
            <a:ext cx="4192172" cy="8427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3200" dirty="0">
              <a:latin typeface="Bebas Neue" panose="020B0606020202050201" pitchFamily="34" charset="0"/>
            </a:endParaRPr>
          </a:p>
          <a:p>
            <a:pPr algn="ctr"/>
            <a:r>
              <a:rPr lang="it-IT" sz="3200" dirty="0">
                <a:latin typeface="Bebas Neue" panose="020B0606020202050201" pitchFamily="34" charset="0"/>
              </a:rPr>
              <a:t>OBIETTIVI 2015 – 2020 </a:t>
            </a:r>
          </a:p>
          <a:p>
            <a:pPr algn="ctr"/>
            <a:endParaRPr lang="it-IT" sz="3200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764AFD6A-AB99-42E8-A62C-67F2BA0876E3}"/>
              </a:ext>
            </a:extLst>
          </p:cNvPr>
          <p:cNvSpPr/>
          <p:nvPr/>
        </p:nvSpPr>
        <p:spPr>
          <a:xfrm>
            <a:off x="1430869" y="1137806"/>
            <a:ext cx="61870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it-IT" sz="2000" i="1" dirty="0">
                <a:solidFill>
                  <a:srgbClr val="444444"/>
                </a:solidFill>
                <a:latin typeface="Gill Sans MT" panose="020B0502020104020203" pitchFamily="34" charset="0"/>
              </a:rPr>
            </a:br>
            <a:endParaRPr lang="it-IT" sz="2000" i="1" dirty="0">
              <a:solidFill>
                <a:srgbClr val="444444"/>
              </a:solidFill>
              <a:effectLst/>
              <a:latin typeface="Gill Sans MT" panose="020B0502020104020203" pitchFamily="34" charset="0"/>
            </a:endParaRPr>
          </a:p>
        </p:txBody>
      </p:sp>
      <p:sp>
        <p:nvSpPr>
          <p:cNvPr id="21" name="Dati 20">
            <a:extLst>
              <a:ext uri="{FF2B5EF4-FFF2-40B4-BE49-F238E27FC236}">
                <a16:creationId xmlns:a16="http://schemas.microsoft.com/office/drawing/2014/main" id="{14853124-14DE-486D-BC5E-9BA712F0210A}"/>
              </a:ext>
            </a:extLst>
          </p:cNvPr>
          <p:cNvSpPr/>
          <p:nvPr/>
        </p:nvSpPr>
        <p:spPr>
          <a:xfrm>
            <a:off x="1069925" y="1996316"/>
            <a:ext cx="10052150" cy="2885199"/>
          </a:xfrm>
          <a:prstGeom prst="flowChartInputOutpu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4400" dirty="0">
              <a:solidFill>
                <a:schemeClr val="tx1">
                  <a:lumMod val="50000"/>
                  <a:lumOff val="50000"/>
                </a:schemeClr>
              </a:solidFill>
              <a:latin typeface="Bebas Neue" panose="020B0606020202050201" pitchFamily="34" charset="0"/>
            </a:endParaRPr>
          </a:p>
        </p:txBody>
      </p:sp>
      <p:sp>
        <p:nvSpPr>
          <p:cNvPr id="14" name="Input manuale 13">
            <a:extLst>
              <a:ext uri="{FF2B5EF4-FFF2-40B4-BE49-F238E27FC236}">
                <a16:creationId xmlns:a16="http://schemas.microsoft.com/office/drawing/2014/main" id="{CAC73726-1CD9-41B3-9255-2A6976B13F3E}"/>
              </a:ext>
            </a:extLst>
          </p:cNvPr>
          <p:cNvSpPr/>
          <p:nvPr/>
        </p:nvSpPr>
        <p:spPr>
          <a:xfrm>
            <a:off x="-145764" y="5415280"/>
            <a:ext cx="12483528" cy="1442720"/>
          </a:xfrm>
          <a:prstGeom prst="flowChartManualInpu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7545D7A4-3A1E-4C91-BDF8-250EA17A0E4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230524">
            <a:off x="-77458" y="5890622"/>
            <a:ext cx="934281" cy="928730"/>
          </a:xfrm>
          <a:prstGeom prst="rect">
            <a:avLst/>
          </a:prstGeom>
        </p:spPr>
      </p:pic>
      <p:sp>
        <p:nvSpPr>
          <p:cNvPr id="16" name="Rettangolo 15">
            <a:extLst>
              <a:ext uri="{FF2B5EF4-FFF2-40B4-BE49-F238E27FC236}">
                <a16:creationId xmlns:a16="http://schemas.microsoft.com/office/drawing/2014/main" id="{DDFDB979-6EE2-4558-A3DE-FB32B260817E}"/>
              </a:ext>
            </a:extLst>
          </p:cNvPr>
          <p:cNvSpPr/>
          <p:nvPr/>
        </p:nvSpPr>
        <p:spPr>
          <a:xfrm>
            <a:off x="1182093" y="6001044"/>
            <a:ext cx="23674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  <a:latin typeface="Gill Sans MT" panose="020B0502020104020203" pitchFamily="34" charset="0"/>
              </a:rPr>
              <a:t>#indifesa #</a:t>
            </a:r>
            <a:r>
              <a:rPr lang="it-IT" sz="2000" b="1" dirty="0" err="1">
                <a:solidFill>
                  <a:schemeClr val="bg1"/>
                </a:solidFill>
                <a:latin typeface="Gill Sans MT" panose="020B0502020104020203" pitchFamily="34" charset="0"/>
              </a:rPr>
              <a:t>iogiocoallapari</a:t>
            </a:r>
            <a:endParaRPr lang="it-IT" sz="2000" b="1" dirty="0">
              <a:solidFill>
                <a:schemeClr val="bg1"/>
              </a:solidFill>
              <a:effectLst/>
              <a:latin typeface="Gill Sans MT" panose="020B0502020104020203" pitchFamily="34" charset="0"/>
            </a:endParaRPr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981" y="5881617"/>
            <a:ext cx="4124960" cy="773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2959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3AB7FF16-B3A7-4AFA-B412-2B471533AE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" t="11077" r="15090" b="10036"/>
          <a:stretch/>
        </p:blipFill>
        <p:spPr>
          <a:xfrm>
            <a:off x="-2095786" y="-111760"/>
            <a:ext cx="10294906" cy="6380092"/>
          </a:xfrm>
          <a:prstGeom prst="parallelogram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51F98636-26CF-4E9A-A5C0-BB3A4EFC9AF2}"/>
              </a:ext>
            </a:extLst>
          </p:cNvPr>
          <p:cNvSpPr/>
          <p:nvPr/>
        </p:nvSpPr>
        <p:spPr>
          <a:xfrm>
            <a:off x="7244862" y="5881617"/>
            <a:ext cx="4192172" cy="8427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3200" dirty="0">
              <a:latin typeface="Bebas Neue" panose="020B0606020202050201" pitchFamily="34" charset="0"/>
            </a:endParaRPr>
          </a:p>
          <a:p>
            <a:pPr algn="ctr"/>
            <a:r>
              <a:rPr lang="it-IT" sz="3200" dirty="0">
                <a:latin typeface="Bebas Neue" panose="020B0606020202050201" pitchFamily="34" charset="0"/>
              </a:rPr>
              <a:t>OBIETTIVI 2015 – 2020 </a:t>
            </a:r>
          </a:p>
          <a:p>
            <a:pPr algn="ctr"/>
            <a:endParaRPr lang="it-IT" sz="3200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D8849E6-C63B-4F42-97A4-49ED1E0A8883}"/>
              </a:ext>
            </a:extLst>
          </p:cNvPr>
          <p:cNvSpPr txBox="1"/>
          <p:nvPr/>
        </p:nvSpPr>
        <p:spPr>
          <a:xfrm>
            <a:off x="7894320" y="1005840"/>
            <a:ext cx="389128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rgbClr val="FF6600"/>
                </a:solidFill>
                <a:latin typeface="Gill Sans MT" charset="0"/>
                <a:ea typeface="Gill Sans MT" charset="0"/>
                <a:cs typeface="Gill Sans MT" charset="0"/>
              </a:rPr>
              <a:t>in</a:t>
            </a:r>
            <a:r>
              <a:rPr lang="it-IT" sz="3200" b="1" dirty="0">
                <a:latin typeface="Gill Sans MT" charset="0"/>
                <a:ea typeface="Gill Sans MT" charset="0"/>
                <a:cs typeface="Gill Sans MT" charset="0"/>
              </a:rPr>
              <a:t>difesa</a:t>
            </a:r>
            <a:r>
              <a:rPr lang="it-IT" sz="3200" b="1" dirty="0">
                <a:solidFill>
                  <a:srgbClr val="FF6600"/>
                </a:solidFill>
                <a:latin typeface="Gill Sans MT" charset="0"/>
                <a:ea typeface="Gill Sans MT" charset="0"/>
                <a:cs typeface="Gill Sans MT" charset="0"/>
              </a:rPr>
              <a:t> è</a:t>
            </a:r>
          </a:p>
          <a:p>
            <a:pPr algn="ctr"/>
            <a:endParaRPr lang="it-IT" dirty="0"/>
          </a:p>
          <a:p>
            <a:pPr algn="ctr"/>
            <a:r>
              <a:rPr lang="it-IT" dirty="0">
                <a:latin typeface="Gill Sans MT" charset="0"/>
                <a:ea typeface="Gill Sans MT" charset="0"/>
                <a:cs typeface="Gill Sans MT" charset="0"/>
              </a:rPr>
              <a:t>Network Nazionale Web Radio </a:t>
            </a:r>
          </a:p>
          <a:p>
            <a:pPr algn="ctr"/>
            <a:endParaRPr lang="it-IT" dirty="0">
              <a:latin typeface="Gill Sans MT" charset="0"/>
              <a:ea typeface="Gill Sans MT" charset="0"/>
              <a:cs typeface="Gill Sans MT" charset="0"/>
            </a:endParaRPr>
          </a:p>
          <a:p>
            <a:pPr algn="ctr"/>
            <a:r>
              <a:rPr lang="it-IT" b="1" dirty="0">
                <a:latin typeface="Gill Sans MT" charset="0"/>
                <a:ea typeface="Gill Sans MT" charset="0"/>
                <a:cs typeface="Gill Sans MT" charset="0"/>
              </a:rPr>
              <a:t>Osservatorio Nazionale </a:t>
            </a:r>
          </a:p>
          <a:p>
            <a:pPr algn="ctr"/>
            <a:r>
              <a:rPr lang="it-IT" dirty="0">
                <a:latin typeface="Gill Sans MT" charset="0"/>
                <a:ea typeface="Gill Sans MT" charset="0"/>
                <a:cs typeface="Gill Sans MT" charset="0"/>
              </a:rPr>
              <a:t>su violenza discriminazioni e stereotipi di genere</a:t>
            </a:r>
          </a:p>
          <a:p>
            <a:pPr algn="ctr"/>
            <a:endParaRPr lang="it-IT" dirty="0">
              <a:latin typeface="Gill Sans MT" charset="0"/>
              <a:ea typeface="Gill Sans MT" charset="0"/>
              <a:cs typeface="Gill Sans MT" charset="0"/>
            </a:endParaRPr>
          </a:p>
          <a:p>
            <a:pPr algn="ctr"/>
            <a:r>
              <a:rPr lang="en-US" dirty="0" err="1">
                <a:latin typeface="Gill Sans MT" charset="0"/>
                <a:ea typeface="Gill Sans MT" charset="0"/>
                <a:cs typeface="Gill Sans MT" charset="0"/>
              </a:rPr>
              <a:t>Eventi</a:t>
            </a:r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 su </a:t>
            </a:r>
            <a:r>
              <a:rPr lang="en-US" dirty="0" err="1">
                <a:latin typeface="Gill Sans MT" charset="0"/>
                <a:ea typeface="Gill Sans MT" charset="0"/>
                <a:cs typeface="Gill Sans MT" charset="0"/>
              </a:rPr>
              <a:t>tutto</a:t>
            </a:r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lang="en-US" dirty="0" err="1">
                <a:latin typeface="Gill Sans MT" charset="0"/>
                <a:ea typeface="Gill Sans MT" charset="0"/>
                <a:cs typeface="Gill Sans MT" charset="0"/>
              </a:rPr>
              <a:t>territorio</a:t>
            </a:r>
            <a:endParaRPr lang="en-US" dirty="0">
              <a:latin typeface="Gill Sans MT" charset="0"/>
              <a:ea typeface="Gill Sans MT" charset="0"/>
              <a:cs typeface="Gill Sans MT" charset="0"/>
            </a:endParaRPr>
          </a:p>
          <a:p>
            <a:pPr algn="ctr"/>
            <a:endParaRPr lang="en-US" dirty="0">
              <a:latin typeface="Gill Sans MT" charset="0"/>
              <a:ea typeface="Gill Sans MT" charset="0"/>
              <a:cs typeface="Gill Sans MT" charset="0"/>
            </a:endParaRPr>
          </a:p>
          <a:p>
            <a:pPr algn="ctr"/>
            <a:r>
              <a:rPr lang="en-US" dirty="0" err="1">
                <a:latin typeface="Gill Sans MT" charset="0"/>
                <a:ea typeface="Gill Sans MT" charset="0"/>
                <a:cs typeface="Gill Sans MT" charset="0"/>
              </a:rPr>
              <a:t>Interventi</a:t>
            </a:r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lang="en-US" dirty="0" err="1">
                <a:latin typeface="Gill Sans MT" charset="0"/>
                <a:ea typeface="Gill Sans MT" charset="0"/>
                <a:cs typeface="Gill Sans MT" charset="0"/>
              </a:rPr>
              <a:t>nelle</a:t>
            </a:r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lang="en-US" dirty="0" err="1">
                <a:latin typeface="Gill Sans MT" charset="0"/>
                <a:ea typeface="Gill Sans MT" charset="0"/>
                <a:cs typeface="Gill Sans MT" charset="0"/>
              </a:rPr>
              <a:t>scuole</a:t>
            </a:r>
            <a:endParaRPr lang="en-US" dirty="0">
              <a:latin typeface="Gill Sans MT" charset="0"/>
              <a:ea typeface="Gill Sans MT" charset="0"/>
              <a:cs typeface="Gill Sans MT" charset="0"/>
            </a:endParaRPr>
          </a:p>
          <a:p>
            <a:pPr algn="ctr"/>
            <a:endParaRPr lang="en-US" dirty="0">
              <a:latin typeface="Gill Sans MT" charset="0"/>
              <a:ea typeface="Gill Sans MT" charset="0"/>
              <a:cs typeface="Gill Sans MT" charset="0"/>
            </a:endParaRPr>
          </a:p>
          <a:p>
            <a:pPr algn="ctr"/>
            <a:r>
              <a:rPr lang="en-US" dirty="0" err="1">
                <a:latin typeface="Gill Sans MT" charset="0"/>
                <a:ea typeface="Gill Sans MT" charset="0"/>
                <a:cs typeface="Gill Sans MT" charset="0"/>
              </a:rPr>
              <a:t>Medaglia</a:t>
            </a:r>
            <a:endParaRPr lang="en-US" dirty="0">
              <a:latin typeface="Gill Sans MT" charset="0"/>
              <a:ea typeface="Gill Sans MT" charset="0"/>
              <a:cs typeface="Gill Sans MT" charset="0"/>
            </a:endParaRPr>
          </a:p>
          <a:p>
            <a:pPr algn="ctr"/>
            <a:r>
              <a:rPr lang="en-US" b="1" dirty="0" err="1">
                <a:solidFill>
                  <a:srgbClr val="FF6600"/>
                </a:solidFill>
                <a:latin typeface="Gill Sans MT" charset="0"/>
                <a:ea typeface="Gill Sans MT" charset="0"/>
                <a:cs typeface="Gill Sans MT" charset="0"/>
              </a:rPr>
              <a:t>Presidenza</a:t>
            </a:r>
            <a:r>
              <a:rPr lang="en-US" b="1" dirty="0">
                <a:solidFill>
                  <a:srgbClr val="FF6600"/>
                </a:solidFill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lang="en-US" b="1" dirty="0" err="1">
                <a:solidFill>
                  <a:srgbClr val="FF6600"/>
                </a:solidFill>
                <a:latin typeface="Gill Sans MT" charset="0"/>
                <a:ea typeface="Gill Sans MT" charset="0"/>
                <a:cs typeface="Gill Sans MT" charset="0"/>
              </a:rPr>
              <a:t>della</a:t>
            </a:r>
            <a:r>
              <a:rPr lang="en-US" b="1" dirty="0">
                <a:solidFill>
                  <a:srgbClr val="FF6600"/>
                </a:solidFill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lang="en-US" b="1" dirty="0" err="1">
                <a:solidFill>
                  <a:srgbClr val="FF6600"/>
                </a:solidFill>
                <a:latin typeface="Gill Sans MT" charset="0"/>
                <a:ea typeface="Gill Sans MT" charset="0"/>
                <a:cs typeface="Gill Sans MT" charset="0"/>
              </a:rPr>
              <a:t>Repubblica</a:t>
            </a:r>
            <a:endParaRPr lang="it-IT" b="1" dirty="0">
              <a:solidFill>
                <a:srgbClr val="FF6600"/>
              </a:solidFill>
              <a:latin typeface="Gill Sans MT" charset="0"/>
              <a:ea typeface="Gill Sans MT" charset="0"/>
              <a:cs typeface="Gill Sans MT" charset="0"/>
            </a:endParaRPr>
          </a:p>
        </p:txBody>
      </p:sp>
      <p:sp>
        <p:nvSpPr>
          <p:cNvPr id="11" name="Input manuale 10">
            <a:extLst>
              <a:ext uri="{FF2B5EF4-FFF2-40B4-BE49-F238E27FC236}">
                <a16:creationId xmlns:a16="http://schemas.microsoft.com/office/drawing/2014/main" id="{CAC73726-1CD9-41B3-9255-2A6976B13F3E}"/>
              </a:ext>
            </a:extLst>
          </p:cNvPr>
          <p:cNvSpPr/>
          <p:nvPr/>
        </p:nvSpPr>
        <p:spPr>
          <a:xfrm>
            <a:off x="-145764" y="5415280"/>
            <a:ext cx="12483528" cy="1442720"/>
          </a:xfrm>
          <a:prstGeom prst="flowChartManualInpu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7545D7A4-3A1E-4C91-BDF8-250EA17A0E4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230524">
            <a:off x="-77458" y="5890622"/>
            <a:ext cx="934281" cy="928730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DDFDB979-6EE2-4558-A3DE-FB32B260817E}"/>
              </a:ext>
            </a:extLst>
          </p:cNvPr>
          <p:cNvSpPr/>
          <p:nvPr/>
        </p:nvSpPr>
        <p:spPr>
          <a:xfrm>
            <a:off x="1182093" y="6001044"/>
            <a:ext cx="23674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  <a:latin typeface="Gill Sans MT" panose="020B0502020104020203" pitchFamily="34" charset="0"/>
              </a:rPr>
              <a:t>#indifesa #</a:t>
            </a:r>
            <a:r>
              <a:rPr lang="it-IT" sz="2000" b="1" dirty="0" err="1">
                <a:solidFill>
                  <a:schemeClr val="bg1"/>
                </a:solidFill>
                <a:latin typeface="Gill Sans MT" panose="020B0502020104020203" pitchFamily="34" charset="0"/>
              </a:rPr>
              <a:t>iogiocoallapari</a:t>
            </a:r>
            <a:endParaRPr lang="it-IT" sz="2000" b="1" dirty="0">
              <a:solidFill>
                <a:schemeClr val="bg1"/>
              </a:solidFill>
              <a:effectLst/>
              <a:latin typeface="Gill Sans MT" panose="020B0502020104020203" pitchFamily="34" charset="0"/>
            </a:endParaRPr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981" y="5881617"/>
            <a:ext cx="4124960" cy="773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0676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52A82406-6EAA-4705-A977-3FC8151E3E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1" t="5767" b="10014"/>
          <a:stretch/>
        </p:blipFill>
        <p:spPr>
          <a:xfrm>
            <a:off x="5070870" y="-497840"/>
            <a:ext cx="9979181" cy="7222197"/>
          </a:xfrm>
          <a:prstGeom prst="parallelogram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51F98636-26CF-4E9A-A5C0-BB3A4EFC9AF2}"/>
              </a:ext>
            </a:extLst>
          </p:cNvPr>
          <p:cNvSpPr/>
          <p:nvPr/>
        </p:nvSpPr>
        <p:spPr>
          <a:xfrm>
            <a:off x="7244862" y="5881617"/>
            <a:ext cx="4192172" cy="8427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3200" dirty="0">
              <a:latin typeface="Bebas Neue" panose="020B0606020202050201" pitchFamily="34" charset="0"/>
            </a:endParaRPr>
          </a:p>
          <a:p>
            <a:pPr algn="ctr"/>
            <a:r>
              <a:rPr lang="it-IT" sz="3200" dirty="0">
                <a:latin typeface="Bebas Neue" panose="020B0606020202050201" pitchFamily="34" charset="0"/>
              </a:rPr>
              <a:t>OBIETTIVI 2015 – 2020 </a:t>
            </a:r>
          </a:p>
          <a:p>
            <a:pPr algn="ctr"/>
            <a:endParaRPr lang="it-IT" sz="3200" dirty="0"/>
          </a:p>
        </p:txBody>
      </p:sp>
      <p:sp>
        <p:nvSpPr>
          <p:cNvPr id="8" name="Input manuale 7">
            <a:extLst>
              <a:ext uri="{FF2B5EF4-FFF2-40B4-BE49-F238E27FC236}">
                <a16:creationId xmlns:a16="http://schemas.microsoft.com/office/drawing/2014/main" id="{CAC73726-1CD9-41B3-9255-2A6976B13F3E}"/>
              </a:ext>
            </a:extLst>
          </p:cNvPr>
          <p:cNvSpPr/>
          <p:nvPr/>
        </p:nvSpPr>
        <p:spPr>
          <a:xfrm>
            <a:off x="-145764" y="5415280"/>
            <a:ext cx="12483528" cy="1442720"/>
          </a:xfrm>
          <a:prstGeom prst="flowChartManualInpu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id="{7545D7A4-3A1E-4C91-BDF8-250EA17A0E4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230524">
            <a:off x="-77458" y="5890622"/>
            <a:ext cx="934281" cy="928730"/>
          </a:xfrm>
          <a:prstGeom prst="rect">
            <a:avLst/>
          </a:prstGeom>
        </p:spPr>
      </p:pic>
      <p:sp>
        <p:nvSpPr>
          <p:cNvPr id="26" name="Rettangolo 25">
            <a:extLst>
              <a:ext uri="{FF2B5EF4-FFF2-40B4-BE49-F238E27FC236}">
                <a16:creationId xmlns:a16="http://schemas.microsoft.com/office/drawing/2014/main" id="{DDFDB979-6EE2-4558-A3DE-FB32B260817E}"/>
              </a:ext>
            </a:extLst>
          </p:cNvPr>
          <p:cNvSpPr/>
          <p:nvPr/>
        </p:nvSpPr>
        <p:spPr>
          <a:xfrm>
            <a:off x="1182093" y="6001044"/>
            <a:ext cx="23674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schemeClr val="bg1"/>
                </a:solidFill>
                <a:latin typeface="Gill Sans MT" panose="020B0502020104020203" pitchFamily="34" charset="0"/>
              </a:rPr>
              <a:t>#</a:t>
            </a:r>
            <a:r>
              <a:rPr lang="it-IT" sz="2000" b="1" dirty="0">
                <a:solidFill>
                  <a:schemeClr val="bg1"/>
                </a:solidFill>
                <a:latin typeface="Gill Sans MT" panose="020B0502020104020203" pitchFamily="34" charset="0"/>
              </a:rPr>
              <a:t>indifesa </a:t>
            </a:r>
            <a:r>
              <a:rPr lang="it-IT" sz="2000" dirty="0">
                <a:solidFill>
                  <a:schemeClr val="bg1"/>
                </a:solidFill>
                <a:latin typeface="Gill Sans MT" panose="020B0502020104020203" pitchFamily="34" charset="0"/>
              </a:rPr>
              <a:t>#</a:t>
            </a:r>
            <a:r>
              <a:rPr lang="it-IT" sz="2000" b="1" dirty="0" err="1">
                <a:solidFill>
                  <a:schemeClr val="bg1"/>
                </a:solidFill>
                <a:latin typeface="Gill Sans MT" panose="020B0502020104020203" pitchFamily="34" charset="0"/>
              </a:rPr>
              <a:t>iogiocoallapari</a:t>
            </a:r>
            <a:endParaRPr lang="it-IT" sz="2000" b="1" dirty="0">
              <a:solidFill>
                <a:schemeClr val="bg1"/>
              </a:solidFill>
              <a:effectLst/>
              <a:latin typeface="Gill Sans MT" panose="020B0502020104020203" pitchFamily="34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1923443-BD10-40B2-98B5-31D082A2549F}"/>
              </a:ext>
            </a:extLst>
          </p:cNvPr>
          <p:cNvSpPr txBox="1"/>
          <p:nvPr/>
        </p:nvSpPr>
        <p:spPr>
          <a:xfrm>
            <a:off x="341380" y="456995"/>
            <a:ext cx="772971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rgbClr val="FF6600"/>
                </a:solidFill>
                <a:latin typeface="Bebas Neue" charset="0"/>
                <a:ea typeface="Bebas Neue" charset="0"/>
                <a:cs typeface="Bebas Neue" charset="0"/>
              </a:rPr>
              <a:t>PERCHÉ PARLARE DI GENDER GAP?</a:t>
            </a:r>
          </a:p>
          <a:p>
            <a:endParaRPr lang="it-IT" sz="3200" dirty="0">
              <a:latin typeface="Bebas Neue" charset="0"/>
              <a:ea typeface="Bebas Neue" charset="0"/>
              <a:cs typeface="Bebas Neue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it-IT" dirty="0">
                <a:latin typeface="Gill Sans MT" charset="0"/>
                <a:ea typeface="Gill Sans MT" charset="0"/>
                <a:cs typeface="Gill Sans MT" charset="0"/>
              </a:rPr>
              <a:t>È IL 5° OBIETTIVO SVILUPPO SOSTENIBILE</a:t>
            </a:r>
          </a:p>
          <a:p>
            <a:pPr marL="285750" indent="-285750">
              <a:buFont typeface="Arial" charset="0"/>
              <a:buChar char="•"/>
            </a:pPr>
            <a:endParaRPr lang="it-IT" dirty="0">
              <a:latin typeface="Gill Sans MT" charset="0"/>
              <a:ea typeface="Gill Sans MT" charset="0"/>
              <a:cs typeface="Gill Sans MT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it-IT" dirty="0">
                <a:latin typeface="Gill Sans MT" charset="0"/>
                <a:ea typeface="Gill Sans MT" charset="0"/>
                <a:cs typeface="Gill Sans MT" charset="0"/>
              </a:rPr>
              <a:t>160 TRILIONI DI USD IL SUO COSTO</a:t>
            </a:r>
          </a:p>
          <a:p>
            <a:pPr marL="285750" indent="-285750">
              <a:buFont typeface="Arial" charset="0"/>
              <a:buChar char="•"/>
            </a:pPr>
            <a:endParaRPr lang="it-IT" dirty="0">
              <a:latin typeface="Gill Sans MT" charset="0"/>
              <a:ea typeface="Gill Sans MT" charset="0"/>
              <a:cs typeface="Gill Sans MT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it-IT" dirty="0">
                <a:latin typeface="Gill Sans MT" charset="0"/>
                <a:ea typeface="Gill Sans MT" charset="0"/>
                <a:cs typeface="Gill Sans MT" charset="0"/>
              </a:rPr>
              <a:t>SU 153 PAESI SOLO 40 GIÀ RAGGIUNTA*</a:t>
            </a:r>
          </a:p>
          <a:p>
            <a:pPr marL="285750" indent="-285750">
              <a:buFont typeface="Arial" charset="0"/>
              <a:buChar char="•"/>
            </a:pPr>
            <a:endParaRPr lang="it-IT" dirty="0">
              <a:latin typeface="Gill Sans MT" charset="0"/>
              <a:ea typeface="Gill Sans MT" charset="0"/>
              <a:cs typeface="Gill Sans MT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it-IT" dirty="0">
                <a:latin typeface="Gill Sans MT" charset="0"/>
                <a:ea typeface="Gill Sans MT" charset="0"/>
                <a:cs typeface="Gill Sans MT" charset="0"/>
              </a:rPr>
              <a:t>100 ANNI PER OTTENERLA A LIVELLO GLOBALE*</a:t>
            </a:r>
          </a:p>
          <a:p>
            <a:endParaRPr lang="it-IT" dirty="0">
              <a:latin typeface="Gill Sans MT" charset="0"/>
              <a:ea typeface="Gill Sans MT" charset="0"/>
              <a:cs typeface="Gill Sans MT" charset="0"/>
            </a:endParaRPr>
          </a:p>
          <a:p>
            <a:endParaRPr lang="it-IT" dirty="0">
              <a:latin typeface="Gill Sans MT" charset="0"/>
              <a:ea typeface="Gill Sans MT" charset="0"/>
              <a:cs typeface="Gill Sans MT" charset="0"/>
            </a:endParaRPr>
          </a:p>
          <a:p>
            <a:r>
              <a:rPr lang="it-IT" dirty="0">
                <a:latin typeface="Gill Sans MT" charset="0"/>
                <a:ea typeface="Gill Sans MT" charset="0"/>
                <a:cs typeface="Gill Sans MT" charset="0"/>
              </a:rPr>
              <a:t>(</a:t>
            </a:r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* </a:t>
            </a:r>
            <a:r>
              <a:rPr lang="it-IT" dirty="0">
                <a:latin typeface="Gill Sans MT" charset="0"/>
                <a:ea typeface="Gill Sans MT" charset="0"/>
                <a:cs typeface="Gill Sans MT" charset="0"/>
              </a:rPr>
              <a:t>WEF Global Gender Gap Report)</a:t>
            </a:r>
          </a:p>
          <a:p>
            <a:endParaRPr lang="it-IT" dirty="0"/>
          </a:p>
          <a:p>
            <a:endParaRPr lang="en-US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981" y="5881617"/>
            <a:ext cx="4124960" cy="773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6976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magine 23" descr="Immagine che contiene persona, indossando, inpiedi, guardando&#10;&#10;Descrizione generata automaticamente">
            <a:extLst>
              <a:ext uri="{FF2B5EF4-FFF2-40B4-BE49-F238E27FC236}">
                <a16:creationId xmlns:a16="http://schemas.microsoft.com/office/drawing/2014/main" id="{4D84FE5F-3D59-4C14-95A8-15BBA65CED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225" y="-534894"/>
            <a:ext cx="9238700" cy="6599815"/>
          </a:xfrm>
          <a:prstGeom prst="parallelogram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51F98636-26CF-4E9A-A5C0-BB3A4EFC9AF2}"/>
              </a:ext>
            </a:extLst>
          </p:cNvPr>
          <p:cNvSpPr/>
          <p:nvPr/>
        </p:nvSpPr>
        <p:spPr>
          <a:xfrm>
            <a:off x="7244862" y="5881617"/>
            <a:ext cx="4192172" cy="8427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3200" dirty="0">
              <a:latin typeface="Bebas Neue" panose="020B0606020202050201" pitchFamily="34" charset="0"/>
            </a:endParaRPr>
          </a:p>
          <a:p>
            <a:pPr algn="ctr"/>
            <a:r>
              <a:rPr lang="it-IT" sz="3200" dirty="0">
                <a:latin typeface="Bebas Neue" panose="020B0606020202050201" pitchFamily="34" charset="0"/>
              </a:rPr>
              <a:t>OBIETTIVI 2015 – 2020 </a:t>
            </a:r>
          </a:p>
          <a:p>
            <a:pPr algn="ctr"/>
            <a:endParaRPr lang="it-IT" sz="3200" dirty="0"/>
          </a:p>
        </p:txBody>
      </p:sp>
      <p:sp>
        <p:nvSpPr>
          <p:cNvPr id="12" name="Dati 11">
            <a:extLst>
              <a:ext uri="{FF2B5EF4-FFF2-40B4-BE49-F238E27FC236}">
                <a16:creationId xmlns:a16="http://schemas.microsoft.com/office/drawing/2014/main" id="{E1CE259C-4E68-4D8B-9023-EF5B71D3AD4A}"/>
              </a:ext>
            </a:extLst>
          </p:cNvPr>
          <p:cNvSpPr/>
          <p:nvPr/>
        </p:nvSpPr>
        <p:spPr>
          <a:xfrm>
            <a:off x="1" y="71969"/>
            <a:ext cx="10495004" cy="5060203"/>
          </a:xfrm>
          <a:prstGeom prst="flowChartInputOutpu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t-IT" sz="2800" dirty="0">
              <a:solidFill>
                <a:schemeClr val="tx1">
                  <a:lumMod val="50000"/>
                  <a:lumOff val="50000"/>
                </a:schemeClr>
              </a:solidFill>
              <a:latin typeface="Bebas Neue" panose="020B0606020202050201" pitchFamily="34" charset="0"/>
            </a:endParaRPr>
          </a:p>
        </p:txBody>
      </p:sp>
      <p:sp>
        <p:nvSpPr>
          <p:cNvPr id="16" name="Dati 15">
            <a:extLst>
              <a:ext uri="{FF2B5EF4-FFF2-40B4-BE49-F238E27FC236}">
                <a16:creationId xmlns:a16="http://schemas.microsoft.com/office/drawing/2014/main" id="{9A70733F-9C80-4BA1-8068-15A2888D7FDF}"/>
              </a:ext>
            </a:extLst>
          </p:cNvPr>
          <p:cNvSpPr/>
          <p:nvPr/>
        </p:nvSpPr>
        <p:spPr>
          <a:xfrm>
            <a:off x="7315200" y="996778"/>
            <a:ext cx="4893325" cy="3601236"/>
          </a:xfrm>
          <a:prstGeom prst="flowChartInputOutpu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t-IT" sz="2800" dirty="0">
              <a:solidFill>
                <a:schemeClr val="tx1">
                  <a:lumMod val="50000"/>
                  <a:lumOff val="50000"/>
                </a:schemeClr>
              </a:solidFill>
              <a:latin typeface="Bebas Neue" panose="020B0606020202050201" pitchFamily="34" charset="0"/>
            </a:endParaRPr>
          </a:p>
          <a:p>
            <a:endParaRPr lang="it-IT" sz="2800" dirty="0">
              <a:solidFill>
                <a:srgbClr val="FF6600"/>
              </a:solidFill>
              <a:latin typeface="Bebas Neue" panose="020B0606020202050201" pitchFamily="34" charset="0"/>
            </a:endParaRPr>
          </a:p>
          <a:p>
            <a:endParaRPr lang="it-IT" sz="2800" dirty="0">
              <a:solidFill>
                <a:srgbClr val="FF6600"/>
              </a:solidFill>
              <a:latin typeface="Bebas Neue" panose="020B0606020202050201" pitchFamily="34" charset="0"/>
            </a:endParaRPr>
          </a:p>
        </p:txBody>
      </p:sp>
      <p:sp>
        <p:nvSpPr>
          <p:cNvPr id="17" name="Dati 16">
            <a:extLst>
              <a:ext uri="{FF2B5EF4-FFF2-40B4-BE49-F238E27FC236}">
                <a16:creationId xmlns:a16="http://schemas.microsoft.com/office/drawing/2014/main" id="{5C1024CF-4A19-4633-806F-987C65351595}"/>
              </a:ext>
            </a:extLst>
          </p:cNvPr>
          <p:cNvSpPr/>
          <p:nvPr/>
        </p:nvSpPr>
        <p:spPr>
          <a:xfrm>
            <a:off x="3190015" y="4450472"/>
            <a:ext cx="8120988" cy="1812542"/>
          </a:xfrm>
          <a:prstGeom prst="flowChartInputOutpu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4400" dirty="0">
              <a:solidFill>
                <a:srgbClr val="FF6600"/>
              </a:solidFill>
              <a:latin typeface="Bebas Neue" panose="020B0606020202050201" pitchFamily="34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659166F-489B-42B8-9513-3B9F924BEA88}"/>
              </a:ext>
            </a:extLst>
          </p:cNvPr>
          <p:cNvSpPr txBox="1"/>
          <p:nvPr/>
        </p:nvSpPr>
        <p:spPr>
          <a:xfrm>
            <a:off x="237633" y="276802"/>
            <a:ext cx="1007491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rgbClr val="FF6600"/>
                </a:solidFill>
                <a:latin typeface="Bebas Neue" charset="0"/>
                <a:ea typeface="Bebas Neue" charset="0"/>
                <a:cs typeface="Bebas Neue" charset="0"/>
              </a:rPr>
              <a:t>VIOLENZA NEL MONDO</a:t>
            </a:r>
          </a:p>
          <a:p>
            <a:r>
              <a:rPr lang="it-IT" sz="3200" b="1" dirty="0">
                <a:solidFill>
                  <a:srgbClr val="FF6600"/>
                </a:solidFill>
                <a:latin typeface="Gill Sans MT" charset="0"/>
                <a:ea typeface="Gill Sans MT" charset="0"/>
                <a:cs typeface="Gill Sans MT" charset="0"/>
              </a:rPr>
              <a:t>15 ML  </a:t>
            </a:r>
            <a:r>
              <a:rPr lang="it-IT" dirty="0">
                <a:latin typeface="Gill Sans MT" charset="0"/>
                <a:ea typeface="Gill Sans MT" charset="0"/>
                <a:cs typeface="Gill Sans MT" charset="0"/>
              </a:rPr>
              <a:t>ragazze tra 15 – 19 anni hanno</a:t>
            </a:r>
          </a:p>
          <a:p>
            <a:r>
              <a:rPr lang="it-IT" dirty="0">
                <a:latin typeface="Gill Sans MT" charset="0"/>
                <a:ea typeface="Gill Sans MT" charset="0"/>
                <a:cs typeface="Gill Sans MT" charset="0"/>
              </a:rPr>
              <a:t>subito una forma di violenza  sfondo sessuale</a:t>
            </a:r>
          </a:p>
          <a:p>
            <a:endParaRPr lang="it-IT" dirty="0">
              <a:solidFill>
                <a:srgbClr val="FF6600"/>
              </a:solidFill>
            </a:endParaRPr>
          </a:p>
          <a:p>
            <a:r>
              <a:rPr lang="it-IT" sz="3200" dirty="0">
                <a:solidFill>
                  <a:srgbClr val="FF6600"/>
                </a:solidFill>
                <a:latin typeface="Bebas Neue" charset="0"/>
                <a:ea typeface="Bebas Neue" charset="0"/>
                <a:cs typeface="Bebas Neue" charset="0"/>
              </a:rPr>
              <a:t>INFANTICIDI e ABORTI SELETTIVI</a:t>
            </a:r>
          </a:p>
          <a:p>
            <a:r>
              <a:rPr lang="it-IT" dirty="0">
                <a:latin typeface="Gill Sans MT" charset="0"/>
                <a:ea typeface="Gill Sans MT" charset="0"/>
                <a:cs typeface="Gill Sans MT" charset="0"/>
              </a:rPr>
              <a:t>2010 – 2020 aumento del numero</a:t>
            </a:r>
          </a:p>
          <a:p>
            <a:r>
              <a:rPr lang="it-IT" dirty="0">
                <a:latin typeface="Gill Sans MT" charset="0"/>
                <a:ea typeface="Gill Sans MT" charset="0"/>
                <a:cs typeface="Gill Sans MT" charset="0"/>
              </a:rPr>
              <a:t>di donne “mancanti” </a:t>
            </a:r>
          </a:p>
          <a:p>
            <a:r>
              <a:rPr lang="it-IT" dirty="0">
                <a:latin typeface="Gill Sans MT" charset="0"/>
                <a:ea typeface="Gill Sans MT" charset="0"/>
                <a:cs typeface="Gill Sans MT" charset="0"/>
              </a:rPr>
              <a:t>da 126 ML  a  142 ML</a:t>
            </a:r>
          </a:p>
          <a:p>
            <a:endParaRPr lang="it-IT" dirty="0"/>
          </a:p>
          <a:p>
            <a:r>
              <a:rPr lang="it-IT" dirty="0">
                <a:solidFill>
                  <a:srgbClr val="FF6600"/>
                </a:solidFill>
                <a:latin typeface="Bebas Neue" charset="0"/>
                <a:ea typeface="Bebas Neue" charset="0"/>
                <a:cs typeface="Bebas Neue" charset="0"/>
              </a:rPr>
              <a:t>Buona notizia</a:t>
            </a:r>
          </a:p>
          <a:p>
            <a:r>
              <a:rPr lang="it-IT" dirty="0">
                <a:latin typeface="Gill Sans MT" charset="0"/>
                <a:ea typeface="Gill Sans MT" charset="0"/>
                <a:cs typeface="Gill Sans MT" charset="0"/>
              </a:rPr>
              <a:t>1.175 bimbe salvate in 20 anni</a:t>
            </a:r>
          </a:p>
          <a:p>
            <a:r>
              <a:rPr lang="it-IT" dirty="0">
                <a:latin typeface="Gill Sans MT" charset="0"/>
                <a:ea typeface="Gill Sans MT" charset="0"/>
                <a:cs typeface="Gill Sans MT" charset="0"/>
              </a:rPr>
              <a:t>nel Tamil </a:t>
            </a:r>
            <a:r>
              <a:rPr lang="it-IT" dirty="0" err="1">
                <a:latin typeface="Gill Sans MT" charset="0"/>
                <a:ea typeface="Gill Sans MT" charset="0"/>
                <a:cs typeface="Gill Sans MT" charset="0"/>
              </a:rPr>
              <a:t>Nadu</a:t>
            </a:r>
            <a:r>
              <a:rPr lang="it-IT" dirty="0">
                <a:latin typeface="Gill Sans MT" charset="0"/>
                <a:ea typeface="Gill Sans MT" charset="0"/>
                <a:cs typeface="Gill Sans MT" charset="0"/>
              </a:rPr>
              <a:t> grazie a TDH 	</a:t>
            </a:r>
          </a:p>
          <a:p>
            <a:endParaRPr lang="it-IT" dirty="0">
              <a:latin typeface="Gill Sans MT" charset="0"/>
              <a:ea typeface="Gill Sans MT" charset="0"/>
              <a:cs typeface="Gill Sans MT" charset="0"/>
            </a:endParaRPr>
          </a:p>
          <a:p>
            <a:r>
              <a:rPr lang="it-IT" dirty="0">
                <a:latin typeface="Gill Sans MT" charset="0"/>
                <a:ea typeface="Gill Sans MT" charset="0"/>
                <a:cs typeface="Gill Sans MT" charset="0"/>
              </a:rPr>
              <a:t>COVID – 19: UNFPA registra un aumento</a:t>
            </a:r>
          </a:p>
          <a:p>
            <a:r>
              <a:rPr lang="it-IT" dirty="0">
                <a:latin typeface="Gill Sans MT" charset="0"/>
                <a:ea typeface="Gill Sans MT" charset="0"/>
                <a:cs typeface="Gill Sans MT" charset="0"/>
              </a:rPr>
              <a:t>del gender gap tra nascite in Cina e India</a:t>
            </a:r>
            <a:endParaRPr lang="en-US" dirty="0">
              <a:latin typeface="Gill Sans MT" charset="0"/>
              <a:ea typeface="Gill Sans MT" charset="0"/>
              <a:cs typeface="Gill Sans MT" charset="0"/>
            </a:endParaRPr>
          </a:p>
        </p:txBody>
      </p:sp>
      <p:sp>
        <p:nvSpPr>
          <p:cNvPr id="19" name="Input manuale 18">
            <a:extLst>
              <a:ext uri="{FF2B5EF4-FFF2-40B4-BE49-F238E27FC236}">
                <a16:creationId xmlns:a16="http://schemas.microsoft.com/office/drawing/2014/main" id="{CAC73726-1CD9-41B3-9255-2A6976B13F3E}"/>
              </a:ext>
            </a:extLst>
          </p:cNvPr>
          <p:cNvSpPr/>
          <p:nvPr/>
        </p:nvSpPr>
        <p:spPr>
          <a:xfrm>
            <a:off x="-145764" y="5415280"/>
            <a:ext cx="12483528" cy="1442720"/>
          </a:xfrm>
          <a:prstGeom prst="flowChartManualInpu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7545D7A4-3A1E-4C91-BDF8-250EA17A0E4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230524">
            <a:off x="-77458" y="5890622"/>
            <a:ext cx="934281" cy="928730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DDFDB979-6EE2-4558-A3DE-FB32B260817E}"/>
              </a:ext>
            </a:extLst>
          </p:cNvPr>
          <p:cNvSpPr/>
          <p:nvPr/>
        </p:nvSpPr>
        <p:spPr>
          <a:xfrm>
            <a:off x="1182093" y="6001044"/>
            <a:ext cx="23674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  <a:latin typeface="Gill Sans MT" panose="020B0502020104020203" pitchFamily="34" charset="0"/>
              </a:rPr>
              <a:t>#indifesa #</a:t>
            </a:r>
            <a:r>
              <a:rPr lang="it-IT" sz="2000" b="1" dirty="0" err="1">
                <a:solidFill>
                  <a:schemeClr val="bg1"/>
                </a:solidFill>
                <a:latin typeface="Gill Sans MT" panose="020B0502020104020203" pitchFamily="34" charset="0"/>
              </a:rPr>
              <a:t>iogiocoallapari</a:t>
            </a:r>
            <a:endParaRPr lang="it-IT" sz="2000" b="1" dirty="0">
              <a:solidFill>
                <a:schemeClr val="bg1"/>
              </a:solidFill>
              <a:effectLst/>
              <a:latin typeface="Gill Sans MT" panose="020B0502020104020203" pitchFamily="34" charset="0"/>
            </a:endParaRPr>
          </a:p>
        </p:txBody>
      </p:sp>
      <p:pic>
        <p:nvPicPr>
          <p:cNvPr id="22" name="Immagin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981" y="5881617"/>
            <a:ext cx="4124960" cy="773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7264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persona, sedendo&#10;&#10;Descrizione generata automaticamente">
            <a:extLst>
              <a:ext uri="{FF2B5EF4-FFF2-40B4-BE49-F238E27FC236}">
                <a16:creationId xmlns:a16="http://schemas.microsoft.com/office/drawing/2014/main" id="{B3688741-93FA-4ED0-8441-11EC90A603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871" y="2732"/>
            <a:ext cx="3690258" cy="5747974"/>
          </a:xfrm>
          <a:prstGeom prst="parallelogram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51F98636-26CF-4E9A-A5C0-BB3A4EFC9AF2}"/>
              </a:ext>
            </a:extLst>
          </p:cNvPr>
          <p:cNvSpPr/>
          <p:nvPr/>
        </p:nvSpPr>
        <p:spPr>
          <a:xfrm>
            <a:off x="7244862" y="5881617"/>
            <a:ext cx="4192172" cy="8427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3200" dirty="0">
              <a:latin typeface="Bebas Neue" panose="020B0606020202050201" pitchFamily="34" charset="0"/>
            </a:endParaRPr>
          </a:p>
          <a:p>
            <a:pPr algn="ctr"/>
            <a:r>
              <a:rPr lang="it-IT" sz="3200" dirty="0">
                <a:latin typeface="Bebas Neue" panose="020B0606020202050201" pitchFamily="34" charset="0"/>
              </a:rPr>
              <a:t>OBIETTIVI 2015 – 2020 </a:t>
            </a:r>
          </a:p>
          <a:p>
            <a:pPr algn="ctr"/>
            <a:endParaRPr lang="it-IT" sz="3200" dirty="0"/>
          </a:p>
        </p:txBody>
      </p:sp>
      <p:sp>
        <p:nvSpPr>
          <p:cNvPr id="21" name="Dati 20">
            <a:extLst>
              <a:ext uri="{FF2B5EF4-FFF2-40B4-BE49-F238E27FC236}">
                <a16:creationId xmlns:a16="http://schemas.microsoft.com/office/drawing/2014/main" id="{14853124-14DE-486D-BC5E-9BA712F0210A}"/>
              </a:ext>
            </a:extLst>
          </p:cNvPr>
          <p:cNvSpPr/>
          <p:nvPr/>
        </p:nvSpPr>
        <p:spPr>
          <a:xfrm>
            <a:off x="-268758" y="406869"/>
            <a:ext cx="5238541" cy="4318477"/>
          </a:xfrm>
          <a:prstGeom prst="flowChartInputOutpu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3600" dirty="0">
              <a:solidFill>
                <a:schemeClr val="tx1"/>
              </a:solidFill>
              <a:latin typeface="Bebas Neue" panose="020B0606020202050201" pitchFamily="34" charset="0"/>
            </a:endParaRPr>
          </a:p>
          <a:p>
            <a:pPr algn="ctr"/>
            <a:endParaRPr lang="it-IT" sz="3600" dirty="0">
              <a:solidFill>
                <a:schemeClr val="tx1">
                  <a:lumMod val="50000"/>
                  <a:lumOff val="50000"/>
                </a:schemeClr>
              </a:solidFill>
              <a:latin typeface="Bebas Neue" panose="020B0606020202050201" pitchFamily="34" charset="0"/>
            </a:endParaRPr>
          </a:p>
          <a:p>
            <a:pPr algn="ctr"/>
            <a:r>
              <a:rPr lang="it-IT" sz="3600" dirty="0">
                <a:solidFill>
                  <a:srgbClr val="FF6600"/>
                </a:solidFill>
                <a:latin typeface="Bebas Neue" panose="020B0606020202050201" pitchFamily="34" charset="0"/>
              </a:rPr>
              <a:t>ITALIA</a:t>
            </a:r>
          </a:p>
          <a:p>
            <a:pPr algn="ctr"/>
            <a:r>
              <a:rPr lang="it-IT" sz="3600" dirty="0">
                <a:solidFill>
                  <a:schemeClr val="tx1"/>
                </a:solidFill>
                <a:latin typeface="Bebas Neue" panose="020B0606020202050201" pitchFamily="34" charset="0"/>
              </a:rPr>
              <a:t>Quale la situazione delle bambine e ragazze?</a:t>
            </a:r>
          </a:p>
        </p:txBody>
      </p:sp>
      <p:sp>
        <p:nvSpPr>
          <p:cNvPr id="15" name="Dati 14">
            <a:extLst>
              <a:ext uri="{FF2B5EF4-FFF2-40B4-BE49-F238E27FC236}">
                <a16:creationId xmlns:a16="http://schemas.microsoft.com/office/drawing/2014/main" id="{B10510F3-A5C6-4EDB-A1DF-3D18BB444D7C}"/>
              </a:ext>
            </a:extLst>
          </p:cNvPr>
          <p:cNvSpPr/>
          <p:nvPr/>
        </p:nvSpPr>
        <p:spPr>
          <a:xfrm>
            <a:off x="6617368" y="517358"/>
            <a:ext cx="5905558" cy="4473942"/>
          </a:xfrm>
          <a:prstGeom prst="flowChartInputOutpu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3600" dirty="0">
              <a:solidFill>
                <a:schemeClr val="tx1">
                  <a:lumMod val="50000"/>
                  <a:lumOff val="50000"/>
                </a:schemeClr>
              </a:solidFill>
              <a:latin typeface="Bebas Neue" panose="020B0606020202050201" pitchFamily="34" charset="0"/>
            </a:endParaRPr>
          </a:p>
          <a:p>
            <a:pPr algn="ctr"/>
            <a:endParaRPr lang="it-IT" sz="3600" dirty="0">
              <a:solidFill>
                <a:schemeClr val="tx1">
                  <a:lumMod val="50000"/>
                  <a:lumOff val="50000"/>
                </a:schemeClr>
              </a:solidFill>
              <a:latin typeface="Bebas Neue" panose="020B0606020202050201" pitchFamily="34" charset="0"/>
            </a:endParaRPr>
          </a:p>
        </p:txBody>
      </p:sp>
      <p:sp>
        <p:nvSpPr>
          <p:cNvPr id="12" name="Input manuale 11">
            <a:extLst>
              <a:ext uri="{FF2B5EF4-FFF2-40B4-BE49-F238E27FC236}">
                <a16:creationId xmlns:a16="http://schemas.microsoft.com/office/drawing/2014/main" id="{CAC73726-1CD9-41B3-9255-2A6976B13F3E}"/>
              </a:ext>
            </a:extLst>
          </p:cNvPr>
          <p:cNvSpPr/>
          <p:nvPr/>
        </p:nvSpPr>
        <p:spPr>
          <a:xfrm>
            <a:off x="-145764" y="5415280"/>
            <a:ext cx="12483528" cy="1442720"/>
          </a:xfrm>
          <a:prstGeom prst="flowChartManualInpu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7545D7A4-3A1E-4C91-BDF8-250EA17A0E4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230524">
            <a:off x="-77458" y="5890622"/>
            <a:ext cx="934281" cy="928730"/>
          </a:xfrm>
          <a:prstGeom prst="rect">
            <a:avLst/>
          </a:prstGeom>
        </p:spPr>
      </p:pic>
      <p:sp>
        <p:nvSpPr>
          <p:cNvPr id="14" name="Rettangolo 13">
            <a:extLst>
              <a:ext uri="{FF2B5EF4-FFF2-40B4-BE49-F238E27FC236}">
                <a16:creationId xmlns:a16="http://schemas.microsoft.com/office/drawing/2014/main" id="{DDFDB979-6EE2-4558-A3DE-FB32B260817E}"/>
              </a:ext>
            </a:extLst>
          </p:cNvPr>
          <p:cNvSpPr/>
          <p:nvPr/>
        </p:nvSpPr>
        <p:spPr>
          <a:xfrm>
            <a:off x="1182093" y="6001044"/>
            <a:ext cx="23674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  <a:latin typeface="Gill Sans MT" panose="020B0502020104020203" pitchFamily="34" charset="0"/>
              </a:rPr>
              <a:t>#indifesa #</a:t>
            </a:r>
            <a:r>
              <a:rPr lang="it-IT" sz="2000" b="1" dirty="0" err="1">
                <a:solidFill>
                  <a:schemeClr val="bg1"/>
                </a:solidFill>
                <a:latin typeface="Gill Sans MT" panose="020B0502020104020203" pitchFamily="34" charset="0"/>
              </a:rPr>
              <a:t>iogiocoallapari</a:t>
            </a:r>
            <a:endParaRPr lang="it-IT" sz="2000" b="1" dirty="0">
              <a:solidFill>
                <a:schemeClr val="bg1"/>
              </a:solidFill>
              <a:effectLst/>
              <a:latin typeface="Gill Sans MT" panose="020B0502020104020203" pitchFamily="34" charset="0"/>
            </a:endParaRPr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981" y="5881617"/>
            <a:ext cx="4124960" cy="773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0077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isultati immagini per violenza sessuale ragazze">
            <a:extLst>
              <a:ext uri="{FF2B5EF4-FFF2-40B4-BE49-F238E27FC236}">
                <a16:creationId xmlns:a16="http://schemas.microsoft.com/office/drawing/2014/main" id="{6E3BEBDC-F97B-4AA9-9239-369E091ACC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0"/>
          <a:stretch/>
        </p:blipFill>
        <p:spPr bwMode="auto">
          <a:xfrm>
            <a:off x="0" y="0"/>
            <a:ext cx="7278295" cy="6191250"/>
          </a:xfrm>
          <a:prstGeom prst="parallelogram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51F98636-26CF-4E9A-A5C0-BB3A4EFC9AF2}"/>
              </a:ext>
            </a:extLst>
          </p:cNvPr>
          <p:cNvSpPr/>
          <p:nvPr/>
        </p:nvSpPr>
        <p:spPr>
          <a:xfrm>
            <a:off x="7244862" y="5881617"/>
            <a:ext cx="4192172" cy="8427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3200" dirty="0">
              <a:latin typeface="Bebas Neue" panose="020B0606020202050201" pitchFamily="34" charset="0"/>
            </a:endParaRPr>
          </a:p>
          <a:p>
            <a:pPr algn="ctr"/>
            <a:r>
              <a:rPr lang="it-IT" sz="3200" dirty="0">
                <a:latin typeface="Bebas Neue" panose="020B0606020202050201" pitchFamily="34" charset="0"/>
              </a:rPr>
              <a:t>OBIETTIVI 2015 – 2020 </a:t>
            </a:r>
          </a:p>
          <a:p>
            <a:pPr algn="ctr"/>
            <a:endParaRPr lang="it-IT" sz="3200" dirty="0"/>
          </a:p>
        </p:txBody>
      </p:sp>
      <p:sp>
        <p:nvSpPr>
          <p:cNvPr id="13" name="Dati 12">
            <a:extLst>
              <a:ext uri="{FF2B5EF4-FFF2-40B4-BE49-F238E27FC236}">
                <a16:creationId xmlns:a16="http://schemas.microsoft.com/office/drawing/2014/main" id="{59C4E1BF-6C76-4378-8C52-E47D8A0905F0}"/>
              </a:ext>
            </a:extLst>
          </p:cNvPr>
          <p:cNvSpPr/>
          <p:nvPr/>
        </p:nvSpPr>
        <p:spPr>
          <a:xfrm>
            <a:off x="6206952" y="0"/>
            <a:ext cx="7056391" cy="5214867"/>
          </a:xfrm>
          <a:prstGeom prst="flowChartInputOutpu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t-IT" sz="2800" dirty="0">
              <a:solidFill>
                <a:srgbClr val="FF6600"/>
              </a:solidFill>
              <a:latin typeface="Bebas Neue" panose="020B0606020202050201" pitchFamily="34" charset="0"/>
            </a:endParaRPr>
          </a:p>
          <a:p>
            <a:endParaRPr lang="it-IT" sz="2800" dirty="0">
              <a:solidFill>
                <a:srgbClr val="FF6600"/>
              </a:solidFill>
              <a:latin typeface="Bebas Neue" panose="020B0606020202050201" pitchFamily="34" charset="0"/>
            </a:endParaRPr>
          </a:p>
          <a:p>
            <a:r>
              <a:rPr lang="it-IT" sz="2800" dirty="0">
                <a:solidFill>
                  <a:srgbClr val="FF6600"/>
                </a:solidFill>
                <a:latin typeface="Bebas Neue" panose="020B0606020202050201" pitchFamily="34" charset="0"/>
              </a:rPr>
              <a:t>   </a:t>
            </a:r>
            <a:endParaRPr lang="it-IT" sz="2800" dirty="0">
              <a:solidFill>
                <a:schemeClr val="tx1">
                  <a:lumMod val="50000"/>
                  <a:lumOff val="50000"/>
                </a:schemeClr>
              </a:solidFill>
              <a:latin typeface="Bebas Neue" panose="020B0606020202050201" pitchFamily="34" charset="0"/>
            </a:endParaRPr>
          </a:p>
          <a:p>
            <a:endParaRPr lang="it-IT" sz="2800" dirty="0">
              <a:solidFill>
                <a:srgbClr val="FF6600"/>
              </a:solidFill>
              <a:latin typeface="Bebas Neue" panose="020B0606020202050201" pitchFamily="34" charset="0"/>
            </a:endParaRPr>
          </a:p>
          <a:p>
            <a:endParaRPr lang="it-IT" sz="2800" dirty="0">
              <a:solidFill>
                <a:schemeClr val="tx1">
                  <a:lumMod val="50000"/>
                  <a:lumOff val="50000"/>
                </a:schemeClr>
              </a:solidFill>
              <a:latin typeface="Bebas Neue" panose="020B0606020202050201" pitchFamily="34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25DE63D-F285-4BBF-861F-18255CFCFA00}"/>
              </a:ext>
            </a:extLst>
          </p:cNvPr>
          <p:cNvSpPr txBox="1"/>
          <p:nvPr/>
        </p:nvSpPr>
        <p:spPr>
          <a:xfrm>
            <a:off x="7548880" y="467360"/>
            <a:ext cx="4378960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rgbClr val="FF6600"/>
                </a:solidFill>
                <a:latin typeface="Bebas Neue" charset="0"/>
                <a:ea typeface="Bebas Neue" charset="0"/>
                <a:cs typeface="Bebas Neue" charset="0"/>
              </a:rPr>
              <a:t>VIOLENZA E COVID - 19</a:t>
            </a:r>
          </a:p>
          <a:p>
            <a:endParaRPr lang="it-IT" dirty="0"/>
          </a:p>
          <a:p>
            <a:r>
              <a:rPr lang="it-IT" sz="2800" dirty="0"/>
              <a:t> </a:t>
            </a:r>
            <a:r>
              <a:rPr lang="it-IT" sz="2800" b="1" dirty="0">
                <a:solidFill>
                  <a:srgbClr val="FF6600"/>
                </a:solidFill>
                <a:latin typeface="Gill Sans MT" charset="0"/>
                <a:ea typeface="Gill Sans MT" charset="0"/>
                <a:cs typeface="Gill Sans MT" charset="0"/>
              </a:rPr>
              <a:t>+80% </a:t>
            </a:r>
            <a:r>
              <a:rPr lang="it-IT" sz="2400" dirty="0">
                <a:latin typeface="Gill Sans MT" charset="0"/>
                <a:ea typeface="Gill Sans MT" charset="0"/>
                <a:cs typeface="Gill Sans MT" charset="0"/>
              </a:rPr>
              <a:t>chiamate a numeri soccorso donne tra aprile e maggio</a:t>
            </a:r>
          </a:p>
          <a:p>
            <a:endParaRPr lang="it-IT" sz="2400" dirty="0">
              <a:latin typeface="Gill Sans MT" charset="0"/>
              <a:ea typeface="Gill Sans MT" charset="0"/>
              <a:cs typeface="Gill Sans MT" charset="0"/>
            </a:endParaRPr>
          </a:p>
          <a:p>
            <a:r>
              <a:rPr lang="it-IT" sz="2400" dirty="0"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lang="it-IT" sz="2800" b="1" dirty="0">
                <a:solidFill>
                  <a:srgbClr val="FF6600"/>
                </a:solidFill>
                <a:latin typeface="Gill Sans MT" charset="0"/>
                <a:ea typeface="Gill Sans MT" charset="0"/>
                <a:cs typeface="Gill Sans MT" charset="0"/>
              </a:rPr>
              <a:t>33%</a:t>
            </a:r>
            <a:r>
              <a:rPr lang="it-IT" sz="2800" dirty="0"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lang="it-IT" sz="2400" dirty="0">
                <a:latin typeface="Gill Sans MT" charset="0"/>
                <a:ea typeface="Gill Sans MT" charset="0"/>
                <a:cs typeface="Gill Sans MT" charset="0"/>
              </a:rPr>
              <a:t>prima volta che donna chiede aiuto</a:t>
            </a:r>
          </a:p>
          <a:p>
            <a:r>
              <a:rPr lang="it-IT" sz="2400" dirty="0">
                <a:latin typeface="Gill Sans MT" charset="0"/>
                <a:ea typeface="Gill Sans MT" charset="0"/>
                <a:cs typeface="Gill Sans MT" charset="0"/>
              </a:rPr>
              <a:t>(</a:t>
            </a:r>
            <a:r>
              <a:rPr lang="it-IT" i="1" dirty="0">
                <a:latin typeface="Gill Sans MT" charset="0"/>
                <a:ea typeface="Gill Sans MT" charset="0"/>
                <a:cs typeface="Gill Sans MT" charset="0"/>
              </a:rPr>
              <a:t>Rete DIRE</a:t>
            </a:r>
            <a:r>
              <a:rPr lang="it-IT" sz="2400" dirty="0">
                <a:latin typeface="Gill Sans MT" charset="0"/>
                <a:ea typeface="Gill Sans MT" charset="0"/>
                <a:cs typeface="Gill Sans MT" charset="0"/>
              </a:rPr>
              <a:t>)</a:t>
            </a:r>
          </a:p>
          <a:p>
            <a:endParaRPr lang="it-IT" sz="2400" dirty="0">
              <a:latin typeface="Gill Sans MT" charset="0"/>
              <a:ea typeface="Gill Sans MT" charset="0"/>
              <a:cs typeface="Gill Sans MT" charset="0"/>
            </a:endParaRPr>
          </a:p>
          <a:p>
            <a:r>
              <a:rPr lang="it-IT" sz="2400" dirty="0">
                <a:latin typeface="Gill Sans MT" charset="0"/>
                <a:ea typeface="Gill Sans MT" charset="0"/>
                <a:cs typeface="Gill Sans MT" charset="0"/>
              </a:rPr>
              <a:t>POLIZIA: APP YOUPOL estesa a vittime di violenza</a:t>
            </a:r>
          </a:p>
          <a:p>
            <a:endParaRPr lang="it-IT" dirty="0"/>
          </a:p>
        </p:txBody>
      </p:sp>
      <p:sp>
        <p:nvSpPr>
          <p:cNvPr id="19" name="Input manuale 18">
            <a:extLst>
              <a:ext uri="{FF2B5EF4-FFF2-40B4-BE49-F238E27FC236}">
                <a16:creationId xmlns:a16="http://schemas.microsoft.com/office/drawing/2014/main" id="{CAC73726-1CD9-41B3-9255-2A6976B13F3E}"/>
              </a:ext>
            </a:extLst>
          </p:cNvPr>
          <p:cNvSpPr/>
          <p:nvPr/>
        </p:nvSpPr>
        <p:spPr>
          <a:xfrm>
            <a:off x="-145764" y="5415280"/>
            <a:ext cx="12483528" cy="1442720"/>
          </a:xfrm>
          <a:prstGeom prst="flowChartManualInpu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7545D7A4-3A1E-4C91-BDF8-250EA17A0E4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230524">
            <a:off x="-77458" y="5890622"/>
            <a:ext cx="934281" cy="928730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DDFDB979-6EE2-4558-A3DE-FB32B260817E}"/>
              </a:ext>
            </a:extLst>
          </p:cNvPr>
          <p:cNvSpPr/>
          <p:nvPr/>
        </p:nvSpPr>
        <p:spPr>
          <a:xfrm>
            <a:off x="1182093" y="6001044"/>
            <a:ext cx="23674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  <a:latin typeface="Gill Sans MT" panose="020B0502020104020203" pitchFamily="34" charset="0"/>
              </a:rPr>
              <a:t>#indifesa #</a:t>
            </a:r>
            <a:r>
              <a:rPr lang="it-IT" sz="2000" b="1" dirty="0" err="1">
                <a:solidFill>
                  <a:schemeClr val="bg1"/>
                </a:solidFill>
                <a:latin typeface="Gill Sans MT" panose="020B0502020104020203" pitchFamily="34" charset="0"/>
              </a:rPr>
              <a:t>iogiocoallapari</a:t>
            </a:r>
            <a:endParaRPr lang="it-IT" sz="2000" b="1" dirty="0">
              <a:solidFill>
                <a:schemeClr val="bg1"/>
              </a:solidFill>
              <a:effectLst/>
              <a:latin typeface="Gill Sans MT" panose="020B0502020104020203" pitchFamily="34" charset="0"/>
            </a:endParaRPr>
          </a:p>
        </p:txBody>
      </p:sp>
      <p:pic>
        <p:nvPicPr>
          <p:cNvPr id="22" name="Immagin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981" y="5881617"/>
            <a:ext cx="4124960" cy="77343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8055980" y="-21991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678815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309214B-9B60-4A94-88B5-44CB8D2632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04"/>
          <a:stretch>
            <a:fillRect/>
          </a:stretch>
        </p:blipFill>
        <p:spPr>
          <a:xfrm>
            <a:off x="0" y="1783365"/>
            <a:ext cx="12192000" cy="5074635"/>
          </a:xfrm>
          <a:custGeom>
            <a:avLst/>
            <a:gdLst>
              <a:gd name="connsiteX0" fmla="*/ 0 w 12192000"/>
              <a:gd name="connsiteY0" fmla="*/ 0 h 5074635"/>
              <a:gd name="connsiteX1" fmla="*/ 12192000 w 12192000"/>
              <a:gd name="connsiteY1" fmla="*/ 0 h 5074635"/>
              <a:gd name="connsiteX2" fmla="*/ 12192000 w 12192000"/>
              <a:gd name="connsiteY2" fmla="*/ 5074635 h 5074635"/>
              <a:gd name="connsiteX3" fmla="*/ 0 w 12192000"/>
              <a:gd name="connsiteY3" fmla="*/ 5074635 h 5074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074635">
                <a:moveTo>
                  <a:pt x="0" y="0"/>
                </a:moveTo>
                <a:lnTo>
                  <a:pt x="12192000" y="0"/>
                </a:lnTo>
                <a:lnTo>
                  <a:pt x="12192000" y="5074635"/>
                </a:lnTo>
                <a:lnTo>
                  <a:pt x="0" y="5074635"/>
                </a:lnTo>
                <a:close/>
              </a:path>
            </a:pathLst>
          </a:cu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51F98636-26CF-4E9A-A5C0-BB3A4EFC9AF2}"/>
              </a:ext>
            </a:extLst>
          </p:cNvPr>
          <p:cNvSpPr/>
          <p:nvPr/>
        </p:nvSpPr>
        <p:spPr>
          <a:xfrm>
            <a:off x="7244862" y="5881617"/>
            <a:ext cx="4192172" cy="8427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3200" dirty="0">
              <a:latin typeface="Bebas Neue" panose="020B0606020202050201" pitchFamily="34" charset="0"/>
            </a:endParaRPr>
          </a:p>
          <a:p>
            <a:pPr algn="ctr"/>
            <a:r>
              <a:rPr lang="it-IT" sz="3200" dirty="0">
                <a:latin typeface="Bebas Neue" panose="020B0606020202050201" pitchFamily="34" charset="0"/>
              </a:rPr>
              <a:t>OBIETTIVI 2015 – 2020 </a:t>
            </a:r>
          </a:p>
          <a:p>
            <a:pPr algn="ctr"/>
            <a:endParaRPr lang="it-IT" sz="3200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764AFD6A-AB99-42E8-A62C-67F2BA0876E3}"/>
              </a:ext>
            </a:extLst>
          </p:cNvPr>
          <p:cNvSpPr/>
          <p:nvPr/>
        </p:nvSpPr>
        <p:spPr>
          <a:xfrm>
            <a:off x="1430869" y="1137806"/>
            <a:ext cx="61870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it-IT" sz="2000" i="1" dirty="0">
                <a:solidFill>
                  <a:srgbClr val="444444"/>
                </a:solidFill>
                <a:latin typeface="Gill Sans MT" panose="020B0502020104020203" pitchFamily="34" charset="0"/>
              </a:rPr>
            </a:br>
            <a:endParaRPr lang="it-IT" sz="2000" i="1" dirty="0">
              <a:solidFill>
                <a:srgbClr val="444444"/>
              </a:solidFill>
              <a:effectLst/>
              <a:latin typeface="Gill Sans MT" panose="020B0502020104020203" pitchFamily="34" charset="0"/>
            </a:endParaRPr>
          </a:p>
        </p:txBody>
      </p:sp>
      <p:sp>
        <p:nvSpPr>
          <p:cNvPr id="21" name="Dati 20">
            <a:extLst>
              <a:ext uri="{FF2B5EF4-FFF2-40B4-BE49-F238E27FC236}">
                <a16:creationId xmlns:a16="http://schemas.microsoft.com/office/drawing/2014/main" id="{14853124-14DE-486D-BC5E-9BA712F0210A}"/>
              </a:ext>
            </a:extLst>
          </p:cNvPr>
          <p:cNvSpPr/>
          <p:nvPr/>
        </p:nvSpPr>
        <p:spPr>
          <a:xfrm>
            <a:off x="6914367" y="133643"/>
            <a:ext cx="6620238" cy="4383993"/>
          </a:xfrm>
          <a:prstGeom prst="flowChartInputOutpu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4400" dirty="0">
              <a:solidFill>
                <a:srgbClr val="FF6600"/>
              </a:solidFill>
              <a:latin typeface="Bebas Neue" panose="020B0606020202050201" pitchFamily="34" charset="0"/>
            </a:endParaRPr>
          </a:p>
          <a:p>
            <a:pPr algn="ctr"/>
            <a:endParaRPr lang="it-IT" sz="4400" dirty="0">
              <a:solidFill>
                <a:srgbClr val="FF6600"/>
              </a:solidFill>
              <a:latin typeface="Bebas Neue" panose="020B0606020202050201" pitchFamily="34" charset="0"/>
            </a:endParaRPr>
          </a:p>
          <a:p>
            <a:pPr algn="ctr"/>
            <a:r>
              <a:rPr lang="it-IT" sz="4400" dirty="0">
                <a:solidFill>
                  <a:srgbClr val="FF6600"/>
                </a:solidFill>
                <a:latin typeface="Bebas Neue" panose="020B0606020202050201" pitchFamily="34" charset="0"/>
              </a:rPr>
              <a:t> </a:t>
            </a:r>
            <a:endParaRPr lang="it-IT" sz="4400" dirty="0">
              <a:solidFill>
                <a:schemeClr val="tx1">
                  <a:lumMod val="50000"/>
                  <a:lumOff val="50000"/>
                </a:schemeClr>
              </a:solidFill>
              <a:latin typeface="Bebas Neue" panose="020B0606020202050201" pitchFamily="34" charset="0"/>
            </a:endParaRPr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04FEF0D9-5427-4A9C-9D3E-843930D09DB1}"/>
              </a:ext>
            </a:extLst>
          </p:cNvPr>
          <p:cNvSpPr/>
          <p:nvPr/>
        </p:nvSpPr>
        <p:spPr>
          <a:xfrm>
            <a:off x="290732" y="33075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2800" i="1" dirty="0">
                <a:solidFill>
                  <a:schemeClr val="bg1"/>
                </a:solidFill>
                <a:latin typeface="Gill Sans MT" panose="020B0502020104020203" pitchFamily="34" charset="0"/>
              </a:rPr>
              <a:t>L’istruzione è una delle benedizioni della vita. È una necessità.  </a:t>
            </a:r>
            <a:r>
              <a:rPr lang="it-IT" sz="2800" b="1" i="1" dirty="0">
                <a:solidFill>
                  <a:schemeClr val="bg1"/>
                </a:solidFill>
                <a:latin typeface="Gill Sans MT" panose="020B0502020104020203" pitchFamily="34" charset="0"/>
              </a:rPr>
              <a:t>Malala Yousafzai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7244863" y="325677"/>
            <a:ext cx="478012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>
                <a:solidFill>
                  <a:srgbClr val="FF6600"/>
                </a:solidFill>
                <a:latin typeface="Bebas Neue"/>
              </a:rPr>
              <a:t>REATI SUI BAMBINI</a:t>
            </a:r>
          </a:p>
          <a:p>
            <a:pPr algn="ctr"/>
            <a:r>
              <a:rPr lang="it-IT" sz="4000" dirty="0">
                <a:solidFill>
                  <a:srgbClr val="FF6600"/>
                </a:solidFill>
                <a:latin typeface="Bebas Neue"/>
              </a:rPr>
              <a:t>2009 – 2019</a:t>
            </a:r>
          </a:p>
          <a:p>
            <a:pPr algn="ctr"/>
            <a:r>
              <a:rPr lang="it-IT" sz="2800" b="1" dirty="0">
                <a:solidFill>
                  <a:srgbClr val="FF6600"/>
                </a:solidFill>
                <a:latin typeface="Bebas Neue"/>
              </a:rPr>
              <a:t>+ 41 </a:t>
            </a:r>
            <a:r>
              <a:rPr lang="it-IT" sz="2800" b="1" dirty="0">
                <a:latin typeface="Bebas Neue"/>
              </a:rPr>
              <a:t>aumento</a:t>
            </a:r>
            <a:endParaRPr lang="it-IT" sz="2400" dirty="0">
              <a:latin typeface="Bebas Neue"/>
            </a:endParaRPr>
          </a:p>
          <a:p>
            <a:pPr algn="ctr"/>
            <a:endParaRPr lang="it-IT" sz="2400" dirty="0">
              <a:solidFill>
                <a:schemeClr val="bg1">
                  <a:lumMod val="50000"/>
                </a:schemeClr>
              </a:solidFill>
              <a:latin typeface="Bebas Neue"/>
            </a:endParaRPr>
          </a:p>
          <a:p>
            <a:pPr algn="ctr"/>
            <a:r>
              <a:rPr lang="it-IT" sz="2400" b="1" dirty="0">
                <a:latin typeface="Bebas Neue"/>
              </a:rPr>
              <a:t>Maltrattamenti:</a:t>
            </a:r>
            <a:r>
              <a:rPr lang="it-IT" sz="2400" b="1" dirty="0">
                <a:solidFill>
                  <a:schemeClr val="bg1">
                    <a:lumMod val="50000"/>
                  </a:schemeClr>
                </a:solidFill>
                <a:latin typeface="Bebas Neue"/>
              </a:rPr>
              <a:t> </a:t>
            </a:r>
            <a:r>
              <a:rPr lang="it-IT" sz="2400" b="1" dirty="0">
                <a:solidFill>
                  <a:srgbClr val="FF6600"/>
                </a:solidFill>
                <a:latin typeface="Bebas Neue"/>
              </a:rPr>
              <a:t>+ 105%</a:t>
            </a:r>
          </a:p>
          <a:p>
            <a:pPr algn="ctr"/>
            <a:r>
              <a:rPr lang="it-IT" sz="2400" b="1" dirty="0">
                <a:latin typeface="Bebas Neue"/>
              </a:rPr>
              <a:t>Abuso mezzi correzione:</a:t>
            </a:r>
            <a:r>
              <a:rPr lang="it-IT" sz="2400" dirty="0">
                <a:solidFill>
                  <a:schemeClr val="bg1">
                    <a:lumMod val="50000"/>
                  </a:schemeClr>
                </a:solidFill>
                <a:latin typeface="Bebas Neue"/>
              </a:rPr>
              <a:t> </a:t>
            </a:r>
            <a:r>
              <a:rPr lang="it-IT" sz="2400" b="1" dirty="0">
                <a:solidFill>
                  <a:srgbClr val="FF6600"/>
                </a:solidFill>
                <a:latin typeface="Bebas Neue"/>
              </a:rPr>
              <a:t>+ 137%</a:t>
            </a:r>
          </a:p>
          <a:p>
            <a:pPr algn="ctr"/>
            <a:r>
              <a:rPr lang="it-IT" sz="2400" b="1" dirty="0">
                <a:latin typeface="Bebas Neue"/>
              </a:rPr>
              <a:t>Abbandono minori: </a:t>
            </a:r>
            <a:r>
              <a:rPr lang="it-IT" sz="2400" b="1" dirty="0">
                <a:solidFill>
                  <a:srgbClr val="FF6600"/>
                </a:solidFill>
                <a:latin typeface="Bebas Neue"/>
              </a:rPr>
              <a:t>+ 66%</a:t>
            </a:r>
          </a:p>
          <a:p>
            <a:pPr algn="ctr"/>
            <a:r>
              <a:rPr lang="it-IT" sz="2400" b="1" dirty="0" err="1">
                <a:latin typeface="Bebas Neue"/>
              </a:rPr>
              <a:t>Detenz.materiale</a:t>
            </a:r>
            <a:r>
              <a:rPr lang="it-IT" sz="2400" b="1" dirty="0">
                <a:latin typeface="Bebas Neue"/>
              </a:rPr>
              <a:t> porno: </a:t>
            </a:r>
            <a:r>
              <a:rPr lang="it-IT" sz="2400" b="1" dirty="0">
                <a:solidFill>
                  <a:srgbClr val="FF6600"/>
                </a:solidFill>
                <a:latin typeface="Bebas Neue"/>
              </a:rPr>
              <a:t>+ 700</a:t>
            </a:r>
          </a:p>
          <a:p>
            <a:pPr algn="ctr"/>
            <a:r>
              <a:rPr lang="it-IT" sz="2400" b="1" dirty="0">
                <a:latin typeface="Bebas Neue"/>
              </a:rPr>
              <a:t>Pornografia minorile: </a:t>
            </a:r>
            <a:r>
              <a:rPr lang="it-IT" sz="2400" b="1" dirty="0">
                <a:solidFill>
                  <a:srgbClr val="FF6600"/>
                </a:solidFill>
                <a:latin typeface="Bebas Neue"/>
              </a:rPr>
              <a:t>+ 333%</a:t>
            </a:r>
          </a:p>
          <a:p>
            <a:pPr algn="ctr"/>
            <a:r>
              <a:rPr lang="it-IT" sz="2400" b="1" dirty="0">
                <a:latin typeface="Bebas Neue"/>
              </a:rPr>
              <a:t>Violenza sessuale aggravata: </a:t>
            </a:r>
            <a:r>
              <a:rPr lang="it-IT" sz="2400" b="1" dirty="0">
                <a:solidFill>
                  <a:srgbClr val="FF6600"/>
                </a:solidFill>
                <a:latin typeface="Bebas Neue"/>
              </a:rPr>
              <a:t>+ 34%</a:t>
            </a:r>
          </a:p>
          <a:p>
            <a:pPr algn="ctr"/>
            <a:endParaRPr lang="it-IT" sz="2400" dirty="0">
              <a:solidFill>
                <a:schemeClr val="bg1">
                  <a:lumMod val="50000"/>
                </a:schemeClr>
              </a:solidFill>
              <a:latin typeface="Bebas Neue"/>
            </a:endParaRPr>
          </a:p>
        </p:txBody>
      </p:sp>
      <p:pic>
        <p:nvPicPr>
          <p:cNvPr id="6" name="Immagine 5" descr="Immagine che contiene tavolo&#10;&#10;Descrizione generata automaticamente">
            <a:extLst>
              <a:ext uri="{FF2B5EF4-FFF2-40B4-BE49-F238E27FC236}">
                <a16:creationId xmlns:a16="http://schemas.microsoft.com/office/drawing/2014/main" id="{AEBAAE06-B108-43AC-B7B7-34338B8848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869" y="0"/>
            <a:ext cx="5483498" cy="5798006"/>
          </a:xfrm>
          <a:prstGeom prst="rect">
            <a:avLst/>
          </a:prstGeom>
        </p:spPr>
      </p:pic>
      <p:sp>
        <p:nvSpPr>
          <p:cNvPr id="14" name="Input manuale 13">
            <a:extLst>
              <a:ext uri="{FF2B5EF4-FFF2-40B4-BE49-F238E27FC236}">
                <a16:creationId xmlns:a16="http://schemas.microsoft.com/office/drawing/2014/main" id="{CAC73726-1CD9-41B3-9255-2A6976B13F3E}"/>
              </a:ext>
            </a:extLst>
          </p:cNvPr>
          <p:cNvSpPr/>
          <p:nvPr/>
        </p:nvSpPr>
        <p:spPr>
          <a:xfrm>
            <a:off x="-145764" y="5415280"/>
            <a:ext cx="12483528" cy="1442720"/>
          </a:xfrm>
          <a:prstGeom prst="flowChartManualInpu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7545D7A4-3A1E-4C91-BDF8-250EA17A0E4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230524">
            <a:off x="-77458" y="5890622"/>
            <a:ext cx="934281" cy="928730"/>
          </a:xfrm>
          <a:prstGeom prst="rect">
            <a:avLst/>
          </a:prstGeom>
        </p:spPr>
      </p:pic>
      <p:sp>
        <p:nvSpPr>
          <p:cNvPr id="17" name="Rettangolo 16">
            <a:extLst>
              <a:ext uri="{FF2B5EF4-FFF2-40B4-BE49-F238E27FC236}">
                <a16:creationId xmlns:a16="http://schemas.microsoft.com/office/drawing/2014/main" id="{DDFDB979-6EE2-4558-A3DE-FB32B260817E}"/>
              </a:ext>
            </a:extLst>
          </p:cNvPr>
          <p:cNvSpPr/>
          <p:nvPr/>
        </p:nvSpPr>
        <p:spPr>
          <a:xfrm>
            <a:off x="1182093" y="6001044"/>
            <a:ext cx="23674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  <a:latin typeface="Gill Sans MT" panose="020B0502020104020203" pitchFamily="34" charset="0"/>
              </a:rPr>
              <a:t>#indifesa #</a:t>
            </a:r>
            <a:r>
              <a:rPr lang="it-IT" sz="2000" b="1" dirty="0" err="1">
                <a:solidFill>
                  <a:schemeClr val="bg1"/>
                </a:solidFill>
                <a:latin typeface="Gill Sans MT" panose="020B0502020104020203" pitchFamily="34" charset="0"/>
              </a:rPr>
              <a:t>iogiocoallapari</a:t>
            </a:r>
            <a:endParaRPr lang="it-IT" sz="2000" b="1" dirty="0">
              <a:solidFill>
                <a:schemeClr val="bg1"/>
              </a:solidFill>
              <a:effectLst/>
              <a:latin typeface="Gill Sans MT" panose="020B0502020104020203" pitchFamily="34" charset="0"/>
            </a:endParaRPr>
          </a:p>
        </p:txBody>
      </p:sp>
      <p:pic>
        <p:nvPicPr>
          <p:cNvPr id="18" name="Immagin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981" y="5881617"/>
            <a:ext cx="4124960" cy="773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4687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51F98636-26CF-4E9A-A5C0-BB3A4EFC9AF2}"/>
              </a:ext>
            </a:extLst>
          </p:cNvPr>
          <p:cNvSpPr/>
          <p:nvPr/>
        </p:nvSpPr>
        <p:spPr>
          <a:xfrm>
            <a:off x="7244862" y="5881617"/>
            <a:ext cx="4192172" cy="8427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3200" dirty="0">
              <a:latin typeface="Bebas Neue" panose="020B0606020202050201" pitchFamily="34" charset="0"/>
            </a:endParaRPr>
          </a:p>
          <a:p>
            <a:pPr algn="ctr"/>
            <a:r>
              <a:rPr lang="it-IT" sz="3200" dirty="0">
                <a:latin typeface="Bebas Neue" panose="020B0606020202050201" pitchFamily="34" charset="0"/>
              </a:rPr>
              <a:t>OBIETTIVI 2015 – 2020 </a:t>
            </a:r>
          </a:p>
          <a:p>
            <a:pPr algn="ctr"/>
            <a:endParaRPr lang="it-IT" sz="32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46D62DE-6534-4735-861F-A4B3532C54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791" y="0"/>
            <a:ext cx="7875209" cy="5746774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60970ED5-71CA-4550-84A0-30CFAA31F08A}"/>
              </a:ext>
            </a:extLst>
          </p:cNvPr>
          <p:cNvSpPr txBox="1"/>
          <p:nvPr/>
        </p:nvSpPr>
        <p:spPr>
          <a:xfrm>
            <a:off x="304799" y="182880"/>
            <a:ext cx="3866227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rgbClr val="FF6600"/>
                </a:solidFill>
                <a:latin typeface="Bebas Neue" charset="0"/>
                <a:ea typeface="Bebas Neue" charset="0"/>
                <a:cs typeface="Bebas Neue" charset="0"/>
              </a:rPr>
              <a:t>EMPOWERMENT</a:t>
            </a:r>
            <a:endParaRPr lang="it-IT" dirty="0">
              <a:solidFill>
                <a:srgbClr val="FF6600"/>
              </a:solidFill>
              <a:latin typeface="Bebas Neue" charset="0"/>
              <a:ea typeface="Bebas Neue" charset="0"/>
              <a:cs typeface="Bebas Neue" charset="0"/>
            </a:endParaRPr>
          </a:p>
          <a:p>
            <a:endParaRPr lang="it-IT" dirty="0"/>
          </a:p>
          <a:p>
            <a:r>
              <a:rPr lang="it-IT" b="1" dirty="0">
                <a:solidFill>
                  <a:srgbClr val="FF6600"/>
                </a:solidFill>
                <a:latin typeface="Gill Sans MT" charset="0"/>
                <a:ea typeface="Gill Sans MT" charset="0"/>
                <a:cs typeface="Gill Sans MT" charset="0"/>
              </a:rPr>
              <a:t>40 Stati </a:t>
            </a:r>
            <a:r>
              <a:rPr lang="it-IT" dirty="0">
                <a:latin typeface="Gill Sans MT" charset="0"/>
                <a:ea typeface="Gill Sans MT" charset="0"/>
                <a:cs typeface="Gill Sans MT" charset="0"/>
              </a:rPr>
              <a:t>su </a:t>
            </a:r>
            <a:r>
              <a:rPr lang="it-IT" b="1" dirty="0">
                <a:solidFill>
                  <a:srgbClr val="FF6600"/>
                </a:solidFill>
                <a:latin typeface="Gill Sans MT" charset="0"/>
                <a:ea typeface="Gill Sans MT" charset="0"/>
                <a:cs typeface="Gill Sans MT" charset="0"/>
              </a:rPr>
              <a:t>153</a:t>
            </a:r>
            <a:r>
              <a:rPr lang="it-IT" dirty="0">
                <a:latin typeface="Gill Sans MT" charset="0"/>
                <a:ea typeface="Gill Sans MT" charset="0"/>
                <a:cs typeface="Gill Sans MT" charset="0"/>
              </a:rPr>
              <a:t> monitorati hanno raggiunto Parità Genere</a:t>
            </a:r>
          </a:p>
          <a:p>
            <a:endParaRPr lang="it-IT" dirty="0">
              <a:latin typeface="Gill Sans MT" charset="0"/>
              <a:ea typeface="Gill Sans MT" charset="0"/>
              <a:cs typeface="Gill Sans MT" charset="0"/>
            </a:endParaRPr>
          </a:p>
          <a:p>
            <a:r>
              <a:rPr lang="it-IT" dirty="0">
                <a:latin typeface="Gill Sans MT" charset="0"/>
                <a:ea typeface="Gill Sans MT" charset="0"/>
                <a:cs typeface="Gill Sans MT" charset="0"/>
              </a:rPr>
              <a:t>Italia:       </a:t>
            </a:r>
            <a:r>
              <a:rPr lang="it-IT" b="1" dirty="0">
                <a:solidFill>
                  <a:srgbClr val="FF6600"/>
                </a:solidFill>
                <a:latin typeface="Gill Sans MT" charset="0"/>
                <a:ea typeface="Gill Sans MT" charset="0"/>
                <a:cs typeface="Gill Sans MT" charset="0"/>
              </a:rPr>
              <a:t>44°</a:t>
            </a:r>
            <a:r>
              <a:rPr lang="it-IT" dirty="0">
                <a:latin typeface="Gill Sans MT" charset="0"/>
                <a:ea typeface="Gill Sans MT" charset="0"/>
                <a:cs typeface="Gill Sans MT" charset="0"/>
              </a:rPr>
              <a:t> per rappresentanza 	femminile in politica</a:t>
            </a:r>
          </a:p>
          <a:p>
            <a:pPr lvl="2"/>
            <a:r>
              <a:rPr lang="it-IT" b="1" dirty="0">
                <a:solidFill>
                  <a:srgbClr val="FF6600"/>
                </a:solidFill>
                <a:latin typeface="Gill Sans MT" charset="0"/>
                <a:ea typeface="Gill Sans MT" charset="0"/>
                <a:cs typeface="Gill Sans MT" charset="0"/>
              </a:rPr>
              <a:t>76°</a:t>
            </a:r>
            <a:r>
              <a:rPr lang="it-IT" dirty="0">
                <a:latin typeface="Gill Sans MT" charset="0"/>
                <a:ea typeface="Gill Sans MT" charset="0"/>
                <a:cs typeface="Gill Sans MT" charset="0"/>
              </a:rPr>
              <a:t> posto per PPOO in generale</a:t>
            </a:r>
          </a:p>
          <a:p>
            <a:pPr lvl="2"/>
            <a:r>
              <a:rPr lang="it-IT" b="1" dirty="0">
                <a:solidFill>
                  <a:srgbClr val="FF6600"/>
                </a:solidFill>
                <a:latin typeface="Gill Sans MT" charset="0"/>
                <a:ea typeface="Gill Sans MT" charset="0"/>
                <a:cs typeface="Gill Sans MT" charset="0"/>
              </a:rPr>
              <a:t>117°</a:t>
            </a:r>
            <a:r>
              <a:rPr lang="it-IT" dirty="0">
                <a:latin typeface="Gill Sans MT" charset="0"/>
                <a:ea typeface="Gill Sans MT" charset="0"/>
                <a:cs typeface="Gill Sans MT" charset="0"/>
              </a:rPr>
              <a:t> per partecipazione economica e PPOO nel lavoro</a:t>
            </a:r>
          </a:p>
          <a:p>
            <a:r>
              <a:rPr lang="it-IT" sz="1600" i="1" dirty="0">
                <a:latin typeface="Gill Sans MT" charset="0"/>
                <a:ea typeface="Gill Sans MT" charset="0"/>
                <a:cs typeface="Gill Sans MT" charset="0"/>
              </a:rPr>
              <a:t>          (Global Gender Gap Report - WEF)</a:t>
            </a:r>
            <a:endParaRPr lang="it-IT" dirty="0">
              <a:latin typeface="Gill Sans MT" charset="0"/>
              <a:ea typeface="Gill Sans MT" charset="0"/>
              <a:cs typeface="Gill Sans MT" charset="0"/>
            </a:endParaRPr>
          </a:p>
          <a:p>
            <a:endParaRPr lang="it-IT" dirty="0">
              <a:latin typeface="Gill Sans MT" charset="0"/>
              <a:ea typeface="Gill Sans MT" charset="0"/>
              <a:cs typeface="Gill Sans MT" charset="0"/>
            </a:endParaRPr>
          </a:p>
          <a:p>
            <a:r>
              <a:rPr lang="it-IT" b="1" dirty="0">
                <a:latin typeface="Gill Sans MT" charset="0"/>
                <a:ea typeface="Gill Sans MT" charset="0"/>
                <a:cs typeface="Gill Sans MT" charset="0"/>
              </a:rPr>
              <a:t>Educazione finanziaria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Gill Sans MT" charset="0"/>
                <a:ea typeface="Gill Sans MT" charset="0"/>
                <a:cs typeface="Gill Sans MT" charset="0"/>
              </a:rPr>
              <a:t>Italia ultima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Gill Sans MT" charset="0"/>
                <a:ea typeface="Gill Sans MT" charset="0"/>
                <a:cs typeface="Gill Sans MT" charset="0"/>
              </a:rPr>
              <a:t>Italia la peggiore tra Paesi Eu</a:t>
            </a:r>
          </a:p>
          <a:p>
            <a:r>
              <a:rPr lang="it-IT" sz="1600" i="1" dirty="0">
                <a:latin typeface="Gill Sans MT" charset="0"/>
                <a:ea typeface="Gill Sans MT" charset="0"/>
                <a:cs typeface="Gill Sans MT" charset="0"/>
              </a:rPr>
              <a:t>(Global Financial </a:t>
            </a:r>
            <a:r>
              <a:rPr lang="it-IT" sz="1600" i="1" dirty="0" err="1">
                <a:latin typeface="Gill Sans MT" charset="0"/>
                <a:ea typeface="Gill Sans MT" charset="0"/>
                <a:cs typeface="Gill Sans MT" charset="0"/>
              </a:rPr>
              <a:t>Literacy</a:t>
            </a:r>
            <a:r>
              <a:rPr lang="it-IT" sz="1600" i="1" dirty="0">
                <a:latin typeface="Gill Sans MT" charset="0"/>
                <a:ea typeface="Gill Sans MT" charset="0"/>
                <a:cs typeface="Gill Sans MT" charset="0"/>
              </a:rPr>
              <a:t> Survey - OCSE 2020)</a:t>
            </a:r>
            <a:endParaRPr lang="it-IT" dirty="0">
              <a:latin typeface="Gill Sans MT" charset="0"/>
              <a:ea typeface="Gill Sans MT" charset="0"/>
              <a:cs typeface="Gill Sans MT" charset="0"/>
            </a:endParaRPr>
          </a:p>
          <a:p>
            <a:endParaRPr lang="it-IT" dirty="0"/>
          </a:p>
        </p:txBody>
      </p:sp>
      <p:sp>
        <p:nvSpPr>
          <p:cNvPr id="12" name="Input manuale 11">
            <a:extLst>
              <a:ext uri="{FF2B5EF4-FFF2-40B4-BE49-F238E27FC236}">
                <a16:creationId xmlns:a16="http://schemas.microsoft.com/office/drawing/2014/main" id="{CAC73726-1CD9-41B3-9255-2A6976B13F3E}"/>
              </a:ext>
            </a:extLst>
          </p:cNvPr>
          <p:cNvSpPr/>
          <p:nvPr/>
        </p:nvSpPr>
        <p:spPr>
          <a:xfrm>
            <a:off x="-145764" y="5415280"/>
            <a:ext cx="12483528" cy="1442720"/>
          </a:xfrm>
          <a:prstGeom prst="flowChartManualInpu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7545D7A4-3A1E-4C91-BDF8-250EA17A0E4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230524">
            <a:off x="-77458" y="5890622"/>
            <a:ext cx="934281" cy="928730"/>
          </a:xfrm>
          <a:prstGeom prst="rect">
            <a:avLst/>
          </a:prstGeom>
        </p:spPr>
      </p:pic>
      <p:sp>
        <p:nvSpPr>
          <p:cNvPr id="14" name="Rettangolo 13">
            <a:extLst>
              <a:ext uri="{FF2B5EF4-FFF2-40B4-BE49-F238E27FC236}">
                <a16:creationId xmlns:a16="http://schemas.microsoft.com/office/drawing/2014/main" id="{DDFDB979-6EE2-4558-A3DE-FB32B260817E}"/>
              </a:ext>
            </a:extLst>
          </p:cNvPr>
          <p:cNvSpPr/>
          <p:nvPr/>
        </p:nvSpPr>
        <p:spPr>
          <a:xfrm>
            <a:off x="1182093" y="6001044"/>
            <a:ext cx="23674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  <a:latin typeface="Gill Sans MT" panose="020B0502020104020203" pitchFamily="34" charset="0"/>
              </a:rPr>
              <a:t>#indifesa #</a:t>
            </a:r>
            <a:r>
              <a:rPr lang="it-IT" sz="2000" b="1" dirty="0" err="1">
                <a:solidFill>
                  <a:schemeClr val="bg1"/>
                </a:solidFill>
                <a:latin typeface="Gill Sans MT" panose="020B0502020104020203" pitchFamily="34" charset="0"/>
              </a:rPr>
              <a:t>iogiocoallapari</a:t>
            </a:r>
            <a:endParaRPr lang="it-IT" sz="2000" b="1" dirty="0">
              <a:solidFill>
                <a:schemeClr val="bg1"/>
              </a:solidFill>
              <a:effectLst/>
              <a:latin typeface="Gill Sans MT" panose="020B0502020104020203" pitchFamily="34" charset="0"/>
            </a:endParaRP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981" y="5881617"/>
            <a:ext cx="4124960" cy="773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2588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309214B-9B60-4A94-88B5-44CB8D2632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04"/>
          <a:stretch>
            <a:fillRect/>
          </a:stretch>
        </p:blipFill>
        <p:spPr>
          <a:xfrm>
            <a:off x="0" y="1783365"/>
            <a:ext cx="12192000" cy="5074635"/>
          </a:xfrm>
          <a:custGeom>
            <a:avLst/>
            <a:gdLst>
              <a:gd name="connsiteX0" fmla="*/ 0 w 12192000"/>
              <a:gd name="connsiteY0" fmla="*/ 0 h 5074635"/>
              <a:gd name="connsiteX1" fmla="*/ 12192000 w 12192000"/>
              <a:gd name="connsiteY1" fmla="*/ 0 h 5074635"/>
              <a:gd name="connsiteX2" fmla="*/ 12192000 w 12192000"/>
              <a:gd name="connsiteY2" fmla="*/ 5074635 h 5074635"/>
              <a:gd name="connsiteX3" fmla="*/ 0 w 12192000"/>
              <a:gd name="connsiteY3" fmla="*/ 5074635 h 5074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074635">
                <a:moveTo>
                  <a:pt x="0" y="0"/>
                </a:moveTo>
                <a:lnTo>
                  <a:pt x="12192000" y="0"/>
                </a:lnTo>
                <a:lnTo>
                  <a:pt x="12192000" y="5074635"/>
                </a:lnTo>
                <a:lnTo>
                  <a:pt x="0" y="5074635"/>
                </a:lnTo>
                <a:close/>
              </a:path>
            </a:pathLst>
          </a:cu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51F98636-26CF-4E9A-A5C0-BB3A4EFC9AF2}"/>
              </a:ext>
            </a:extLst>
          </p:cNvPr>
          <p:cNvSpPr/>
          <p:nvPr/>
        </p:nvSpPr>
        <p:spPr>
          <a:xfrm>
            <a:off x="7244862" y="5881617"/>
            <a:ext cx="4192172" cy="8427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3200" dirty="0">
              <a:latin typeface="Bebas Neue" panose="020B0606020202050201" pitchFamily="34" charset="0"/>
            </a:endParaRPr>
          </a:p>
          <a:p>
            <a:pPr algn="ctr"/>
            <a:r>
              <a:rPr lang="it-IT" sz="3200" dirty="0">
                <a:latin typeface="Bebas Neue" panose="020B0606020202050201" pitchFamily="34" charset="0"/>
              </a:rPr>
              <a:t>OBIETTIVI 2015 – 2020 </a:t>
            </a:r>
          </a:p>
          <a:p>
            <a:pPr algn="ctr"/>
            <a:endParaRPr lang="it-IT" sz="3200" dirty="0"/>
          </a:p>
        </p:txBody>
      </p:sp>
      <p:sp>
        <p:nvSpPr>
          <p:cNvPr id="13" name="Dati 12">
            <a:extLst>
              <a:ext uri="{FF2B5EF4-FFF2-40B4-BE49-F238E27FC236}">
                <a16:creationId xmlns:a16="http://schemas.microsoft.com/office/drawing/2014/main" id="{59C4E1BF-6C76-4378-8C52-E47D8A0905F0}"/>
              </a:ext>
            </a:extLst>
          </p:cNvPr>
          <p:cNvSpPr/>
          <p:nvPr/>
        </p:nvSpPr>
        <p:spPr>
          <a:xfrm>
            <a:off x="-1890908" y="-52356"/>
            <a:ext cx="9744727" cy="6034018"/>
          </a:xfrm>
          <a:prstGeom prst="flowChartInputOutpu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4400" dirty="0">
              <a:solidFill>
                <a:srgbClr val="FF6600"/>
              </a:solidFill>
              <a:latin typeface="Bebas Neue" panose="020B0606020202050201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49CA4BF-A6C0-4FAA-99C2-34498B1FF1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819" y="-114746"/>
            <a:ext cx="4404400" cy="5747446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492D8D8E-F2D5-48F0-B062-917781A7B264}"/>
              </a:ext>
            </a:extLst>
          </p:cNvPr>
          <p:cNvSpPr txBox="1"/>
          <p:nvPr/>
        </p:nvSpPr>
        <p:spPr>
          <a:xfrm>
            <a:off x="548639" y="467360"/>
            <a:ext cx="7821637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rgbClr val="FF6600"/>
                </a:solidFill>
                <a:latin typeface="Bebas Neue" charset="0"/>
                <a:ea typeface="Bebas Neue" charset="0"/>
                <a:cs typeface="Bebas Neue" charset="0"/>
              </a:rPr>
              <a:t>ISTRUZIONE</a:t>
            </a:r>
          </a:p>
          <a:p>
            <a:endParaRPr lang="it-IT" dirty="0"/>
          </a:p>
          <a:p>
            <a:r>
              <a:rPr lang="it-IT" b="1" dirty="0">
                <a:solidFill>
                  <a:srgbClr val="FF6600"/>
                </a:solidFill>
                <a:latin typeface="Gill Sans MT" charset="0"/>
                <a:ea typeface="Gill Sans MT" charset="0"/>
                <a:cs typeface="Gill Sans MT" charset="0"/>
              </a:rPr>
              <a:t>NEET</a:t>
            </a:r>
          </a:p>
          <a:p>
            <a:r>
              <a:rPr lang="it-IT" dirty="0">
                <a:latin typeface="Gill Sans MT" charset="0"/>
                <a:ea typeface="Gill Sans MT" charset="0"/>
                <a:cs typeface="Gill Sans MT" charset="0"/>
              </a:rPr>
              <a:t>EUROPA: </a:t>
            </a:r>
            <a:r>
              <a:rPr lang="it-IT" b="1" dirty="0">
                <a:solidFill>
                  <a:srgbClr val="FF6600"/>
                </a:solidFill>
                <a:latin typeface="Gill Sans MT" charset="0"/>
                <a:ea typeface="Gill Sans MT" charset="0"/>
                <a:cs typeface="Gill Sans MT" charset="0"/>
              </a:rPr>
              <a:t>1 </a:t>
            </a:r>
            <a:r>
              <a:rPr lang="it-IT" dirty="0">
                <a:latin typeface="Gill Sans MT" charset="0"/>
                <a:ea typeface="Gill Sans MT" charset="0"/>
                <a:cs typeface="Gill Sans MT" charset="0"/>
              </a:rPr>
              <a:t>ragazza su </a:t>
            </a:r>
            <a:r>
              <a:rPr lang="it-IT" b="1" dirty="0">
                <a:solidFill>
                  <a:srgbClr val="FF6600"/>
                </a:solidFill>
                <a:latin typeface="Gill Sans MT" charset="0"/>
                <a:ea typeface="Gill Sans MT" charset="0"/>
                <a:cs typeface="Gill Sans MT" charset="0"/>
              </a:rPr>
              <a:t>5</a:t>
            </a:r>
            <a:r>
              <a:rPr lang="it-IT" dirty="0">
                <a:latin typeface="Gill Sans MT" charset="0"/>
                <a:ea typeface="Gill Sans MT" charset="0"/>
                <a:cs typeface="Gill Sans MT" charset="0"/>
              </a:rPr>
              <a:t> = </a:t>
            </a:r>
            <a:r>
              <a:rPr lang="it-IT" b="1" dirty="0">
                <a:solidFill>
                  <a:srgbClr val="FF6600"/>
                </a:solidFill>
                <a:latin typeface="Gill Sans MT" charset="0"/>
                <a:ea typeface="Gill Sans MT" charset="0"/>
                <a:cs typeface="Gill Sans MT" charset="0"/>
              </a:rPr>
              <a:t>20,8%</a:t>
            </a:r>
            <a:r>
              <a:rPr lang="it-IT" dirty="0">
                <a:latin typeface="Gill Sans MT" charset="0"/>
                <a:ea typeface="Gill Sans MT" charset="0"/>
                <a:cs typeface="Gill Sans MT" charset="0"/>
              </a:rPr>
              <a:t> contro </a:t>
            </a:r>
            <a:r>
              <a:rPr lang="it-IT" b="1" dirty="0">
                <a:solidFill>
                  <a:srgbClr val="FF6600"/>
                </a:solidFill>
                <a:latin typeface="Gill Sans MT" charset="0"/>
                <a:ea typeface="Gill Sans MT" charset="0"/>
                <a:cs typeface="Gill Sans MT" charset="0"/>
              </a:rPr>
              <a:t>12,2%</a:t>
            </a:r>
            <a:r>
              <a:rPr lang="it-IT" dirty="0">
                <a:latin typeface="Gill Sans MT" charset="0"/>
                <a:ea typeface="Gill Sans MT" charset="0"/>
                <a:cs typeface="Gill Sans MT" charset="0"/>
              </a:rPr>
              <a:t> dei maschi</a:t>
            </a:r>
          </a:p>
          <a:p>
            <a:endParaRPr lang="it-IT" dirty="0">
              <a:latin typeface="Gill Sans MT" charset="0"/>
              <a:ea typeface="Gill Sans MT" charset="0"/>
              <a:cs typeface="Gill Sans MT" charset="0"/>
            </a:endParaRPr>
          </a:p>
          <a:p>
            <a:r>
              <a:rPr lang="it-IT" b="1" dirty="0">
                <a:solidFill>
                  <a:srgbClr val="FF6600"/>
                </a:solidFill>
                <a:latin typeface="Gill Sans MT" charset="0"/>
                <a:ea typeface="Gill Sans MT" charset="0"/>
                <a:cs typeface="Gill Sans MT" charset="0"/>
              </a:rPr>
              <a:t>ITALIA:</a:t>
            </a:r>
            <a:r>
              <a:rPr lang="it-IT" dirty="0">
                <a:latin typeface="Gill Sans MT" charset="0"/>
                <a:ea typeface="Gill Sans MT" charset="0"/>
                <a:cs typeface="Gill Sans MT" charset="0"/>
              </a:rPr>
              <a:t> gender gap cresce con età        </a:t>
            </a:r>
          </a:p>
          <a:p>
            <a:r>
              <a:rPr lang="it-IT" dirty="0">
                <a:latin typeface="Gill Sans MT" charset="0"/>
                <a:ea typeface="Gill Sans MT" charset="0"/>
                <a:cs typeface="Gill Sans MT" charset="0"/>
              </a:rPr>
              <a:t>20 – 24 anni: 25,7% F è NEET</a:t>
            </a:r>
          </a:p>
          <a:p>
            <a:r>
              <a:rPr lang="it-IT" dirty="0">
                <a:latin typeface="Gill Sans MT" charset="0"/>
                <a:ea typeface="Gill Sans MT" charset="0"/>
                <a:cs typeface="Gill Sans MT" charset="0"/>
              </a:rPr>
              <a:t>30 – 34 anni: 37,3% F è NEET</a:t>
            </a:r>
          </a:p>
          <a:p>
            <a:endParaRPr lang="it-IT" dirty="0">
              <a:latin typeface="Gill Sans MT" charset="0"/>
              <a:ea typeface="Gill Sans MT" charset="0"/>
              <a:cs typeface="Gill Sans MT" charset="0"/>
            </a:endParaRPr>
          </a:p>
          <a:p>
            <a:r>
              <a:rPr lang="it-IT" dirty="0">
                <a:latin typeface="Gill Sans MT" charset="0"/>
                <a:ea typeface="Gill Sans MT" charset="0"/>
                <a:cs typeface="Gill Sans MT" charset="0"/>
              </a:rPr>
              <a:t>Italia tra i 9 Paesi peggiori d’Europa per gender gap in istruzione</a:t>
            </a:r>
          </a:p>
          <a:p>
            <a:endParaRPr lang="it-IT" dirty="0">
              <a:latin typeface="Gill Sans MT" charset="0"/>
              <a:ea typeface="Gill Sans MT" charset="0"/>
              <a:cs typeface="Gill Sans MT" charset="0"/>
            </a:endParaRPr>
          </a:p>
          <a:p>
            <a:r>
              <a:rPr lang="it-IT" b="1" dirty="0">
                <a:latin typeface="Gill Sans MT" charset="0"/>
                <a:ea typeface="Gill Sans MT" charset="0"/>
                <a:cs typeface="Gill Sans MT" charset="0"/>
              </a:rPr>
              <a:t>+ 10 </a:t>
            </a:r>
            <a:r>
              <a:rPr lang="it-IT" dirty="0">
                <a:latin typeface="Gill Sans MT" charset="0"/>
                <a:ea typeface="Gill Sans MT" charset="0"/>
                <a:cs typeface="Gill Sans MT" charset="0"/>
              </a:rPr>
              <a:t>punti divario di genere</a:t>
            </a:r>
          </a:p>
          <a:p>
            <a:r>
              <a:rPr lang="it-IT" dirty="0">
                <a:latin typeface="Gill Sans MT" charset="0"/>
                <a:ea typeface="Gill Sans MT" charset="0"/>
                <a:cs typeface="Gill Sans MT" charset="0"/>
              </a:rPr>
              <a:t>(</a:t>
            </a:r>
            <a:r>
              <a:rPr lang="it-IT" sz="1600" i="1" dirty="0">
                <a:latin typeface="Gill Sans MT" charset="0"/>
                <a:ea typeface="Gill Sans MT" charset="0"/>
                <a:cs typeface="Gill Sans MT" charset="0"/>
              </a:rPr>
              <a:t>Fondazione Leone </a:t>
            </a:r>
            <a:r>
              <a:rPr lang="it-IT" sz="1600" i="1" dirty="0" err="1">
                <a:latin typeface="Gill Sans MT" charset="0"/>
                <a:ea typeface="Gill Sans MT" charset="0"/>
                <a:cs typeface="Gill Sans MT" charset="0"/>
              </a:rPr>
              <a:t>Moressa</a:t>
            </a:r>
            <a:r>
              <a:rPr lang="it-IT" sz="1600" i="1" dirty="0">
                <a:latin typeface="Gill Sans MT" charset="0"/>
                <a:ea typeface="Gill Sans MT" charset="0"/>
                <a:cs typeface="Gill Sans MT" charset="0"/>
              </a:rPr>
              <a:t> su dati Eurostat</a:t>
            </a:r>
            <a:r>
              <a:rPr lang="it-IT" dirty="0">
                <a:latin typeface="Gill Sans MT" charset="0"/>
                <a:ea typeface="Gill Sans MT" charset="0"/>
                <a:cs typeface="Gill Sans MT" charset="0"/>
              </a:rPr>
              <a:t>)</a:t>
            </a:r>
          </a:p>
          <a:p>
            <a:endParaRPr lang="it-IT" dirty="0">
              <a:latin typeface="Gill Sans MT" charset="0"/>
              <a:ea typeface="Gill Sans MT" charset="0"/>
              <a:cs typeface="Gill Sans MT" charset="0"/>
            </a:endParaRPr>
          </a:p>
          <a:p>
            <a:r>
              <a:rPr lang="it-IT" b="1" dirty="0">
                <a:latin typeface="Gill Sans MT" charset="0"/>
                <a:ea typeface="Gill Sans MT" charset="0"/>
                <a:cs typeface="Gill Sans MT" charset="0"/>
              </a:rPr>
              <a:t>Femmine </a:t>
            </a:r>
            <a:r>
              <a:rPr lang="it-IT" dirty="0">
                <a:latin typeface="Gill Sans MT" charset="0"/>
                <a:ea typeface="Gill Sans MT" charset="0"/>
                <a:cs typeface="Gill Sans MT" charset="0"/>
              </a:rPr>
              <a:t>si laureano di più e abbandonano meno la scuola dei </a:t>
            </a:r>
            <a:r>
              <a:rPr lang="it-IT" b="1" dirty="0">
                <a:latin typeface="Gill Sans MT" charset="0"/>
                <a:ea typeface="Gill Sans MT" charset="0"/>
                <a:cs typeface="Gill Sans MT" charset="0"/>
              </a:rPr>
              <a:t>maschi</a:t>
            </a:r>
            <a:r>
              <a:rPr lang="it-IT" dirty="0">
                <a:latin typeface="Gill Sans MT" charset="0"/>
                <a:ea typeface="Gill Sans MT" charset="0"/>
                <a:cs typeface="Gill Sans MT" charset="0"/>
              </a:rPr>
              <a:t>. </a:t>
            </a:r>
          </a:p>
        </p:txBody>
      </p:sp>
      <p:sp>
        <p:nvSpPr>
          <p:cNvPr id="11" name="Input manuale 10">
            <a:extLst>
              <a:ext uri="{FF2B5EF4-FFF2-40B4-BE49-F238E27FC236}">
                <a16:creationId xmlns:a16="http://schemas.microsoft.com/office/drawing/2014/main" id="{CAC73726-1CD9-41B3-9255-2A6976B13F3E}"/>
              </a:ext>
            </a:extLst>
          </p:cNvPr>
          <p:cNvSpPr/>
          <p:nvPr/>
        </p:nvSpPr>
        <p:spPr>
          <a:xfrm>
            <a:off x="-145764" y="5415280"/>
            <a:ext cx="12483528" cy="1442720"/>
          </a:xfrm>
          <a:prstGeom prst="flowChartManualInpu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7545D7A4-3A1E-4C91-BDF8-250EA17A0E4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230524">
            <a:off x="-77458" y="5890622"/>
            <a:ext cx="934281" cy="928730"/>
          </a:xfrm>
          <a:prstGeom prst="rect">
            <a:avLst/>
          </a:prstGeom>
        </p:spPr>
      </p:pic>
      <p:sp>
        <p:nvSpPr>
          <p:cNvPr id="17" name="Rettangolo 16">
            <a:extLst>
              <a:ext uri="{FF2B5EF4-FFF2-40B4-BE49-F238E27FC236}">
                <a16:creationId xmlns:a16="http://schemas.microsoft.com/office/drawing/2014/main" id="{DDFDB979-6EE2-4558-A3DE-FB32B260817E}"/>
              </a:ext>
            </a:extLst>
          </p:cNvPr>
          <p:cNvSpPr/>
          <p:nvPr/>
        </p:nvSpPr>
        <p:spPr>
          <a:xfrm>
            <a:off x="1182093" y="6001044"/>
            <a:ext cx="23674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  <a:latin typeface="Gill Sans MT" panose="020B0502020104020203" pitchFamily="34" charset="0"/>
              </a:rPr>
              <a:t>#indifesa #</a:t>
            </a:r>
            <a:r>
              <a:rPr lang="it-IT" sz="2000" b="1" dirty="0" err="1">
                <a:solidFill>
                  <a:schemeClr val="bg1"/>
                </a:solidFill>
                <a:latin typeface="Gill Sans MT" panose="020B0502020104020203" pitchFamily="34" charset="0"/>
              </a:rPr>
              <a:t>iogiocoallapari</a:t>
            </a:r>
            <a:endParaRPr lang="it-IT" sz="2000" b="1" dirty="0">
              <a:solidFill>
                <a:schemeClr val="bg1"/>
              </a:solidFill>
              <a:effectLst/>
              <a:latin typeface="Gill Sans MT" panose="020B0502020104020203" pitchFamily="34" charset="0"/>
            </a:endParaRPr>
          </a:p>
        </p:txBody>
      </p:sp>
      <p:pic>
        <p:nvPicPr>
          <p:cNvPr id="18" name="Immagin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981" y="5881617"/>
            <a:ext cx="4124960" cy="773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7641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309214B-9B60-4A94-88B5-44CB8D2632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04"/>
          <a:stretch>
            <a:fillRect/>
          </a:stretch>
        </p:blipFill>
        <p:spPr>
          <a:xfrm>
            <a:off x="0" y="1783365"/>
            <a:ext cx="12192000" cy="5074635"/>
          </a:xfrm>
          <a:custGeom>
            <a:avLst/>
            <a:gdLst>
              <a:gd name="connsiteX0" fmla="*/ 0 w 12192000"/>
              <a:gd name="connsiteY0" fmla="*/ 0 h 5074635"/>
              <a:gd name="connsiteX1" fmla="*/ 12192000 w 12192000"/>
              <a:gd name="connsiteY1" fmla="*/ 0 h 5074635"/>
              <a:gd name="connsiteX2" fmla="*/ 12192000 w 12192000"/>
              <a:gd name="connsiteY2" fmla="*/ 5074635 h 5074635"/>
              <a:gd name="connsiteX3" fmla="*/ 0 w 12192000"/>
              <a:gd name="connsiteY3" fmla="*/ 5074635 h 5074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074635">
                <a:moveTo>
                  <a:pt x="0" y="0"/>
                </a:moveTo>
                <a:lnTo>
                  <a:pt x="12192000" y="0"/>
                </a:lnTo>
                <a:lnTo>
                  <a:pt x="12192000" y="5074635"/>
                </a:lnTo>
                <a:lnTo>
                  <a:pt x="0" y="5074635"/>
                </a:lnTo>
                <a:close/>
              </a:path>
            </a:pathLst>
          </a:cu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51F98636-26CF-4E9A-A5C0-BB3A4EFC9AF2}"/>
              </a:ext>
            </a:extLst>
          </p:cNvPr>
          <p:cNvSpPr/>
          <p:nvPr/>
        </p:nvSpPr>
        <p:spPr>
          <a:xfrm>
            <a:off x="7244862" y="5881617"/>
            <a:ext cx="4192172" cy="8427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3200" dirty="0">
              <a:latin typeface="Bebas Neue" panose="020B0606020202050201" pitchFamily="34" charset="0"/>
            </a:endParaRPr>
          </a:p>
          <a:p>
            <a:pPr algn="ctr"/>
            <a:r>
              <a:rPr lang="it-IT" sz="3200" dirty="0">
                <a:latin typeface="Bebas Neue" panose="020B0606020202050201" pitchFamily="34" charset="0"/>
              </a:rPr>
              <a:t>OBIETTIVI 2015 – 2020 </a:t>
            </a:r>
          </a:p>
          <a:p>
            <a:pPr algn="ctr"/>
            <a:endParaRPr lang="it-IT" sz="3200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764AFD6A-AB99-42E8-A62C-67F2BA0876E3}"/>
              </a:ext>
            </a:extLst>
          </p:cNvPr>
          <p:cNvSpPr/>
          <p:nvPr/>
        </p:nvSpPr>
        <p:spPr>
          <a:xfrm>
            <a:off x="1430869" y="1137806"/>
            <a:ext cx="61870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it-IT" sz="2000" i="1" dirty="0">
                <a:solidFill>
                  <a:srgbClr val="444444"/>
                </a:solidFill>
                <a:latin typeface="Gill Sans MT" panose="020B0502020104020203" pitchFamily="34" charset="0"/>
              </a:rPr>
            </a:br>
            <a:endParaRPr lang="it-IT" sz="2000" i="1" dirty="0">
              <a:solidFill>
                <a:srgbClr val="444444"/>
              </a:solidFill>
              <a:effectLst/>
              <a:latin typeface="Gill Sans MT" panose="020B0502020104020203" pitchFamily="34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291528" y="447040"/>
            <a:ext cx="5205031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FF6600"/>
                </a:solidFill>
                <a:latin typeface="Bebas Neue"/>
              </a:rPr>
              <a:t>ISTRUZIONE &amp; MEGA TREND</a:t>
            </a:r>
          </a:p>
          <a:p>
            <a:endParaRPr lang="it-IT" sz="2000" dirty="0">
              <a:latin typeface="Bebas Neue"/>
            </a:endParaRPr>
          </a:p>
          <a:p>
            <a:r>
              <a:rPr lang="it-IT" sz="2000" b="1" dirty="0">
                <a:solidFill>
                  <a:srgbClr val="FF6600"/>
                </a:solidFill>
                <a:latin typeface="Gill Sans MT" charset="0"/>
                <a:ea typeface="Gill Sans MT" charset="0"/>
                <a:cs typeface="Gill Sans MT" charset="0"/>
              </a:rPr>
              <a:t>65% </a:t>
            </a:r>
            <a:r>
              <a:rPr lang="it-IT" sz="2000" dirty="0">
                <a:latin typeface="Gill Sans MT" charset="0"/>
                <a:ea typeface="Gill Sans MT" charset="0"/>
                <a:cs typeface="Gill Sans MT" charset="0"/>
              </a:rPr>
              <a:t>dei bambini faranno lavori</a:t>
            </a:r>
          </a:p>
          <a:p>
            <a:r>
              <a:rPr lang="it-IT" sz="2000" dirty="0">
                <a:latin typeface="Gill Sans MT" charset="0"/>
                <a:ea typeface="Gill Sans MT" charset="0"/>
                <a:cs typeface="Gill Sans MT" charset="0"/>
              </a:rPr>
              <a:t>che oggi non esistono</a:t>
            </a:r>
          </a:p>
          <a:p>
            <a:r>
              <a:rPr lang="it-IT" sz="1600" dirty="0">
                <a:latin typeface="Gill Sans MT" charset="0"/>
                <a:ea typeface="Gill Sans MT" charset="0"/>
                <a:cs typeface="Gill Sans MT" charset="0"/>
              </a:rPr>
              <a:t>(WEF 2020)</a:t>
            </a:r>
          </a:p>
          <a:p>
            <a:endParaRPr lang="it-IT" sz="2000" dirty="0">
              <a:latin typeface="Gill Sans MT" charset="0"/>
              <a:ea typeface="Gill Sans MT" charset="0"/>
              <a:cs typeface="Gill Sans MT" charset="0"/>
            </a:endParaRPr>
          </a:p>
          <a:p>
            <a:r>
              <a:rPr lang="it-IT" sz="2000" dirty="0">
                <a:latin typeface="Gill Sans MT" charset="0"/>
                <a:ea typeface="Gill Sans MT" charset="0"/>
                <a:cs typeface="Gill Sans MT" charset="0"/>
              </a:rPr>
              <a:t>Megatrend impattano su mercato lavoro e cambiano le competenze </a:t>
            </a:r>
          </a:p>
          <a:p>
            <a:endParaRPr lang="it-IT" sz="2000" dirty="0">
              <a:latin typeface="Gill Sans MT" charset="0"/>
              <a:ea typeface="Gill Sans MT" charset="0"/>
              <a:cs typeface="Gill Sans MT" charset="0"/>
            </a:endParaRPr>
          </a:p>
          <a:p>
            <a:r>
              <a:rPr lang="it-IT" sz="2000" b="1" dirty="0">
                <a:latin typeface="Gill Sans MT" charset="0"/>
                <a:ea typeface="Gill Sans MT" charset="0"/>
                <a:cs typeface="Gill Sans MT" charset="0"/>
              </a:rPr>
              <a:t>STEM</a:t>
            </a:r>
            <a:r>
              <a:rPr lang="it-IT" sz="2000" dirty="0">
                <a:latin typeface="Gill Sans MT" charset="0"/>
                <a:ea typeface="Gill Sans MT" charset="0"/>
                <a:cs typeface="Gill Sans MT" charset="0"/>
              </a:rPr>
              <a:t>: un know </a:t>
            </a:r>
            <a:r>
              <a:rPr lang="it-IT" sz="2000" dirty="0" err="1">
                <a:latin typeface="Gill Sans MT" charset="0"/>
                <a:ea typeface="Gill Sans MT" charset="0"/>
                <a:cs typeface="Gill Sans MT" charset="0"/>
              </a:rPr>
              <a:t>how</a:t>
            </a:r>
            <a:r>
              <a:rPr lang="it-IT" sz="2000" dirty="0">
                <a:latin typeface="Gill Sans MT" charset="0"/>
                <a:ea typeface="Gill Sans MT" charset="0"/>
                <a:cs typeface="Gill Sans MT" charset="0"/>
              </a:rPr>
              <a:t> chiave</a:t>
            </a:r>
          </a:p>
          <a:p>
            <a:endParaRPr lang="it-IT" sz="2000" dirty="0">
              <a:latin typeface="Gill Sans MT" charset="0"/>
              <a:ea typeface="Gill Sans MT" charset="0"/>
              <a:cs typeface="Gill Sans MT" charset="0"/>
            </a:endParaRPr>
          </a:p>
          <a:p>
            <a:r>
              <a:rPr lang="it-IT" sz="2000" b="1" dirty="0">
                <a:latin typeface="Gill Sans MT" charset="0"/>
                <a:ea typeface="Gill Sans MT" charset="0"/>
                <a:cs typeface="Gill Sans MT" charset="0"/>
              </a:rPr>
              <a:t>ITALIA e STEM</a:t>
            </a:r>
          </a:p>
          <a:p>
            <a:r>
              <a:rPr lang="it-IT" sz="2000" b="1" dirty="0">
                <a:solidFill>
                  <a:srgbClr val="FF6600"/>
                </a:solidFill>
                <a:latin typeface="Gill Sans MT" charset="0"/>
                <a:ea typeface="Gill Sans MT" charset="0"/>
                <a:cs typeface="Gill Sans MT" charset="0"/>
              </a:rPr>
              <a:t>23.3%  </a:t>
            </a:r>
            <a:r>
              <a:rPr lang="it-IT" sz="2000" dirty="0">
                <a:latin typeface="Gill Sans MT" charset="0"/>
                <a:ea typeface="Gill Sans MT" charset="0"/>
                <a:cs typeface="Gill Sans MT" charset="0"/>
              </a:rPr>
              <a:t>laureati in ambito STEM</a:t>
            </a:r>
          </a:p>
          <a:p>
            <a:r>
              <a:rPr lang="it-IT" sz="2000" dirty="0">
                <a:latin typeface="Gill Sans MT" charset="0"/>
                <a:ea typeface="Gill Sans MT" charset="0"/>
                <a:cs typeface="Gill Sans MT" charset="0"/>
              </a:rPr>
              <a:t>Contro 35,6% Germania</a:t>
            </a:r>
          </a:p>
          <a:p>
            <a:endParaRPr lang="it-IT" sz="2000" dirty="0">
              <a:latin typeface="Gill Sans MT" charset="0"/>
              <a:ea typeface="Gill Sans MT" charset="0"/>
              <a:cs typeface="Gill Sans MT" charset="0"/>
            </a:endParaRPr>
          </a:p>
          <a:p>
            <a:r>
              <a:rPr lang="it-IT" sz="2000" dirty="0">
                <a:latin typeface="Gill Sans MT" charset="0"/>
                <a:ea typeface="Gill Sans MT" charset="0"/>
                <a:cs typeface="Gill Sans MT" charset="0"/>
              </a:rPr>
              <a:t>SOLO </a:t>
            </a:r>
            <a:r>
              <a:rPr lang="it-IT" sz="2000" b="1" dirty="0">
                <a:solidFill>
                  <a:srgbClr val="FF6600"/>
                </a:solidFill>
                <a:latin typeface="Gill Sans MT" charset="0"/>
                <a:ea typeface="Gill Sans MT" charset="0"/>
                <a:cs typeface="Gill Sans MT" charset="0"/>
              </a:rPr>
              <a:t>1 </a:t>
            </a:r>
            <a:r>
              <a:rPr lang="it-IT" sz="2000" dirty="0">
                <a:latin typeface="Gill Sans MT" charset="0"/>
                <a:ea typeface="Gill Sans MT" charset="0"/>
                <a:cs typeface="Gill Sans MT" charset="0"/>
              </a:rPr>
              <a:t>STUDENTE SU </a:t>
            </a:r>
            <a:r>
              <a:rPr lang="it-IT" sz="2000" b="1" dirty="0">
                <a:solidFill>
                  <a:srgbClr val="FF6600"/>
                </a:solidFill>
                <a:latin typeface="Gill Sans MT" charset="0"/>
                <a:ea typeface="Gill Sans MT" charset="0"/>
                <a:cs typeface="Gill Sans MT" charset="0"/>
              </a:rPr>
              <a:t>4 </a:t>
            </a:r>
            <a:r>
              <a:rPr lang="it-IT" sz="2000" dirty="0">
                <a:latin typeface="Gill Sans MT" charset="0"/>
                <a:ea typeface="Gill Sans MT" charset="0"/>
                <a:cs typeface="Gill Sans MT" charset="0"/>
              </a:rPr>
              <a:t>È FEMMINA</a:t>
            </a:r>
          </a:p>
          <a:p>
            <a:endParaRPr lang="it-IT" sz="2400" dirty="0">
              <a:latin typeface="Bebas Neue"/>
            </a:endParaRPr>
          </a:p>
        </p:txBody>
      </p:sp>
      <p:pic>
        <p:nvPicPr>
          <p:cNvPr id="4" name="Immagine 3" descr="Immagine che contiene persona, persone, fotografia, inpiedi&#10;&#10;Descrizione generata automaticamente">
            <a:extLst>
              <a:ext uri="{FF2B5EF4-FFF2-40B4-BE49-F238E27FC236}">
                <a16:creationId xmlns:a16="http://schemas.microsoft.com/office/drawing/2014/main" id="{41827A5C-1DBB-4A32-AAD1-7D71FF896F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814" y="0"/>
            <a:ext cx="8580291" cy="5720194"/>
          </a:xfrm>
          <a:prstGeom prst="parallelogram">
            <a:avLst/>
          </a:prstGeom>
        </p:spPr>
      </p:pic>
      <p:sp>
        <p:nvSpPr>
          <p:cNvPr id="14" name="Input manuale 13">
            <a:extLst>
              <a:ext uri="{FF2B5EF4-FFF2-40B4-BE49-F238E27FC236}">
                <a16:creationId xmlns:a16="http://schemas.microsoft.com/office/drawing/2014/main" id="{CAC73726-1CD9-41B3-9255-2A6976B13F3E}"/>
              </a:ext>
            </a:extLst>
          </p:cNvPr>
          <p:cNvSpPr/>
          <p:nvPr/>
        </p:nvSpPr>
        <p:spPr>
          <a:xfrm>
            <a:off x="-145764" y="5415280"/>
            <a:ext cx="12483528" cy="1442720"/>
          </a:xfrm>
          <a:prstGeom prst="flowChartManualInpu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7545D7A4-3A1E-4C91-BDF8-250EA17A0E4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230524">
            <a:off x="-77458" y="5890622"/>
            <a:ext cx="934281" cy="928730"/>
          </a:xfrm>
          <a:prstGeom prst="rect">
            <a:avLst/>
          </a:prstGeom>
        </p:spPr>
      </p:pic>
      <p:sp>
        <p:nvSpPr>
          <p:cNvPr id="16" name="Rettangolo 15">
            <a:extLst>
              <a:ext uri="{FF2B5EF4-FFF2-40B4-BE49-F238E27FC236}">
                <a16:creationId xmlns:a16="http://schemas.microsoft.com/office/drawing/2014/main" id="{DDFDB979-6EE2-4558-A3DE-FB32B260817E}"/>
              </a:ext>
            </a:extLst>
          </p:cNvPr>
          <p:cNvSpPr/>
          <p:nvPr/>
        </p:nvSpPr>
        <p:spPr>
          <a:xfrm>
            <a:off x="1182093" y="6001044"/>
            <a:ext cx="23674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  <a:latin typeface="Gill Sans MT" panose="020B0502020104020203" pitchFamily="34" charset="0"/>
              </a:rPr>
              <a:t>#indifesa #</a:t>
            </a:r>
            <a:r>
              <a:rPr lang="it-IT" sz="2000" b="1" dirty="0" err="1">
                <a:solidFill>
                  <a:schemeClr val="bg1"/>
                </a:solidFill>
                <a:latin typeface="Gill Sans MT" panose="020B0502020104020203" pitchFamily="34" charset="0"/>
              </a:rPr>
              <a:t>iogiocoallapari</a:t>
            </a:r>
            <a:endParaRPr lang="it-IT" sz="2000" b="1" dirty="0">
              <a:solidFill>
                <a:schemeClr val="bg1"/>
              </a:solidFill>
              <a:effectLst/>
              <a:latin typeface="Gill Sans MT" panose="020B0502020104020203" pitchFamily="34" charset="0"/>
            </a:endParaRPr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981" y="5881617"/>
            <a:ext cx="4124960" cy="773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49906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1856</TotalTime>
  <Words>782</Words>
  <Application>Microsoft Office PowerPoint</Application>
  <PresentationFormat>Widescreen</PresentationFormat>
  <Paragraphs>197</Paragraphs>
  <Slides>17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23" baseType="lpstr">
      <vt:lpstr>Arial</vt:lpstr>
      <vt:lpstr>Bebas Neue</vt:lpstr>
      <vt:lpstr>Calibri</vt:lpstr>
      <vt:lpstr>Calibri Light</vt:lpstr>
      <vt:lpstr>Gill Sans MT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Paolo Ferrara</dc:creator>
  <cp:lastModifiedBy>Federica Giannotta</cp:lastModifiedBy>
  <cp:revision>93</cp:revision>
  <cp:lastPrinted>2020-11-02T14:14:53Z</cp:lastPrinted>
  <dcterms:created xsi:type="dcterms:W3CDTF">2019-08-28T14:18:18Z</dcterms:created>
  <dcterms:modified xsi:type="dcterms:W3CDTF">2020-11-02T14:25:13Z</dcterms:modified>
</cp:coreProperties>
</file>