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77" r:id="rId7"/>
    <p:sldId id="284" r:id="rId8"/>
    <p:sldId id="276" r:id="rId9"/>
    <p:sldId id="285" r:id="rId10"/>
    <p:sldId id="272" r:id="rId11"/>
    <p:sldId id="274" r:id="rId12"/>
    <p:sldId id="282" r:id="rId13"/>
    <p:sldId id="283" r:id="rId14"/>
    <p:sldId id="280" r:id="rId15"/>
  </p:sldIdLst>
  <p:sldSz cx="18288000" cy="10287000"/>
  <p:notesSz cx="6858000" cy="9144000"/>
  <p:embeddedFontLst>
    <p:embeddedFont>
      <p:font typeface="Raleway Bold" panose="020B0604020202020204" charset="0"/>
      <p:regular r:id="rId16"/>
      <p:bold r:id="rId17"/>
    </p:embeddedFont>
    <p:embeddedFont>
      <p:font typeface="Raleway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E60"/>
    <a:srgbClr val="1A9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0" autoAdjust="0"/>
    <p:restoredTop sz="93856" autoAdjust="0"/>
  </p:normalViewPr>
  <p:slideViewPr>
    <p:cSldViewPr>
      <p:cViewPr varScale="1">
        <p:scale>
          <a:sx n="67" d="100"/>
          <a:sy n="67" d="100"/>
        </p:scale>
        <p:origin x="16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49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42DEA170-0B20-404D-BD9D-1E36DFCAD988}"/>
              </a:ext>
            </a:extLst>
          </p:cNvPr>
          <p:cNvSpPr/>
          <p:nvPr/>
        </p:nvSpPr>
        <p:spPr>
          <a:xfrm>
            <a:off x="12230257" y="0"/>
            <a:ext cx="6057743" cy="10287000"/>
          </a:xfrm>
          <a:prstGeom prst="rect">
            <a:avLst/>
          </a:prstGeom>
          <a:solidFill>
            <a:srgbClr val="F9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2515965" y="7137907"/>
            <a:ext cx="5486327" cy="2660613"/>
            <a:chOff x="-380944" y="-998391"/>
            <a:chExt cx="7315102" cy="3547483"/>
          </a:xfrm>
        </p:grpSpPr>
        <p:sp>
          <p:nvSpPr>
            <p:cNvPr id="7" name="TextBox 7"/>
            <p:cNvSpPr txBox="1"/>
            <p:nvPr/>
          </p:nvSpPr>
          <p:spPr>
            <a:xfrm>
              <a:off x="-380944" y="-998391"/>
              <a:ext cx="7315102" cy="3016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60" dirty="0">
                  <a:solidFill>
                    <a:srgbClr val="FBFBF5"/>
                  </a:solidFill>
                  <a:latin typeface="Raleway Bold"/>
                </a:rPr>
                <a:t>SOSTEGNO E ASCOLTO PSICOLOGICO A PORTATA DI SMARTPHONE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437861"/>
              <a:ext cx="6545146" cy="111231"/>
            </a:xfrm>
            <a:prstGeom prst="rect">
              <a:avLst/>
            </a:prstGeom>
            <a:solidFill>
              <a:srgbClr val="FBFBF5"/>
            </a:solidFill>
          </p:spPr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ABF4135-3AFC-4CDB-AC62-DF8C09057FD0}"/>
              </a:ext>
            </a:extLst>
          </p:cNvPr>
          <p:cNvGrpSpPr/>
          <p:nvPr/>
        </p:nvGrpSpPr>
        <p:grpSpPr>
          <a:xfrm>
            <a:off x="-41037" y="0"/>
            <a:ext cx="12271294" cy="10287000"/>
            <a:chOff x="-41037" y="0"/>
            <a:chExt cx="12271294" cy="102870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F305D13-F892-4660-9C51-068A38F09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037" y="0"/>
              <a:ext cx="12271294" cy="10287000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9A7742B-A713-44B8-8032-701438C88004}"/>
                </a:ext>
              </a:extLst>
            </p:cNvPr>
            <p:cNvSpPr/>
            <p:nvPr/>
          </p:nvSpPr>
          <p:spPr>
            <a:xfrm>
              <a:off x="2552231" y="6438900"/>
              <a:ext cx="6667656" cy="1828800"/>
            </a:xfrm>
            <a:prstGeom prst="rect">
              <a:avLst/>
            </a:prstGeom>
            <a:solidFill>
              <a:srgbClr val="1A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93E60"/>
          </a:solidFill>
        </p:spPr>
        <p:txBody>
          <a:bodyPr/>
          <a:lstStyle/>
          <a:p>
            <a:endParaRPr lang="it-IT" dirty="0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-367306" y="-1880566"/>
            <a:ext cx="19022613" cy="8936693"/>
            <a:chOff x="0" y="0"/>
            <a:chExt cx="3130550" cy="14707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1470711"/>
            </a:xfrm>
            <a:custGeom>
              <a:avLst/>
              <a:gdLst/>
              <a:ahLst/>
              <a:cxnLst/>
              <a:rect l="l" t="t" r="r" b="b"/>
              <a:pathLst>
                <a:path w="3130550" h="1470711">
                  <a:moveTo>
                    <a:pt x="0" y="552450"/>
                  </a:moveTo>
                  <a:lnTo>
                    <a:pt x="0" y="1470711"/>
                  </a:lnTo>
                  <a:lnTo>
                    <a:pt x="3130550" y="147071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A9AC7"/>
            </a:solid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5822" y="2052705"/>
            <a:ext cx="15963102" cy="930836"/>
            <a:chOff x="-48836" y="1005506"/>
            <a:chExt cx="21284136" cy="1241115"/>
          </a:xfrm>
        </p:grpSpPr>
        <p:sp>
          <p:nvSpPr>
            <p:cNvPr id="8" name="TextBox 8"/>
            <p:cNvSpPr txBox="1"/>
            <p:nvPr/>
          </p:nvSpPr>
          <p:spPr>
            <a:xfrm>
              <a:off x="-48836" y="1005506"/>
              <a:ext cx="21284136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2"/>
                </a:lnSpc>
              </a:pPr>
              <a:r>
                <a:rPr lang="it-IT" sz="5525" spc="121" dirty="0">
                  <a:solidFill>
                    <a:srgbClr val="FBFBF5"/>
                  </a:solidFill>
                  <a:latin typeface="Raleway Bold"/>
                </a:rPr>
                <a:t>PARTNER ISTITUZIONALI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50333" y="1297215"/>
              <a:ext cx="20183469" cy="94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2"/>
                </a:lnSpc>
              </a:pPr>
              <a:endParaRPr lang="it-IT" sz="4400" spc="121" dirty="0">
                <a:solidFill>
                  <a:srgbClr val="FBFBF5"/>
                </a:solidFill>
                <a:latin typeface="Raleway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20499" y="7211142"/>
            <a:ext cx="285670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</a:pP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Università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Bicocca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8070" y="6924509"/>
            <a:ext cx="285670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Ordine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</a:t>
            </a: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degli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</a:t>
            </a: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Psicologi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</a:t>
            </a: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della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</a:t>
            </a: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Lombardia</a:t>
            </a:r>
            <a:endParaRPr lang="en-US" sz="30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624617" y="7145547"/>
            <a:ext cx="285670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iMoobyte</a:t>
            </a:r>
            <a:endParaRPr lang="en-US" sz="30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743446" y="7097261"/>
            <a:ext cx="2856702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000" b="1" dirty="0">
                <a:solidFill>
                  <a:srgbClr val="1A9AC7"/>
                </a:solidFill>
                <a:latin typeface="Raleway"/>
              </a:rPr>
              <a:t>Fondazione di </a:t>
            </a:r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Comunità</a:t>
            </a:r>
            <a:r>
              <a:rPr lang="en-US" sz="3000" b="1" dirty="0">
                <a:solidFill>
                  <a:srgbClr val="1A9AC7"/>
                </a:solidFill>
                <a:latin typeface="Raleway"/>
              </a:rPr>
              <a:t> Milano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01563BF5-8346-4A1A-9FF3-FDCB1820C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7" t="5804" r="20558" b="72630"/>
          <a:stretch/>
        </p:blipFill>
        <p:spPr>
          <a:xfrm>
            <a:off x="1447377" y="4281676"/>
            <a:ext cx="2338614" cy="2533697"/>
          </a:xfrm>
          <a:prstGeom prst="rect">
            <a:avLst/>
          </a:prstGeom>
          <a:ln w="101600">
            <a:solidFill>
              <a:srgbClr val="F93E60"/>
            </a:solidFill>
          </a:ln>
          <a:effectLst>
            <a:softEdge rad="0"/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43485052-2B3C-40E4-8643-EB1467DCA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6819" r="63524" b="71760"/>
          <a:stretch/>
        </p:blipFill>
        <p:spPr>
          <a:xfrm>
            <a:off x="7874244" y="4242565"/>
            <a:ext cx="2305700" cy="2494333"/>
          </a:xfrm>
          <a:prstGeom prst="rect">
            <a:avLst/>
          </a:prstGeom>
          <a:ln w="101600">
            <a:solidFill>
              <a:srgbClr val="F93E60"/>
            </a:solidFill>
          </a:ln>
          <a:effectLst>
            <a:softEdge rad="0"/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3D03C178-07B6-4C16-A9C0-DDA6CACA8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2" t="84024" r="15968" b="1666"/>
          <a:stretch/>
        </p:blipFill>
        <p:spPr>
          <a:xfrm>
            <a:off x="11093829" y="4322831"/>
            <a:ext cx="2305700" cy="2428237"/>
          </a:xfrm>
          <a:prstGeom prst="rect">
            <a:avLst/>
          </a:prstGeom>
          <a:ln w="101600">
            <a:solidFill>
              <a:srgbClr val="F93E60"/>
            </a:solidFill>
          </a:ln>
          <a:effectLst>
            <a:softEdge rad="0"/>
          </a:effec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5475737-EFAC-41C8-A9DC-6FA37C52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87017" r="51609" b="3004"/>
          <a:stretch/>
        </p:blipFill>
        <p:spPr>
          <a:xfrm>
            <a:off x="14248371" y="5409656"/>
            <a:ext cx="3846851" cy="1382311"/>
          </a:xfrm>
          <a:prstGeom prst="rect">
            <a:avLst/>
          </a:prstGeom>
          <a:ln w="101600">
            <a:solidFill>
              <a:srgbClr val="F93E60"/>
            </a:solidFill>
          </a:ln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6CE55BF-4829-4B79-940E-D73F394C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 t="5869" r="39819" b="70527"/>
          <a:stretch/>
        </p:blipFill>
        <p:spPr>
          <a:xfrm>
            <a:off x="4632631" y="4275613"/>
            <a:ext cx="2327728" cy="2428236"/>
          </a:xfrm>
          <a:prstGeom prst="rect">
            <a:avLst/>
          </a:prstGeom>
          <a:ln w="101600">
            <a:solidFill>
              <a:srgbClr val="F93E60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019E750-9566-45AC-B6F4-B06A208663C0}"/>
              </a:ext>
            </a:extLst>
          </p:cNvPr>
          <p:cNvSpPr/>
          <p:nvPr/>
        </p:nvSpPr>
        <p:spPr>
          <a:xfrm>
            <a:off x="5268145" y="7220192"/>
            <a:ext cx="16161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1A9AC7"/>
                </a:solidFill>
                <a:latin typeface="Raleway"/>
              </a:rPr>
              <a:t>BICApP</a:t>
            </a:r>
            <a:r>
              <a:rPr lang="en-US" sz="2400" dirty="0">
                <a:solidFill>
                  <a:srgbClr val="1A9AC7"/>
                </a:solidFill>
                <a:latin typeface="Raleway"/>
              </a:rPr>
              <a:t> 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88" y="9456189"/>
            <a:ext cx="18794522" cy="1026515"/>
            <a:chOff x="0" y="0"/>
            <a:chExt cx="25059362" cy="136868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05349" y="2573711"/>
            <a:ext cx="30726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BFBF5"/>
                </a:solidFill>
                <a:latin typeface="Raleway"/>
              </a:rPr>
              <a:t>Esperienze coinvolgenti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50D68F2F-EA91-4560-A678-B3B70E22ED74}"/>
              </a:ext>
            </a:extLst>
          </p:cNvPr>
          <p:cNvSpPr txBox="1"/>
          <p:nvPr/>
        </p:nvSpPr>
        <p:spPr>
          <a:xfrm>
            <a:off x="3048000" y="367094"/>
            <a:ext cx="12877002" cy="693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Uscite</a:t>
            </a:r>
            <a:r>
              <a:rPr lang="en-US" sz="4800" dirty="0">
                <a:solidFill>
                  <a:srgbClr val="F93E60"/>
                </a:solidFill>
                <a:latin typeface="Raleway Bold"/>
              </a:rPr>
              <a:t> </a:t>
            </a: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stampa</a:t>
            </a:r>
            <a:endParaRPr lang="en-US" sz="4800" dirty="0">
              <a:solidFill>
                <a:srgbClr val="F93E60"/>
              </a:solidFill>
              <a:latin typeface="Raleway Bold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EF1DB164-D9B4-4085-A125-74B7076891F8}"/>
              </a:ext>
            </a:extLst>
          </p:cNvPr>
          <p:cNvSpPr txBox="1"/>
          <p:nvPr/>
        </p:nvSpPr>
        <p:spPr>
          <a:xfrm>
            <a:off x="132249" y="3439769"/>
            <a:ext cx="18288000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Giornale di Monza  22/09/2020 L'UNIVERSITA' BICOCCA OFFRE SOSTEGNO PSICOLOGICO AI MALATI DI CORONAVIRUS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Giornale di Carate 22/09/2020 L'UNIVERSITA' BICOCCA OFFRE SOSTEGNO PSICOLOGICO AI MALATI DI CORONAVIRUS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Il Giornale di Desio 22/09/2020 L'UNIVERSITA' BICOCCA OFFRE SOSTEGNO PSICOLOGICO AI MALATI DI CORONAVIRUS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Giornale di Vimercate 22/09/2020 L'UNIVERSITA' BICOCCA OFFRE SOSTEGNO PSICOLOGICO AI MALATI DI CORONAVIRUS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Il Quotidiano di Sicilia 17/09/2020 LE RICADUTE DEL COVID SULLA SALUTE MENTALE: CON ITALIATIASCOLTO IL SOSTEGNO PSICOLOGICO PER TUTTI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A9AC7"/>
                </a:solidFill>
                <a:latin typeface="Raleway"/>
              </a:rPr>
              <a:t>Ilgiorno.it</a:t>
            </a:r>
            <a:r>
              <a:rPr lang="it-IT" sz="2200" dirty="0">
                <a:solidFill>
                  <a:srgbClr val="1A9AC7"/>
                </a:solidFill>
                <a:latin typeface="Raleway"/>
              </a:rPr>
              <a:t> 16/09/2020 L'APP CHE AIUTA A SUPERARE LE PAURE E L'ANSIA DA RIENTRO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A9AC7"/>
                </a:solidFill>
                <a:latin typeface="Raleway"/>
              </a:rPr>
              <a:t>Qds.it</a:t>
            </a:r>
            <a:r>
              <a:rPr lang="it-IT" sz="2200" dirty="0">
                <a:solidFill>
                  <a:srgbClr val="1A9AC7"/>
                </a:solidFill>
                <a:latin typeface="Raleway"/>
              </a:rPr>
              <a:t> ·17/09/2020 CON ITALIATIASCOLTO IL SOSTEGNO PSICOLOGICO A PORTATA DI TUTTI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Milanoetnotv.it -  16/09/2020 LA NUOVA APP ITALIA TI ASCOLTO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Msn.com/it 16/09/2020 L'APP CHE AIUTA A SUPERARE LE PAURE E L'ANSIA DA RIENTRO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Benessereblog.it 15/09/2020 ITALIATIASCOLTO, SOSTEGNO PSICOLOGICO GRATUITO A PORTATA DI SMARTPHONE</a:t>
            </a:r>
            <a:br>
              <a:rPr lang="it-IT" sz="2200" dirty="0">
                <a:solidFill>
                  <a:srgbClr val="1A9AC7"/>
                </a:solidFill>
                <a:latin typeface="Raleway"/>
              </a:rPr>
            </a:br>
            <a:r>
              <a:rPr lang="it-IT" sz="2400" dirty="0">
                <a:solidFill>
                  <a:srgbClr val="1A9AC7"/>
                </a:solidFill>
                <a:latin typeface="Raleway"/>
              </a:rPr>
              <a:t>Adnkronos 14/09/2020 CORONAVIRUS: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A9AC7"/>
                </a:solidFill>
                <a:latin typeface="Raleway"/>
              </a:rPr>
              <a:t> Adnkronos Salute 14/09/2020 CORONAVIRUS: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A9AC7"/>
                </a:solidFill>
                <a:latin typeface="Raleway"/>
              </a:rPr>
              <a:t>La Repubblica - Ed. Milano 15/09/2020 ANSIA, INSONNIA, DEPRESSIONE: RISPONDE IL GRUPPO ARTI-COVID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1A9AC7"/>
                </a:solidFill>
                <a:latin typeface="Raleway"/>
              </a:rPr>
              <a:t>Iltempo.it</a:t>
            </a:r>
            <a:r>
              <a:rPr lang="it-IT" sz="2400" dirty="0">
                <a:solidFill>
                  <a:srgbClr val="1A9AC7"/>
                </a:solidFill>
                <a:latin typeface="Raleway"/>
              </a:rPr>
              <a:t> 14/09/2020 NASCE ITALIATIASCOLTO, SOSTEGNO PSICOLOGICO A PORTATA DI SMARTPHONE</a:t>
            </a:r>
          </a:p>
          <a:p>
            <a:pPr algn="ctr">
              <a:lnSpc>
                <a:spcPts val="2729"/>
              </a:lnSpc>
            </a:pPr>
            <a:endParaRPr lang="it-IT" sz="2400" dirty="0">
              <a:solidFill>
                <a:srgbClr val="1A9AC7"/>
              </a:solidFill>
              <a:latin typeface="Raleway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1DD8E637-ACD3-4FEA-A24F-6EA7E9796EA0}"/>
              </a:ext>
            </a:extLst>
          </p:cNvPr>
          <p:cNvGrpSpPr/>
          <p:nvPr/>
        </p:nvGrpSpPr>
        <p:grpSpPr>
          <a:xfrm>
            <a:off x="5289425" y="1350560"/>
            <a:ext cx="1963553" cy="1933712"/>
            <a:chOff x="1981206" y="6682"/>
            <a:chExt cx="1963553" cy="1933712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AD7F7273-A001-4311-8DC7-2C59DFAFF22F}"/>
                </a:ext>
              </a:extLst>
            </p:cNvPr>
            <p:cNvGrpSpPr/>
            <p:nvPr/>
          </p:nvGrpSpPr>
          <p:grpSpPr>
            <a:xfrm>
              <a:off x="1981206" y="6682"/>
              <a:ext cx="1963553" cy="1933712"/>
              <a:chOff x="0" y="0"/>
              <a:chExt cx="6350000" cy="6350000"/>
            </a:xfrm>
          </p:grpSpPr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61DD0737-4279-4BD4-B1F5-3A818F5009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D7DF82AD-4C78-4DBA-A05E-89D00083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1821" y="654018"/>
              <a:ext cx="919963" cy="745170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C6BBED7-2084-481B-9BD3-616AD9E4615D}"/>
              </a:ext>
            </a:extLst>
          </p:cNvPr>
          <p:cNvGrpSpPr/>
          <p:nvPr/>
        </p:nvGrpSpPr>
        <p:grpSpPr>
          <a:xfrm>
            <a:off x="11724404" y="1350559"/>
            <a:ext cx="1972354" cy="1933713"/>
            <a:chOff x="13803825" y="-194425"/>
            <a:chExt cx="1972354" cy="1933713"/>
          </a:xfrm>
        </p:grpSpPr>
        <p:grpSp>
          <p:nvGrpSpPr>
            <p:cNvPr id="46" name="Group 14">
              <a:extLst>
                <a:ext uri="{FF2B5EF4-FFF2-40B4-BE49-F238E27FC236}">
                  <a16:creationId xmlns:a16="http://schemas.microsoft.com/office/drawing/2014/main" id="{B06861BF-F3D7-4A3B-825E-359A555E7DEA}"/>
                </a:ext>
              </a:extLst>
            </p:cNvPr>
            <p:cNvGrpSpPr/>
            <p:nvPr/>
          </p:nvGrpSpPr>
          <p:grpSpPr>
            <a:xfrm>
              <a:off x="13803825" y="-194425"/>
              <a:ext cx="1972354" cy="1933713"/>
              <a:chOff x="-6238996" y="-382449"/>
              <a:chExt cx="6321667" cy="6350000"/>
            </a:xfrm>
          </p:grpSpPr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14B0E9D0-9696-444D-B7BF-A9A05E8EA4C6}"/>
                  </a:ext>
                </a:extLst>
              </p:cNvPr>
              <p:cNvSpPr/>
              <p:nvPr/>
            </p:nvSpPr>
            <p:spPr>
              <a:xfrm>
                <a:off x="-6238996" y="-382449"/>
                <a:ext cx="632166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8775E1E4-A5C4-492C-A7A1-7175E92D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411202" y="390422"/>
              <a:ext cx="757600" cy="757600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7C7B517A-9DA7-47AA-81B8-407AE75B31A0}"/>
              </a:ext>
            </a:extLst>
          </p:cNvPr>
          <p:cNvGrpSpPr/>
          <p:nvPr/>
        </p:nvGrpSpPr>
        <p:grpSpPr>
          <a:xfrm>
            <a:off x="8500324" y="1353769"/>
            <a:ext cx="1972354" cy="1933713"/>
            <a:chOff x="8057374" y="591612"/>
            <a:chExt cx="1972354" cy="1933713"/>
          </a:xfrm>
        </p:grpSpPr>
        <p:grpSp>
          <p:nvGrpSpPr>
            <p:cNvPr id="50" name="Group 14">
              <a:extLst>
                <a:ext uri="{FF2B5EF4-FFF2-40B4-BE49-F238E27FC236}">
                  <a16:creationId xmlns:a16="http://schemas.microsoft.com/office/drawing/2014/main" id="{233A556F-18EE-4856-9F71-D13AB6C95B4B}"/>
                </a:ext>
              </a:extLst>
            </p:cNvPr>
            <p:cNvGrpSpPr/>
            <p:nvPr/>
          </p:nvGrpSpPr>
          <p:grpSpPr>
            <a:xfrm>
              <a:off x="8057374" y="591612"/>
              <a:ext cx="1972354" cy="1933713"/>
              <a:chOff x="0" y="0"/>
              <a:chExt cx="6350000" cy="6350000"/>
            </a:xfrm>
          </p:grpSpPr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2EF4A8B-29AE-4756-9E6F-E376E9552CE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51" name="Picture 21">
              <a:extLst>
                <a:ext uri="{FF2B5EF4-FFF2-40B4-BE49-F238E27FC236}">
                  <a16:creationId xmlns:a16="http://schemas.microsoft.com/office/drawing/2014/main" id="{02730013-987D-46D8-B4B8-D33F48A9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667366" y="1181692"/>
              <a:ext cx="752367" cy="7523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88" y="9456189"/>
            <a:ext cx="18794522" cy="1026515"/>
            <a:chOff x="0" y="0"/>
            <a:chExt cx="25059362" cy="136868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05349" y="2573711"/>
            <a:ext cx="307260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BFBF5"/>
                </a:solidFill>
                <a:latin typeface="Raleway"/>
              </a:rPr>
              <a:t>Esperienze coinvolgenti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50D68F2F-EA91-4560-A678-B3B70E22ED74}"/>
              </a:ext>
            </a:extLst>
          </p:cNvPr>
          <p:cNvSpPr txBox="1"/>
          <p:nvPr/>
        </p:nvSpPr>
        <p:spPr>
          <a:xfrm>
            <a:off x="3048000" y="367094"/>
            <a:ext cx="12877002" cy="693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Uscite</a:t>
            </a:r>
            <a:r>
              <a:rPr lang="en-US" sz="4800" dirty="0">
                <a:solidFill>
                  <a:srgbClr val="F93E60"/>
                </a:solidFill>
                <a:latin typeface="Raleway Bold"/>
              </a:rPr>
              <a:t> </a:t>
            </a: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stampa</a:t>
            </a:r>
            <a:r>
              <a:rPr lang="en-US" sz="4800" dirty="0">
                <a:solidFill>
                  <a:srgbClr val="F93E60"/>
                </a:solidFill>
                <a:latin typeface="Raleway Bold"/>
              </a:rPr>
              <a:t> 2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1DD8E637-ACD3-4FEA-A24F-6EA7E9796EA0}"/>
              </a:ext>
            </a:extLst>
          </p:cNvPr>
          <p:cNvGrpSpPr/>
          <p:nvPr/>
        </p:nvGrpSpPr>
        <p:grpSpPr>
          <a:xfrm>
            <a:off x="5289425" y="1350560"/>
            <a:ext cx="1963553" cy="1933712"/>
            <a:chOff x="1981206" y="6682"/>
            <a:chExt cx="1963553" cy="1933712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AD7F7273-A001-4311-8DC7-2C59DFAFF22F}"/>
                </a:ext>
              </a:extLst>
            </p:cNvPr>
            <p:cNvGrpSpPr/>
            <p:nvPr/>
          </p:nvGrpSpPr>
          <p:grpSpPr>
            <a:xfrm>
              <a:off x="1981206" y="6682"/>
              <a:ext cx="1963553" cy="1933712"/>
              <a:chOff x="0" y="0"/>
              <a:chExt cx="6350000" cy="6350000"/>
            </a:xfrm>
          </p:grpSpPr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61DD0737-4279-4BD4-B1F5-3A818F5009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D7DF82AD-4C78-4DBA-A05E-89D00083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1821" y="654018"/>
              <a:ext cx="919963" cy="745170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C6BBED7-2084-481B-9BD3-616AD9E4615D}"/>
              </a:ext>
            </a:extLst>
          </p:cNvPr>
          <p:cNvGrpSpPr/>
          <p:nvPr/>
        </p:nvGrpSpPr>
        <p:grpSpPr>
          <a:xfrm>
            <a:off x="11724404" y="1350559"/>
            <a:ext cx="1972354" cy="1933713"/>
            <a:chOff x="13803825" y="-194425"/>
            <a:chExt cx="1972354" cy="1933713"/>
          </a:xfrm>
        </p:grpSpPr>
        <p:grpSp>
          <p:nvGrpSpPr>
            <p:cNvPr id="46" name="Group 14">
              <a:extLst>
                <a:ext uri="{FF2B5EF4-FFF2-40B4-BE49-F238E27FC236}">
                  <a16:creationId xmlns:a16="http://schemas.microsoft.com/office/drawing/2014/main" id="{B06861BF-F3D7-4A3B-825E-359A555E7DEA}"/>
                </a:ext>
              </a:extLst>
            </p:cNvPr>
            <p:cNvGrpSpPr/>
            <p:nvPr/>
          </p:nvGrpSpPr>
          <p:grpSpPr>
            <a:xfrm>
              <a:off x="13803825" y="-194425"/>
              <a:ext cx="1972354" cy="1933713"/>
              <a:chOff x="-6238996" y="-382449"/>
              <a:chExt cx="6321667" cy="6350000"/>
            </a:xfrm>
          </p:grpSpPr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14B0E9D0-9696-444D-B7BF-A9A05E8EA4C6}"/>
                  </a:ext>
                </a:extLst>
              </p:cNvPr>
              <p:cNvSpPr/>
              <p:nvPr/>
            </p:nvSpPr>
            <p:spPr>
              <a:xfrm>
                <a:off x="-6238996" y="-382449"/>
                <a:ext cx="632166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8775E1E4-A5C4-492C-A7A1-7175E92D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411202" y="390422"/>
              <a:ext cx="757600" cy="757600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7C7B517A-9DA7-47AA-81B8-407AE75B31A0}"/>
              </a:ext>
            </a:extLst>
          </p:cNvPr>
          <p:cNvGrpSpPr/>
          <p:nvPr/>
        </p:nvGrpSpPr>
        <p:grpSpPr>
          <a:xfrm>
            <a:off x="8500324" y="1353769"/>
            <a:ext cx="1972354" cy="1933713"/>
            <a:chOff x="8057374" y="591612"/>
            <a:chExt cx="1972354" cy="1933713"/>
          </a:xfrm>
        </p:grpSpPr>
        <p:grpSp>
          <p:nvGrpSpPr>
            <p:cNvPr id="50" name="Group 14">
              <a:extLst>
                <a:ext uri="{FF2B5EF4-FFF2-40B4-BE49-F238E27FC236}">
                  <a16:creationId xmlns:a16="http://schemas.microsoft.com/office/drawing/2014/main" id="{233A556F-18EE-4856-9F71-D13AB6C95B4B}"/>
                </a:ext>
              </a:extLst>
            </p:cNvPr>
            <p:cNvGrpSpPr/>
            <p:nvPr/>
          </p:nvGrpSpPr>
          <p:grpSpPr>
            <a:xfrm>
              <a:off x="8057374" y="591612"/>
              <a:ext cx="1972354" cy="1933713"/>
              <a:chOff x="0" y="0"/>
              <a:chExt cx="6350000" cy="6350000"/>
            </a:xfrm>
          </p:grpSpPr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2EF4A8B-29AE-4756-9E6F-E376E9552CE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51" name="Picture 21">
              <a:extLst>
                <a:ext uri="{FF2B5EF4-FFF2-40B4-BE49-F238E27FC236}">
                  <a16:creationId xmlns:a16="http://schemas.microsoft.com/office/drawing/2014/main" id="{02730013-987D-46D8-B4B8-D33F48A9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667366" y="1181692"/>
              <a:ext cx="752367" cy="752367"/>
            </a:xfrm>
            <a:prstGeom prst="rect">
              <a:avLst/>
            </a:prstGeom>
          </p:spPr>
        </p:pic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3F4B4DB9-26D1-47F9-8125-4C2B28F523ED}"/>
              </a:ext>
            </a:extLst>
          </p:cNvPr>
          <p:cNvSpPr/>
          <p:nvPr/>
        </p:nvSpPr>
        <p:spPr>
          <a:xfrm>
            <a:off x="-97521" y="3500877"/>
            <a:ext cx="18577888" cy="629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1A9AC7"/>
                </a:solidFill>
                <a:latin typeface="Raleway"/>
              </a:rPr>
              <a:t>Lasicilia.it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Metronews.it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Milanotoday.it 14/09/2020 PAURA, INSONNIA E SENSO DI COLPA DOPO L'EMERGENZA: A MILANO BICOCCA NASCE L'APP DI AIUTO PSICOLOGICO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A9AC7"/>
                </a:solidFill>
                <a:latin typeface="Raleway"/>
              </a:rPr>
              <a:t>Mitomorrow.it</a:t>
            </a:r>
            <a:r>
              <a:rPr lang="it-IT" sz="2200" dirty="0">
                <a:solidFill>
                  <a:srgbClr val="1A9AC7"/>
                </a:solidFill>
                <a:latin typeface="Raleway"/>
              </a:rPr>
              <a:t> 14/09/2020 L'UNIVERSITA BICOCCA LANCIA "ITALIATIASCOLTO": L'APP CHE OFFRE SUPPORTO PSICOLOGICO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Redattoresociale.it 14/09/2020 COVID-19, NASCE "ITALIATIASCOLTO": SOSTEGNO PSICOLOGICO CON LO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Calcioweb.eu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A9AC7"/>
                </a:solidFill>
                <a:latin typeface="Raleway"/>
              </a:rPr>
              <a:t>CataniaOggi.It</a:t>
            </a:r>
            <a:r>
              <a:rPr lang="it-IT" sz="2200" dirty="0">
                <a:solidFill>
                  <a:srgbClr val="1A9AC7"/>
                </a:solidFill>
                <a:latin typeface="Raleway"/>
              </a:rPr>
              <a:t>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Corrierediarezzo.corr.it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Corrierediviterbo.corr.it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FORTUNEITA.COM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Ildenaro.it 14/09/2020 CORONAVIRUS, NASCE ITALIATIASCOLTO: SOSTEGNO PSICOLOGICO A PORTATA DI SMARTPHONE</a:t>
            </a:r>
            <a:br>
              <a:rPr lang="it-IT" sz="2200" dirty="0">
                <a:solidFill>
                  <a:srgbClr val="1A9AC7"/>
                </a:solidFill>
                <a:latin typeface="Raleway"/>
              </a:rPr>
            </a:br>
            <a:r>
              <a:rPr lang="it-IT" sz="2400" dirty="0" err="1">
                <a:solidFill>
                  <a:srgbClr val="1A9AC7"/>
                </a:solidFill>
                <a:latin typeface="Raleway"/>
              </a:rPr>
              <a:t>It.Yahoo.Com</a:t>
            </a:r>
            <a:r>
              <a:rPr lang="it-IT" sz="2400" dirty="0">
                <a:solidFill>
                  <a:srgbClr val="1A9AC7"/>
                </a:solidFill>
                <a:latin typeface="Raleway"/>
              </a:rPr>
              <a:t> 14/09/2020 CORONAVIRUS: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A9AC7"/>
                </a:solidFill>
                <a:latin typeface="Raleway"/>
              </a:rPr>
              <a:t>Latinaoggi.eu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1A9AC7"/>
                </a:solidFill>
                <a:latin typeface="Raleway"/>
              </a:rPr>
              <a:t>Lavallee.Netweek.It</a:t>
            </a:r>
            <a:r>
              <a:rPr lang="it-IT" sz="2400" dirty="0">
                <a:solidFill>
                  <a:srgbClr val="1A9AC7"/>
                </a:solidFill>
                <a:latin typeface="Raleway"/>
              </a:rPr>
              <a:t>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1A9AC7"/>
                </a:solidFill>
                <a:latin typeface="Raleway"/>
              </a:rPr>
              <a:t>Maximitalia.it</a:t>
            </a:r>
            <a:r>
              <a:rPr lang="it-IT" sz="2400" dirty="0">
                <a:solidFill>
                  <a:srgbClr val="1A9AC7"/>
                </a:solidFill>
                <a:latin typeface="Raleway"/>
              </a:rPr>
              <a:t> 14/09/2020 NASCE ITALIATIASCOLTO, SOSTEGNO PSICOLOGICO A PORTATA DI SMARTPHONE</a:t>
            </a:r>
          </a:p>
          <a:p>
            <a:pPr algn="ctr">
              <a:lnSpc>
                <a:spcPts val="2729"/>
              </a:lnSpc>
            </a:pPr>
            <a:endParaRPr lang="it-IT" sz="2200" dirty="0">
              <a:solidFill>
                <a:srgbClr val="1A9AC7"/>
              </a:solidFill>
              <a:latin typeface="Raleway"/>
            </a:endParaRPr>
          </a:p>
          <a:p>
            <a:pPr algn="ctr">
              <a:lnSpc>
                <a:spcPts val="2729"/>
              </a:lnSpc>
            </a:pPr>
            <a:endParaRPr lang="it-IT" dirty="0">
              <a:solidFill>
                <a:srgbClr val="1A9AC7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9988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88" y="9456189"/>
            <a:ext cx="18794522" cy="1026515"/>
            <a:chOff x="0" y="0"/>
            <a:chExt cx="25059362" cy="136868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sp>
        <p:nvSpPr>
          <p:cNvPr id="39" name="TextBox 4">
            <a:extLst>
              <a:ext uri="{FF2B5EF4-FFF2-40B4-BE49-F238E27FC236}">
                <a16:creationId xmlns:a16="http://schemas.microsoft.com/office/drawing/2014/main" id="{50D68F2F-EA91-4560-A678-B3B70E22ED74}"/>
              </a:ext>
            </a:extLst>
          </p:cNvPr>
          <p:cNvSpPr txBox="1"/>
          <p:nvPr/>
        </p:nvSpPr>
        <p:spPr>
          <a:xfrm>
            <a:off x="3048000" y="367094"/>
            <a:ext cx="12877002" cy="693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Uscite</a:t>
            </a:r>
            <a:r>
              <a:rPr lang="en-US" sz="4800" dirty="0">
                <a:solidFill>
                  <a:srgbClr val="F93E60"/>
                </a:solidFill>
                <a:latin typeface="Raleway Bold"/>
              </a:rPr>
              <a:t> </a:t>
            </a:r>
            <a:r>
              <a:rPr lang="en-US" sz="4800" dirty="0" err="1">
                <a:solidFill>
                  <a:srgbClr val="F93E60"/>
                </a:solidFill>
                <a:latin typeface="Raleway Bold"/>
              </a:rPr>
              <a:t>stampa</a:t>
            </a:r>
            <a:r>
              <a:rPr lang="en-US" sz="4800" dirty="0">
                <a:solidFill>
                  <a:srgbClr val="F93E60"/>
                </a:solidFill>
                <a:latin typeface="Raleway Bold"/>
              </a:rPr>
              <a:t> 3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1DD8E637-ACD3-4FEA-A24F-6EA7E9796EA0}"/>
              </a:ext>
            </a:extLst>
          </p:cNvPr>
          <p:cNvGrpSpPr/>
          <p:nvPr/>
        </p:nvGrpSpPr>
        <p:grpSpPr>
          <a:xfrm>
            <a:off x="5289425" y="1350560"/>
            <a:ext cx="1963553" cy="1933712"/>
            <a:chOff x="1981206" y="6682"/>
            <a:chExt cx="1963553" cy="1933712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AD7F7273-A001-4311-8DC7-2C59DFAFF22F}"/>
                </a:ext>
              </a:extLst>
            </p:cNvPr>
            <p:cNvGrpSpPr/>
            <p:nvPr/>
          </p:nvGrpSpPr>
          <p:grpSpPr>
            <a:xfrm>
              <a:off x="1981206" y="6682"/>
              <a:ext cx="1963553" cy="1933712"/>
              <a:chOff x="0" y="0"/>
              <a:chExt cx="6350000" cy="6350000"/>
            </a:xfrm>
          </p:grpSpPr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61DD0737-4279-4BD4-B1F5-3A818F5009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D7DF82AD-4C78-4DBA-A05E-89D00083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1821" y="654018"/>
              <a:ext cx="919963" cy="745170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C6BBED7-2084-481B-9BD3-616AD9E4615D}"/>
              </a:ext>
            </a:extLst>
          </p:cNvPr>
          <p:cNvGrpSpPr/>
          <p:nvPr/>
        </p:nvGrpSpPr>
        <p:grpSpPr>
          <a:xfrm>
            <a:off x="11724404" y="1350559"/>
            <a:ext cx="1972354" cy="1933713"/>
            <a:chOff x="13803825" y="-194425"/>
            <a:chExt cx="1972354" cy="1933713"/>
          </a:xfrm>
        </p:grpSpPr>
        <p:grpSp>
          <p:nvGrpSpPr>
            <p:cNvPr id="46" name="Group 14">
              <a:extLst>
                <a:ext uri="{FF2B5EF4-FFF2-40B4-BE49-F238E27FC236}">
                  <a16:creationId xmlns:a16="http://schemas.microsoft.com/office/drawing/2014/main" id="{B06861BF-F3D7-4A3B-825E-359A555E7DEA}"/>
                </a:ext>
              </a:extLst>
            </p:cNvPr>
            <p:cNvGrpSpPr/>
            <p:nvPr/>
          </p:nvGrpSpPr>
          <p:grpSpPr>
            <a:xfrm>
              <a:off x="13803825" y="-194425"/>
              <a:ext cx="1972354" cy="1933713"/>
              <a:chOff x="-6238996" y="-382449"/>
              <a:chExt cx="6321667" cy="6350000"/>
            </a:xfrm>
          </p:grpSpPr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14B0E9D0-9696-444D-B7BF-A9A05E8EA4C6}"/>
                  </a:ext>
                </a:extLst>
              </p:cNvPr>
              <p:cNvSpPr/>
              <p:nvPr/>
            </p:nvSpPr>
            <p:spPr>
              <a:xfrm>
                <a:off x="-6238996" y="-382449"/>
                <a:ext cx="632166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8775E1E4-A5C4-492C-A7A1-7175E92D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411202" y="390422"/>
              <a:ext cx="757600" cy="757600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7C7B517A-9DA7-47AA-81B8-407AE75B31A0}"/>
              </a:ext>
            </a:extLst>
          </p:cNvPr>
          <p:cNvGrpSpPr/>
          <p:nvPr/>
        </p:nvGrpSpPr>
        <p:grpSpPr>
          <a:xfrm>
            <a:off x="8500324" y="1353769"/>
            <a:ext cx="1972354" cy="1933713"/>
            <a:chOff x="8057374" y="591612"/>
            <a:chExt cx="1972354" cy="1933713"/>
          </a:xfrm>
        </p:grpSpPr>
        <p:grpSp>
          <p:nvGrpSpPr>
            <p:cNvPr id="50" name="Group 14">
              <a:extLst>
                <a:ext uri="{FF2B5EF4-FFF2-40B4-BE49-F238E27FC236}">
                  <a16:creationId xmlns:a16="http://schemas.microsoft.com/office/drawing/2014/main" id="{233A556F-18EE-4856-9F71-D13AB6C95B4B}"/>
                </a:ext>
              </a:extLst>
            </p:cNvPr>
            <p:cNvGrpSpPr/>
            <p:nvPr/>
          </p:nvGrpSpPr>
          <p:grpSpPr>
            <a:xfrm>
              <a:off x="8057374" y="591612"/>
              <a:ext cx="1972354" cy="1933713"/>
              <a:chOff x="0" y="0"/>
              <a:chExt cx="6350000" cy="6350000"/>
            </a:xfrm>
          </p:grpSpPr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2EF4A8B-29AE-4756-9E6F-E376E9552CE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9AC7"/>
              </a:solidFill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51" name="Picture 21">
              <a:extLst>
                <a:ext uri="{FF2B5EF4-FFF2-40B4-BE49-F238E27FC236}">
                  <a16:creationId xmlns:a16="http://schemas.microsoft.com/office/drawing/2014/main" id="{02730013-987D-46D8-B4B8-D33F48A9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667366" y="1181692"/>
              <a:ext cx="752367" cy="752367"/>
            </a:xfrm>
            <a:prstGeom prst="rect">
              <a:avLst/>
            </a:prstGeom>
          </p:spPr>
        </p:pic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F4128CED-26EC-4175-9959-7ED5F6DDBD51}"/>
              </a:ext>
            </a:extLst>
          </p:cNvPr>
          <p:cNvSpPr/>
          <p:nvPr/>
        </p:nvSpPr>
        <p:spPr>
          <a:xfrm>
            <a:off x="169413" y="3436659"/>
            <a:ext cx="18118587" cy="5613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1A9AC7"/>
                </a:solidFill>
                <a:latin typeface="Raleway"/>
              </a:rPr>
              <a:t>Milanobiz</a:t>
            </a:r>
            <a:r>
              <a:rPr lang="it-IT" sz="2000" dirty="0">
                <a:solidFill>
                  <a:srgbClr val="1A9AC7"/>
                </a:solidFill>
                <a:latin typeface="Raleway"/>
              </a:rPr>
              <a:t> it 14/09/2020 EMERGENZA COVID-19: NASCE ITALIATIASCOLTO, SOSTEGNO PSICOLOGICO VIA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Meteoweb.eu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MILANOBIZ.IT 14/09/2020 EMERGENZA COVID-19, NASCE ITALIATIASCOLTO. SOSTEGNO PSICOLOGICO VIA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Notizie.it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Olbianotizie.it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Padovanews.it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Quotidianodiragusa.it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Redattore sociale it 14/09/2020 COVID-19, NASCE «ITALIATIASCOLTO». SOSTEGNO PSICOLOGICO CON LO SMARTPHONE</a:t>
            </a:r>
            <a:br>
              <a:rPr lang="it-IT" sz="2200" dirty="0">
                <a:solidFill>
                  <a:srgbClr val="1A9AC7"/>
                </a:solidFill>
                <a:latin typeface="Raleway"/>
              </a:rPr>
            </a:br>
            <a:r>
              <a:rPr lang="it-IT" sz="2200" dirty="0">
                <a:solidFill>
                  <a:srgbClr val="1A9AC7"/>
                </a:solidFill>
                <a:latin typeface="Raleway"/>
              </a:rPr>
              <a:t>Sannioportale.it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Sardiniapost.it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SassariNotizie.com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StudioCataldi.it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A9AC7"/>
                </a:solidFill>
                <a:latin typeface="Raleway"/>
              </a:rPr>
              <a:t>TecnoMedicina.It</a:t>
            </a:r>
            <a:r>
              <a:rPr lang="it-IT" sz="2200" dirty="0">
                <a:solidFill>
                  <a:srgbClr val="1A9AC7"/>
                </a:solidFill>
                <a:latin typeface="Raleway"/>
              </a:rPr>
              <a:t> 14/09/2020 NASCE ITALIATIASCOLTO: SOSTEGNO PSICOLOGICO A PORTATA DI SMARTPHONE PER L'EMERGENZA COVID-19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Tiscali.it 14/09/2020 NASCE ITALIATIASCOLTO, SOSTEGNO PSICOLOGICO A PORTATA DI SMARTPHONE</a:t>
            </a:r>
          </a:p>
          <a:p>
            <a:pPr marL="342900" indent="-342900" algn="ctr">
              <a:lnSpc>
                <a:spcPts val="2729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1A9AC7"/>
                </a:solidFill>
                <a:latin typeface="Raleway"/>
              </a:rPr>
              <a:t>Tvsette.net 14/09/2020 NASCE ITALIATIASCOLTO, SOSTEGNO PSICOLOGICO A PORTATA DI SMARTPHONE</a:t>
            </a:r>
          </a:p>
        </p:txBody>
      </p:sp>
    </p:spTree>
    <p:extLst>
      <p:ext uri="{BB962C8B-B14F-4D97-AF65-F5344CB8AC3E}">
        <p14:creationId xmlns:p14="http://schemas.microsoft.com/office/powerpoint/2010/main" val="2286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380947" y="-2024755"/>
            <a:ext cx="16230600" cy="8392397"/>
          </a:xfrm>
          <a:prstGeom prst="rect">
            <a:avLst/>
          </a:prstGeom>
          <a:solidFill>
            <a:srgbClr val="1A9AC7"/>
          </a:solidFill>
        </p:spPr>
        <p:txBody>
          <a:bodyPr/>
          <a:lstStyle/>
          <a:p>
            <a:endParaRPr lang="it-IT" dirty="0"/>
          </a:p>
        </p:txBody>
      </p:sp>
      <p:grpSp>
        <p:nvGrpSpPr>
          <p:cNvPr id="3" name="Group 3"/>
          <p:cNvGrpSpPr/>
          <p:nvPr/>
        </p:nvGrpSpPr>
        <p:grpSpPr>
          <a:xfrm>
            <a:off x="-289888" y="9456189"/>
            <a:ext cx="20482888" cy="1026515"/>
            <a:chOff x="0" y="0"/>
            <a:chExt cx="25059362" cy="136868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65868" y="1057275"/>
            <a:ext cx="8093432" cy="1487663"/>
            <a:chOff x="0" y="38100"/>
            <a:chExt cx="10791243" cy="198355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8100"/>
              <a:ext cx="10791243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022"/>
                </a:lnSpc>
              </a:pPr>
              <a:r>
                <a:rPr lang="en-US" sz="5525" spc="121" dirty="0">
                  <a:solidFill>
                    <a:srgbClr val="FBFBF5"/>
                  </a:solidFill>
                  <a:latin typeface="Raleway Bold"/>
                </a:rPr>
                <a:t>GRAZIE!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42533" y="1269308"/>
              <a:ext cx="10248710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10"/>
                </a:lnSpc>
              </a:pPr>
              <a:endParaRPr lang="en-US" sz="4200" dirty="0">
                <a:solidFill>
                  <a:srgbClr val="FBFBF5"/>
                </a:solidFill>
                <a:latin typeface="Raleway Bold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DC2D173-9DFB-DD43-8DA5-0781BCCF4341}"/>
              </a:ext>
            </a:extLst>
          </p:cNvPr>
          <p:cNvSpPr/>
          <p:nvPr/>
        </p:nvSpPr>
        <p:spPr>
          <a:xfrm>
            <a:off x="809768" y="6138356"/>
            <a:ext cx="8763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T" sz="6600" dirty="0">
                <a:solidFill>
                  <a:srgbClr val="F93E60"/>
                </a:solidFill>
                <a:latin typeface="Raleway Bold"/>
              </a:rPr>
              <a:t>www.italiatiascolto.it </a:t>
            </a:r>
            <a:endParaRPr lang="it-IT" sz="6600" dirty="0" smtClean="0">
              <a:solidFill>
                <a:srgbClr val="F93E60"/>
              </a:solidFill>
              <a:latin typeface="Raleway Bold"/>
            </a:endParaRPr>
          </a:p>
          <a:p>
            <a:pPr algn="ctr"/>
            <a:endParaRPr lang="it-IT" sz="4800" dirty="0" smtClean="0">
              <a:solidFill>
                <a:srgbClr val="F93E60"/>
              </a:solidFill>
              <a:latin typeface="Raleway Bold"/>
            </a:endParaRPr>
          </a:p>
          <a:p>
            <a:pPr algn="ctr"/>
            <a:endParaRPr lang="it-IT" sz="4800" dirty="0">
              <a:solidFill>
                <a:srgbClr val="F93E60"/>
              </a:solidFill>
              <a:latin typeface="Raleway Bold"/>
            </a:endParaRPr>
          </a:p>
          <a:p>
            <a:pPr algn="ctr"/>
            <a:r>
              <a:rPr lang="it-IT" sz="4800" dirty="0" smtClean="0">
                <a:solidFill>
                  <a:srgbClr val="F93E60"/>
                </a:solidFill>
                <a:latin typeface="Raleway Bold"/>
              </a:rPr>
              <a:t>emanuele.preti</a:t>
            </a:r>
            <a:r>
              <a:rPr lang="it-IT" sz="4800" dirty="0" smtClean="0">
                <a:solidFill>
                  <a:srgbClr val="F93E60"/>
                </a:solidFill>
                <a:latin typeface="Raleway Bold"/>
              </a:rPr>
              <a:t>@unimib.it</a:t>
            </a:r>
            <a:endParaRPr lang="en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9400" y="2532037"/>
            <a:ext cx="6896100" cy="1285929"/>
            <a:chOff x="-1304931" y="38100"/>
            <a:chExt cx="9194800" cy="1714573"/>
          </a:xfrm>
        </p:grpSpPr>
        <p:sp>
          <p:nvSpPr>
            <p:cNvPr id="3" name="TextBox 3"/>
            <p:cNvSpPr txBox="1"/>
            <p:nvPr/>
          </p:nvSpPr>
          <p:spPr>
            <a:xfrm>
              <a:off x="-1304931" y="38100"/>
              <a:ext cx="9194800" cy="1025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022"/>
                </a:lnSpc>
              </a:pPr>
              <a:r>
                <a:rPr lang="en-US" sz="5525" spc="121" dirty="0">
                  <a:solidFill>
                    <a:srgbClr val="1A9AC7"/>
                  </a:solidFill>
                  <a:latin typeface="Raleway Bold"/>
                </a:rPr>
                <a:t>ITALIA TI ASCOLTO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39111" y="1000330"/>
              <a:ext cx="7889869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10"/>
                </a:lnSpc>
              </a:pPr>
              <a:r>
                <a:rPr lang="en-US" sz="4200" dirty="0">
                  <a:solidFill>
                    <a:srgbClr val="F93E60"/>
                  </a:solidFill>
                  <a:latin typeface="Raleway Bold"/>
                </a:rPr>
                <a:t>IL PROGETTO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2700000">
            <a:off x="-5282272" y="-1468422"/>
            <a:ext cx="15991076" cy="8186869"/>
          </a:xfrm>
          <a:prstGeom prst="rect">
            <a:avLst/>
          </a:prstGeom>
          <a:solidFill>
            <a:srgbClr val="1A9AC7"/>
          </a:solidFill>
        </p:spPr>
      </p:sp>
      <p:grpSp>
        <p:nvGrpSpPr>
          <p:cNvPr id="6" name="Group 6"/>
          <p:cNvGrpSpPr/>
          <p:nvPr/>
        </p:nvGrpSpPr>
        <p:grpSpPr>
          <a:xfrm>
            <a:off x="-1143000" y="9456189"/>
            <a:ext cx="19647634" cy="1026515"/>
            <a:chOff x="0" y="0"/>
            <a:chExt cx="25059362" cy="136868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67600" y="4024794"/>
            <a:ext cx="9664755" cy="4914907"/>
            <a:chOff x="-988113" y="0"/>
            <a:chExt cx="8877982" cy="3632339"/>
          </a:xfrm>
        </p:grpSpPr>
        <p:sp>
          <p:nvSpPr>
            <p:cNvPr id="10" name="TextBox 10"/>
            <p:cNvSpPr txBox="1"/>
            <p:nvPr/>
          </p:nvSpPr>
          <p:spPr>
            <a:xfrm>
              <a:off x="-988113" y="609054"/>
              <a:ext cx="8877982" cy="3023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it-IT" sz="3600" b="1" dirty="0">
                  <a:solidFill>
                    <a:srgbClr val="F93E60"/>
                  </a:solidFill>
                  <a:latin typeface="Raleway"/>
                </a:rPr>
                <a:t>“</a:t>
              </a:r>
              <a:r>
                <a:rPr lang="it-IT" sz="3600" b="1" dirty="0" err="1">
                  <a:solidFill>
                    <a:srgbClr val="F93E60"/>
                  </a:solidFill>
                  <a:latin typeface="Raleway"/>
                </a:rPr>
                <a:t>ItaliaTiAscolto</a:t>
              </a:r>
              <a:r>
                <a:rPr lang="it-IT" sz="3600" b="1" dirty="0">
                  <a:solidFill>
                    <a:srgbClr val="F93E60"/>
                  </a:solidFill>
                  <a:latin typeface="Raleway"/>
                </a:rPr>
                <a:t> - Comunità in ascolto” è un portale di gruppi di ascolto e sostegno psicologico pensato per chiunque si trovi in una condizione di stress o sofferenza emotiva a causa dell’emergenza sanitaria COVID-19. </a:t>
              </a:r>
              <a:endParaRPr lang="en-US" sz="3600" b="1" dirty="0">
                <a:solidFill>
                  <a:srgbClr val="F93E60"/>
                </a:solidFill>
                <a:latin typeface="Raleway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634862" y="0"/>
              <a:ext cx="1255007" cy="200841"/>
            </a:xfrm>
            <a:prstGeom prst="rect">
              <a:avLst/>
            </a:prstGeom>
            <a:solidFill>
              <a:srgbClr val="1A9AC7"/>
            </a:solidFill>
          </p:spPr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546" y="114300"/>
            <a:ext cx="7045624" cy="1005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9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2674" y="2716361"/>
            <a:ext cx="9646156" cy="5359481"/>
            <a:chOff x="-677352" y="2289622"/>
            <a:chExt cx="11191868" cy="7145975"/>
          </a:xfrm>
        </p:grpSpPr>
        <p:sp>
          <p:nvSpPr>
            <p:cNvPr id="3" name="TextBox 3"/>
            <p:cNvSpPr txBox="1"/>
            <p:nvPr/>
          </p:nvSpPr>
          <p:spPr>
            <a:xfrm>
              <a:off x="-677352" y="2289622"/>
              <a:ext cx="11191868" cy="7145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8"/>
                </a:lnSpc>
              </a:pPr>
              <a:r>
                <a:rPr lang="it-IT" sz="4400" dirty="0">
                  <a:solidFill>
                    <a:srgbClr val="FBFBF5"/>
                  </a:solidFill>
                  <a:latin typeface="Raleway Bold"/>
                </a:rPr>
                <a:t>Come testimonia anche l’Organizzazione Mondiale della Sanità, l’emergenza sanitaria ha avuto un impatto psicologico significativo, con risvolti potenzialmente traumatici. </a:t>
              </a:r>
              <a:br>
                <a:rPr lang="it-IT" sz="4400" dirty="0">
                  <a:solidFill>
                    <a:srgbClr val="FBFBF5"/>
                  </a:solidFill>
                  <a:latin typeface="Raleway Bold"/>
                </a:rPr>
              </a:br>
              <a:r>
                <a:rPr lang="it-IT" sz="4400" dirty="0">
                  <a:solidFill>
                    <a:srgbClr val="FBFBF5"/>
                  </a:solidFill>
                  <a:latin typeface="Raleway Bold"/>
                </a:rPr>
                <a:t/>
              </a:r>
              <a:br>
                <a:rPr lang="it-IT" sz="4400" dirty="0">
                  <a:solidFill>
                    <a:srgbClr val="FBFBF5"/>
                  </a:solidFill>
                  <a:latin typeface="Raleway Bold"/>
                </a:rPr>
              </a:br>
              <a:endParaRPr lang="en-US" sz="4400" dirty="0">
                <a:solidFill>
                  <a:srgbClr val="FBFBF5"/>
                </a:solidFill>
                <a:latin typeface="Raleway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-677352" y="8065808"/>
              <a:ext cx="1219200" cy="169333"/>
            </a:xfrm>
            <a:prstGeom prst="rect">
              <a:avLst/>
            </a:prstGeom>
            <a:solidFill>
              <a:srgbClr val="CD00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89888" y="9456189"/>
            <a:ext cx="18794522" cy="1026515"/>
            <a:chOff x="0" y="0"/>
            <a:chExt cx="25059362" cy="1368686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C65DB6D9-2141-DB47-B723-C8D0D860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373" y="242939"/>
            <a:ext cx="9000000" cy="36084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A22584-C923-624D-A548-008EC467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345798"/>
            <a:ext cx="9000000" cy="2888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88" y="9456189"/>
            <a:ext cx="18794522" cy="1026515"/>
            <a:chOff x="0" y="0"/>
            <a:chExt cx="25059362" cy="136868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1A9AC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51512" y="1896624"/>
            <a:ext cx="7124700" cy="2795143"/>
            <a:chOff x="-1551673" y="-1243889"/>
            <a:chExt cx="9499600" cy="3726857"/>
          </a:xfrm>
        </p:grpSpPr>
        <p:sp>
          <p:nvSpPr>
            <p:cNvPr id="6" name="TextBox 6"/>
            <p:cNvSpPr txBox="1"/>
            <p:nvPr/>
          </p:nvSpPr>
          <p:spPr>
            <a:xfrm>
              <a:off x="-1551673" y="-1243889"/>
              <a:ext cx="9499600" cy="30926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045"/>
                </a:lnSpc>
              </a:pPr>
              <a:r>
                <a:rPr lang="it-IT" sz="3500" dirty="0">
                  <a:solidFill>
                    <a:srgbClr val="FBFBF5"/>
                  </a:solidFill>
                  <a:latin typeface="Raleway Bold"/>
                </a:rPr>
                <a:t>Ansia, preoccupazione persistente, </a:t>
              </a:r>
              <a:r>
                <a:rPr lang="it-IT" sz="3500" dirty="0" err="1">
                  <a:solidFill>
                    <a:srgbClr val="FBFBF5"/>
                  </a:solidFill>
                  <a:latin typeface="Raleway Bold"/>
                </a:rPr>
                <a:t>affaticabilità</a:t>
              </a:r>
              <a:r>
                <a:rPr lang="it-IT" sz="3500" dirty="0">
                  <a:solidFill>
                    <a:srgbClr val="FBFBF5"/>
                  </a:solidFill>
                  <a:latin typeface="Raleway Bold"/>
                </a:rPr>
                <a:t>, somatizzazioni, insonnia sono solo alcune delle condizioni di malessere psicologico che possono presentarsi</a:t>
              </a:r>
              <a:r>
                <a:rPr lang="en-US" sz="3500" dirty="0">
                  <a:solidFill>
                    <a:srgbClr val="FBFBF5"/>
                  </a:solidFill>
                  <a:latin typeface="Raleway"/>
                </a:rPr>
                <a:t>.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6637107" y="2240267"/>
              <a:ext cx="1310820" cy="242701"/>
            </a:xfrm>
            <a:prstGeom prst="rect">
              <a:avLst/>
            </a:prstGeom>
            <a:solidFill>
              <a:srgbClr val="FBFBF5"/>
            </a:solidFill>
          </p:spPr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B5323A7-97CE-474A-9559-BAFD8D98D8D5}"/>
              </a:ext>
            </a:extLst>
          </p:cNvPr>
          <p:cNvSpPr txBox="1"/>
          <p:nvPr/>
        </p:nvSpPr>
        <p:spPr>
          <a:xfrm>
            <a:off x="9903929" y="5038021"/>
            <a:ext cx="7961397" cy="4243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45"/>
              </a:lnSpc>
            </a:pPr>
            <a:r>
              <a:rPr lang="it-IT" sz="3500" dirty="0">
                <a:solidFill>
                  <a:srgbClr val="FBFBF5"/>
                </a:solidFill>
                <a:latin typeface="Raleway Bold"/>
              </a:rPr>
              <a:t>Dunque l’impatto psicologico dato dall’emergenza sanitaria ha richiesto risorse inedite che rispondessero al malessere dei cittadini in modo unico e capillare, con interventi mirati ma di ampia accessibilità che promuovessero il benessere delle persone affette da stress e sofferenza emotiva dovuta all’emergenza sanitaria del COVID-19.</a:t>
            </a:r>
            <a:endParaRPr lang="en-US" sz="2175" dirty="0">
              <a:solidFill>
                <a:srgbClr val="FBFBF5"/>
              </a:solidFill>
              <a:latin typeface="Raleway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AE097FF-7B5D-4B7B-993B-AA3AC04C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rcRect l="9405" r="9405"/>
          <a:stretch>
            <a:fillRect/>
          </a:stretch>
        </p:blipFill>
        <p:spPr>
          <a:xfrm>
            <a:off x="568822" y="2032654"/>
            <a:ext cx="9063232" cy="7437485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</p:spPr>
      </p:pic>
      <p:grpSp>
        <p:nvGrpSpPr>
          <p:cNvPr id="8" name="Group 8"/>
          <p:cNvGrpSpPr/>
          <p:nvPr/>
        </p:nvGrpSpPr>
        <p:grpSpPr>
          <a:xfrm rot="-10800000">
            <a:off x="-517979" y="-3819957"/>
            <a:ext cx="19022613" cy="7639913"/>
            <a:chOff x="0" y="0"/>
            <a:chExt cx="3130550" cy="1257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A9AC7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179496" y="-2108198"/>
            <a:ext cx="16230600" cy="8962186"/>
          </a:xfrm>
          <a:prstGeom prst="rect">
            <a:avLst/>
          </a:prstGeom>
          <a:solidFill>
            <a:srgbClr val="1A9AC7"/>
          </a:solidFill>
        </p:spPr>
      </p:sp>
      <p:grpSp>
        <p:nvGrpSpPr>
          <p:cNvPr id="4" name="Group 4"/>
          <p:cNvGrpSpPr/>
          <p:nvPr/>
        </p:nvGrpSpPr>
        <p:grpSpPr>
          <a:xfrm>
            <a:off x="996043" y="360913"/>
            <a:ext cx="5971830" cy="8817029"/>
            <a:chOff x="-43543" y="-2157383"/>
            <a:chExt cx="7962440" cy="11756041"/>
          </a:xfrm>
        </p:grpSpPr>
        <p:sp>
          <p:nvSpPr>
            <p:cNvPr id="5" name="TextBox 5"/>
            <p:cNvSpPr txBox="1"/>
            <p:nvPr/>
          </p:nvSpPr>
          <p:spPr>
            <a:xfrm>
              <a:off x="0" y="-2157383"/>
              <a:ext cx="7889869" cy="72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600" b="1" dirty="0" err="1">
                  <a:solidFill>
                    <a:srgbClr val="1A9AC7"/>
                  </a:solidFill>
                  <a:latin typeface="Raleway"/>
                </a:rPr>
                <a:t>Partecipanti</a:t>
              </a:r>
              <a:endParaRPr lang="en-US" sz="3600" b="1" dirty="0">
                <a:solidFill>
                  <a:srgbClr val="1A9AC7"/>
                </a:solidFill>
                <a:latin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4514" y="-1447083"/>
              <a:ext cx="7889869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r>
                <a:rPr lang="it-IT" sz="2300" dirty="0">
                  <a:solidFill>
                    <a:srgbClr val="F93E60"/>
                  </a:solidFill>
                  <a:latin typeface="Raleway"/>
                </a:rPr>
                <a:t>Ogni stanza può accogliere fino a un massimo di 16 partecipanti.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055801"/>
              <a:ext cx="7889869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r>
                <a:rPr lang="it-IT" sz="2300" dirty="0">
                  <a:solidFill>
                    <a:srgbClr val="F93E60"/>
                  </a:solidFill>
                  <a:latin typeface="Raleway"/>
                </a:rPr>
                <a:t>Gli incontri hanno la durata di un’ora e sono disponibili diverse fasce orarie e giorni della settimana, per venire incontro alle esigenze di tutti.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028" y="4248920"/>
              <a:ext cx="7889869" cy="72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600" b="1" dirty="0" err="1">
                  <a:solidFill>
                    <a:srgbClr val="1A9AC7"/>
                  </a:solidFill>
                  <a:latin typeface="Raleway"/>
                </a:rPr>
                <a:t>Durata</a:t>
              </a:r>
              <a:endParaRPr lang="en-US" sz="3600" b="1" dirty="0">
                <a:solidFill>
                  <a:srgbClr val="1A9AC7"/>
                </a:solidFill>
                <a:latin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075623"/>
              <a:ext cx="7889869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9"/>
                </a:lnSpc>
              </a:pPr>
              <a:r>
                <a:rPr lang="en-US" sz="3600" b="1" dirty="0">
                  <a:solidFill>
                    <a:srgbClr val="1A9AC7"/>
                  </a:solidFill>
                  <a:latin typeface="Raleway"/>
                </a:rPr>
                <a:t>Device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43543" y="7290334"/>
              <a:ext cx="788986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endParaRPr lang="it-IT" sz="2300" dirty="0">
                <a:solidFill>
                  <a:srgbClr val="CD0046"/>
                </a:solidFill>
                <a:latin typeface="Raleway"/>
              </a:endParaRPr>
            </a:p>
            <a:p>
              <a:pPr>
                <a:lnSpc>
                  <a:spcPts val="2729"/>
                </a:lnSpc>
              </a:pPr>
              <a:r>
                <a:rPr lang="it-IT" sz="2300" dirty="0">
                  <a:solidFill>
                    <a:srgbClr val="F93E60"/>
                  </a:solidFill>
                  <a:latin typeface="Raleway"/>
                </a:rPr>
                <a:t>Per collegarsi serve solo uno smartphone o un device dotato di microfono e videocamera: l’applicazione è scaricabile su ITunes Store e Android Marketplace.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89888" y="9456189"/>
            <a:ext cx="20330488" cy="1026515"/>
            <a:chOff x="0" y="0"/>
            <a:chExt cx="25059362" cy="1368686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B2BDDA89-FF40-4383-8F75-492D33B5D206}"/>
              </a:ext>
            </a:extLst>
          </p:cNvPr>
          <p:cNvSpPr txBox="1"/>
          <p:nvPr/>
        </p:nvSpPr>
        <p:spPr>
          <a:xfrm>
            <a:off x="1006929" y="1828308"/>
            <a:ext cx="5917402" cy="5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600" b="1" dirty="0" err="1">
                <a:solidFill>
                  <a:srgbClr val="1A9AC7"/>
                </a:solidFill>
                <a:latin typeface="Raleway"/>
              </a:rPr>
              <a:t>Conduttori</a:t>
            </a:r>
            <a:endParaRPr lang="en-US" sz="36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432B2F0-BCB3-4825-9992-FCFF73D79D52}"/>
              </a:ext>
            </a:extLst>
          </p:cNvPr>
          <p:cNvSpPr txBox="1"/>
          <p:nvPr/>
        </p:nvSpPr>
        <p:spPr>
          <a:xfrm>
            <a:off x="996043" y="2422951"/>
            <a:ext cx="591740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it-IT" sz="2300" dirty="0">
                <a:solidFill>
                  <a:srgbClr val="F93E60"/>
                </a:solidFill>
                <a:latin typeface="Raleway"/>
              </a:rPr>
              <a:t>Gli incontri sono condotti da diversi esperti psicoterapeuti che risponderanno ai bisogni di ascolto, condivisione e supporto degli utenti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FA0BD9D-3E2B-4323-AE93-6769727D5413}"/>
              </a:ext>
            </a:extLst>
          </p:cNvPr>
          <p:cNvSpPr txBox="1"/>
          <p:nvPr/>
        </p:nvSpPr>
        <p:spPr>
          <a:xfrm>
            <a:off x="1050471" y="3992213"/>
            <a:ext cx="5917402" cy="5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600" b="1" dirty="0" err="1">
                <a:solidFill>
                  <a:srgbClr val="1A9AC7"/>
                </a:solidFill>
                <a:latin typeface="Raleway"/>
              </a:rPr>
              <a:t>Costi</a:t>
            </a:r>
            <a:endParaRPr lang="en-US" sz="36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63BEF89-61A1-4382-9EF0-B95755FBC2A5}"/>
              </a:ext>
            </a:extLst>
          </p:cNvPr>
          <p:cNvSpPr txBox="1"/>
          <p:nvPr/>
        </p:nvSpPr>
        <p:spPr>
          <a:xfrm>
            <a:off x="1050471" y="4519339"/>
            <a:ext cx="59174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it-IT" sz="2300" dirty="0">
                <a:solidFill>
                  <a:srgbClr val="F93E60"/>
                </a:solidFill>
                <a:latin typeface="Raleway"/>
              </a:rPr>
              <a:t>Il servizio è completamente gratuito..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64B0504-6085-8C43-A33D-B2FF1BA8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061" y="4761"/>
            <a:ext cx="6723299" cy="95982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10200" y="4762"/>
            <a:ext cx="7509799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40"/>
              </a:lnSpc>
            </a:pPr>
            <a:r>
              <a:rPr lang="en-US" sz="5450" spc="119" dirty="0">
                <a:solidFill>
                  <a:srgbClr val="FBFBF5"/>
                </a:solidFill>
                <a:latin typeface="Raleway Bold"/>
              </a:rPr>
              <a:t>COME FUNZIONA L’APP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295121" y="-564404"/>
            <a:ext cx="18878241" cy="2547916"/>
          </a:xfrm>
          <a:prstGeom prst="rect">
            <a:avLst/>
          </a:prstGeom>
          <a:solidFill>
            <a:srgbClr val="01949A"/>
          </a:solidFill>
        </p:spPr>
      </p:sp>
      <p:grpSp>
        <p:nvGrpSpPr>
          <p:cNvPr id="6" name="Group 6"/>
          <p:cNvGrpSpPr/>
          <p:nvPr/>
        </p:nvGrpSpPr>
        <p:grpSpPr>
          <a:xfrm>
            <a:off x="1167682" y="419100"/>
            <a:ext cx="15963102" cy="1508418"/>
            <a:chOff x="0" y="38333"/>
            <a:chExt cx="21284136" cy="2011225"/>
          </a:xfrm>
        </p:grpSpPr>
        <p:sp>
          <p:nvSpPr>
            <p:cNvPr id="7" name="TextBox 7"/>
            <p:cNvSpPr txBox="1"/>
            <p:nvPr/>
          </p:nvSpPr>
          <p:spPr>
            <a:xfrm>
              <a:off x="0" y="38333"/>
              <a:ext cx="21284136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2"/>
                </a:lnSpc>
              </a:pPr>
              <a:r>
                <a:rPr lang="en-US" sz="5525" spc="121" dirty="0">
                  <a:solidFill>
                    <a:srgbClr val="FBFBF5"/>
                  </a:solidFill>
                  <a:latin typeface="Raleway Bold"/>
                </a:rPr>
                <a:t>STANZE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50333" y="1297215"/>
              <a:ext cx="20183469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0"/>
                </a:lnSpc>
              </a:pPr>
              <a:r>
                <a:rPr lang="en-US" sz="4200" dirty="0">
                  <a:solidFill>
                    <a:srgbClr val="FBFBF5"/>
                  </a:solidFill>
                  <a:latin typeface="Raleway Bold"/>
                </a:rPr>
                <a:t>TEMATICHE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2280680"/>
            <a:ext cx="4493176" cy="16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VITA DA COVID: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esperienze, relazioni, emozioni dei giovani durante la pandemia</a:t>
            </a:r>
            <a:endParaRPr lang="en-US" sz="22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262" y="4457700"/>
            <a:ext cx="449317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600" b="1" dirty="0">
                <a:solidFill>
                  <a:srgbClr val="F93E60"/>
                </a:solidFill>
                <a:latin typeface="Raleway"/>
              </a:rPr>
              <a:t>Per chi</a:t>
            </a:r>
            <a:r>
              <a:rPr lang="it-IT" sz="2600" dirty="0">
                <a:solidFill>
                  <a:srgbClr val="F93E60"/>
                </a:solidFill>
                <a:latin typeface="Raleway"/>
              </a:rPr>
              <a:t>: giovani (18-26 anni)</a:t>
            </a:r>
          </a:p>
          <a:p>
            <a:pPr algn="ctr">
              <a:lnSpc>
                <a:spcPts val="2520"/>
              </a:lnSpc>
            </a:pPr>
            <a:endParaRPr lang="it-IT" sz="26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Per tutti i giovani e giovani adulti </a:t>
            </a:r>
            <a:br>
              <a:rPr lang="it-IT" sz="2200" dirty="0">
                <a:solidFill>
                  <a:srgbClr val="F93E60"/>
                </a:solidFill>
                <a:latin typeface="Raleway"/>
              </a:rPr>
            </a:br>
            <a:r>
              <a:rPr lang="it-IT" sz="2200" dirty="0">
                <a:solidFill>
                  <a:srgbClr val="F93E60"/>
                </a:solidFill>
                <a:latin typeface="Raleway"/>
              </a:rPr>
              <a:t>che vogliono trovare uno spazio </a:t>
            </a:r>
            <a:br>
              <a:rPr lang="it-IT" sz="2200" dirty="0">
                <a:solidFill>
                  <a:srgbClr val="F93E60"/>
                </a:solidFill>
                <a:latin typeface="Raleway"/>
              </a:rPr>
            </a:br>
            <a:r>
              <a:rPr lang="it-IT" sz="2200" dirty="0">
                <a:solidFill>
                  <a:srgbClr val="F93E60"/>
                </a:solidFill>
                <a:latin typeface="Raleway"/>
              </a:rPr>
              <a:t>di ascolto e supporto per condividere</a:t>
            </a:r>
            <a:br>
              <a:rPr lang="it-IT" sz="2200" dirty="0">
                <a:solidFill>
                  <a:srgbClr val="F93E60"/>
                </a:solidFill>
                <a:latin typeface="Raleway"/>
              </a:rPr>
            </a:br>
            <a:r>
              <a:rPr lang="it-IT" sz="2200" dirty="0">
                <a:solidFill>
                  <a:srgbClr val="F93E60"/>
                </a:solidFill>
                <a:latin typeface="Raleway"/>
              </a:rPr>
              <a:t>la propria esperienza emotiva al tempo del COVID-19.</a:t>
            </a:r>
          </a:p>
          <a:p>
            <a:pPr algn="ctr">
              <a:lnSpc>
                <a:spcPts val="2520"/>
              </a:lnSpc>
            </a:pPr>
            <a:endParaRPr lang="it-IT" sz="2200" dirty="0">
              <a:solidFill>
                <a:srgbClr val="CD0046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en-US" sz="2200" dirty="0">
                <a:solidFill>
                  <a:srgbClr val="CD0046"/>
                </a:solidFill>
                <a:latin typeface="Raleway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0923" y="2247899"/>
            <a:ext cx="3763275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VIVERE SENZA: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attraversare il lutto durante il </a:t>
            </a:r>
            <a:r>
              <a:rPr lang="it-IT" sz="2200" b="1" dirty="0" smtClean="0">
                <a:solidFill>
                  <a:srgbClr val="1A9AC7"/>
                </a:solidFill>
                <a:latin typeface="Raleway"/>
              </a:rPr>
              <a:t>COVID-19</a:t>
            </a:r>
            <a:endParaRPr lang="en-US" sz="22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25223" y="4471405"/>
            <a:ext cx="4058712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: persone che hanno perso familiari e amici durante la pandemia</a:t>
            </a:r>
          </a:p>
          <a:p>
            <a:pPr algn="ctr">
              <a:lnSpc>
                <a:spcPts val="2520"/>
              </a:lnSpc>
            </a:pP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Il lutto è una risposta assolutamente naturale e normale a un evento doloroso. Tuttavia, può prolungarsi nel tempo, diventare complicato e quindi interferire con il benessere e il buon funzionamento della persona.</a:t>
            </a:r>
          </a:p>
        </p:txBody>
      </p:sp>
      <p:sp>
        <p:nvSpPr>
          <p:cNvPr id="42" name="AutoShape 5">
            <a:extLst>
              <a:ext uri="{FF2B5EF4-FFF2-40B4-BE49-F238E27FC236}">
                <a16:creationId xmlns:a16="http://schemas.microsoft.com/office/drawing/2014/main" id="{C3A70F9B-C1F7-4222-A4E2-8214DC35F090}"/>
              </a:ext>
            </a:extLst>
          </p:cNvPr>
          <p:cNvSpPr/>
          <p:nvPr/>
        </p:nvSpPr>
        <p:spPr>
          <a:xfrm>
            <a:off x="-295121" y="-1323849"/>
            <a:ext cx="18878241" cy="3307361"/>
          </a:xfrm>
          <a:prstGeom prst="rect">
            <a:avLst/>
          </a:prstGeom>
          <a:solidFill>
            <a:srgbClr val="1A9AC7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19CACED3-253E-4BFD-8E9D-B398348999F4}"/>
              </a:ext>
            </a:extLst>
          </p:cNvPr>
          <p:cNvSpPr/>
          <p:nvPr/>
        </p:nvSpPr>
        <p:spPr>
          <a:xfrm>
            <a:off x="18511358" y="1728295"/>
            <a:ext cx="488603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0" name="Freeform 31">
            <a:extLst>
              <a:ext uri="{FF2B5EF4-FFF2-40B4-BE49-F238E27FC236}">
                <a16:creationId xmlns:a16="http://schemas.microsoft.com/office/drawing/2014/main" id="{D761C0ED-606B-4C29-8006-5892BE8B3A1A}"/>
              </a:ext>
            </a:extLst>
          </p:cNvPr>
          <p:cNvSpPr/>
          <p:nvPr/>
        </p:nvSpPr>
        <p:spPr>
          <a:xfrm>
            <a:off x="15818815" y="1737956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7" y="0"/>
                </a:moveTo>
                <a:cubicBezTo>
                  <a:pt x="316126" y="503"/>
                  <a:pt x="407115" y="91900"/>
                  <a:pt x="407115" y="204470"/>
                </a:cubicBezTo>
                <a:cubicBezTo>
                  <a:pt x="407115" y="317040"/>
                  <a:pt x="316126" y="408437"/>
                  <a:pt x="203557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7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id="{4151849B-3651-4CF9-BAF7-CFE3F9F11B53}"/>
              </a:ext>
            </a:extLst>
          </p:cNvPr>
          <p:cNvSpPr/>
          <p:nvPr/>
        </p:nvSpPr>
        <p:spPr>
          <a:xfrm>
            <a:off x="11132541" y="1731252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6" name="Freeform 37">
            <a:extLst>
              <a:ext uri="{FF2B5EF4-FFF2-40B4-BE49-F238E27FC236}">
                <a16:creationId xmlns:a16="http://schemas.microsoft.com/office/drawing/2014/main" id="{BE9500B3-05F4-461E-B092-04E9C8856F05}"/>
              </a:ext>
            </a:extLst>
          </p:cNvPr>
          <p:cNvSpPr/>
          <p:nvPr/>
        </p:nvSpPr>
        <p:spPr>
          <a:xfrm>
            <a:off x="6674853" y="1737956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63" name="Freeform 37">
            <a:extLst>
              <a:ext uri="{FF2B5EF4-FFF2-40B4-BE49-F238E27FC236}">
                <a16:creationId xmlns:a16="http://schemas.microsoft.com/office/drawing/2014/main" id="{6926D37C-3404-49D3-8771-73730A34FB75}"/>
              </a:ext>
            </a:extLst>
          </p:cNvPr>
          <p:cNvSpPr/>
          <p:nvPr/>
        </p:nvSpPr>
        <p:spPr>
          <a:xfrm>
            <a:off x="2072095" y="1714577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72" name="TextBox 13">
            <a:extLst>
              <a:ext uri="{FF2B5EF4-FFF2-40B4-BE49-F238E27FC236}">
                <a16:creationId xmlns:a16="http://schemas.microsoft.com/office/drawing/2014/main" id="{4388222F-A14C-4A8F-9284-FD0EAA5F958D}"/>
              </a:ext>
            </a:extLst>
          </p:cNvPr>
          <p:cNvSpPr txBox="1"/>
          <p:nvPr/>
        </p:nvSpPr>
        <p:spPr>
          <a:xfrm>
            <a:off x="9498648" y="2273029"/>
            <a:ext cx="3763275" cy="226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(R)ESISTERE: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come gestire difficoltà emotive in prima linea</a:t>
            </a:r>
          </a:p>
          <a:p>
            <a:pPr algn="ctr">
              <a:lnSpc>
                <a:spcPts val="4480"/>
              </a:lnSpc>
            </a:pPr>
            <a:endParaRPr lang="it-IT" sz="3200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73" name="TextBox 14">
            <a:extLst>
              <a:ext uri="{FF2B5EF4-FFF2-40B4-BE49-F238E27FC236}">
                <a16:creationId xmlns:a16="http://schemas.microsoft.com/office/drawing/2014/main" id="{57B5826A-468A-40AB-AB2B-81FACBC65512}"/>
              </a:ext>
            </a:extLst>
          </p:cNvPr>
          <p:cNvSpPr txBox="1"/>
          <p:nvPr/>
        </p:nvSpPr>
        <p:spPr>
          <a:xfrm>
            <a:off x="9182296" y="4535577"/>
            <a:ext cx="4642159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: per operatori ed educatori del Comune di Milano e di enti </a:t>
            </a:r>
            <a:br>
              <a:rPr lang="it-IT" sz="2400" dirty="0">
                <a:solidFill>
                  <a:srgbClr val="F93E60"/>
                </a:solidFill>
                <a:latin typeface="Raleway"/>
              </a:rPr>
            </a:br>
            <a:r>
              <a:rPr lang="it-IT" sz="2400" dirty="0">
                <a:solidFill>
                  <a:srgbClr val="F93E60"/>
                </a:solidFill>
                <a:latin typeface="Raleway"/>
              </a:rPr>
              <a:t>del terzo settore</a:t>
            </a:r>
          </a:p>
          <a:p>
            <a:pPr algn="ctr">
              <a:lnSpc>
                <a:spcPts val="2520"/>
              </a:lnSpc>
            </a:pP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Com’è cambiata l’emergenza? Per gli enti del terzo settore che durante l’emergenza hanno garantito (e continuano a garantire) il proprio servizio in prima linea.</a:t>
            </a:r>
          </a:p>
        </p:txBody>
      </p:sp>
      <p:sp>
        <p:nvSpPr>
          <p:cNvPr id="75" name="TextBox 13">
            <a:extLst>
              <a:ext uri="{FF2B5EF4-FFF2-40B4-BE49-F238E27FC236}">
                <a16:creationId xmlns:a16="http://schemas.microsoft.com/office/drawing/2014/main" id="{EE46347E-43C6-48BE-9412-1544A8294AF0}"/>
              </a:ext>
            </a:extLst>
          </p:cNvPr>
          <p:cNvSpPr txBox="1"/>
          <p:nvPr/>
        </p:nvSpPr>
        <p:spPr>
          <a:xfrm>
            <a:off x="14115108" y="2295147"/>
            <a:ext cx="3763275" cy="107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LAVORO E COVID-19: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immaginare futuri possibili</a:t>
            </a:r>
          </a:p>
        </p:txBody>
      </p:sp>
      <p:sp>
        <p:nvSpPr>
          <p:cNvPr id="76" name="TextBox 14">
            <a:extLst>
              <a:ext uri="{FF2B5EF4-FFF2-40B4-BE49-F238E27FC236}">
                <a16:creationId xmlns:a16="http://schemas.microsoft.com/office/drawing/2014/main" id="{21E44200-6666-492A-9CB4-8012BF9108EE}"/>
              </a:ext>
            </a:extLst>
          </p:cNvPr>
          <p:cNvSpPr txBox="1"/>
          <p:nvPr/>
        </p:nvSpPr>
        <p:spPr>
          <a:xfrm>
            <a:off x="14089408" y="4518653"/>
            <a:ext cx="4058712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chi: 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per persone che vivono difficoltà lavorative</a:t>
            </a:r>
          </a:p>
          <a:p>
            <a:pPr algn="ctr">
              <a:lnSpc>
                <a:spcPts val="2520"/>
              </a:lnSpc>
            </a:pP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Per tutte le persone hanno bisogno di uscire dalla solitudine della propria difficoltà professionale e lavorativa, che sentono il timore di non riuscire a superare questa crisi.</a:t>
            </a: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E71F19D9-EEE3-4758-B2FE-C2032EBB88B1}"/>
              </a:ext>
            </a:extLst>
          </p:cNvPr>
          <p:cNvSpPr txBox="1"/>
          <p:nvPr/>
        </p:nvSpPr>
        <p:spPr>
          <a:xfrm>
            <a:off x="6125234" y="125065"/>
            <a:ext cx="5917402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5450" spc="119" dirty="0">
                <a:solidFill>
                  <a:srgbClr val="FBFBF5"/>
                </a:solidFill>
                <a:latin typeface="Raleway Bold"/>
              </a:rPr>
              <a:t>STANZE TEMATICHE</a:t>
            </a:r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3E107E69-F1F8-4483-ADF4-4289AE667307}"/>
              </a:ext>
            </a:extLst>
          </p:cNvPr>
          <p:cNvSpPr/>
          <p:nvPr/>
        </p:nvSpPr>
        <p:spPr>
          <a:xfrm>
            <a:off x="17361213" y="1669784"/>
            <a:ext cx="3583890" cy="582246"/>
          </a:xfrm>
          <a:custGeom>
            <a:avLst/>
            <a:gdLst/>
            <a:ahLst/>
            <a:cxnLst/>
            <a:rect l="l" t="t" r="r" b="b"/>
            <a:pathLst>
              <a:path w="2986174" h="485140">
                <a:moveTo>
                  <a:pt x="2742334" y="0"/>
                </a:moveTo>
                <a:cubicBezTo>
                  <a:pt x="2621684" y="0"/>
                  <a:pt x="2521354" y="88900"/>
                  <a:pt x="2502304" y="204470"/>
                </a:cubicBezTo>
                <a:lnTo>
                  <a:pt x="0" y="204470"/>
                </a:lnTo>
                <a:lnTo>
                  <a:pt x="0" y="280670"/>
                </a:lnTo>
                <a:lnTo>
                  <a:pt x="2503574" y="280670"/>
                </a:lnTo>
                <a:cubicBezTo>
                  <a:pt x="2521354" y="396240"/>
                  <a:pt x="2622954" y="485140"/>
                  <a:pt x="2743604" y="485140"/>
                </a:cubicBezTo>
                <a:cubicBezTo>
                  <a:pt x="2878224" y="485140"/>
                  <a:pt x="2986174" y="375920"/>
                  <a:pt x="2986174" y="242570"/>
                </a:cubicBezTo>
                <a:cubicBezTo>
                  <a:pt x="2986174" y="107950"/>
                  <a:pt x="2876954" y="0"/>
                  <a:pt x="2742334" y="0"/>
                </a:cubicBezTo>
                <a:close/>
                <a:moveTo>
                  <a:pt x="2742334" y="408940"/>
                </a:moveTo>
                <a:cubicBezTo>
                  <a:pt x="2650894" y="408940"/>
                  <a:pt x="2575964" y="334010"/>
                  <a:pt x="2575964" y="242570"/>
                </a:cubicBezTo>
                <a:cubicBezTo>
                  <a:pt x="2575964" y="151130"/>
                  <a:pt x="2650894" y="76200"/>
                  <a:pt x="2742334" y="76200"/>
                </a:cubicBezTo>
                <a:cubicBezTo>
                  <a:pt x="2833774" y="76200"/>
                  <a:pt x="2908704" y="151130"/>
                  <a:pt x="2908704" y="242570"/>
                </a:cubicBezTo>
                <a:cubicBezTo>
                  <a:pt x="2909974" y="334010"/>
                  <a:pt x="2835044" y="408940"/>
                  <a:pt x="2742334" y="408940"/>
                </a:cubicBezTo>
                <a:close/>
              </a:path>
            </a:pathLst>
          </a:custGeom>
          <a:solidFill>
            <a:srgbClr val="F93E60"/>
          </a:solidFill>
        </p:spPr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0B7CB94-39D4-430C-9C43-51CA3870946C}"/>
              </a:ext>
            </a:extLst>
          </p:cNvPr>
          <p:cNvGrpSpPr/>
          <p:nvPr/>
        </p:nvGrpSpPr>
        <p:grpSpPr>
          <a:xfrm>
            <a:off x="-974845" y="1638300"/>
            <a:ext cx="19122965" cy="598921"/>
            <a:chOff x="-974845" y="3465098"/>
            <a:chExt cx="19122965" cy="598921"/>
          </a:xfrm>
        </p:grpSpPr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CF4C4A14-F1DA-4A23-893D-69FAD79680FB}"/>
                </a:ext>
              </a:extLst>
            </p:cNvPr>
            <p:cNvSpPr/>
            <p:nvPr/>
          </p:nvSpPr>
          <p:spPr>
            <a:xfrm>
              <a:off x="7991416" y="3481773"/>
              <a:ext cx="3678075" cy="582246"/>
            </a:xfrm>
            <a:custGeom>
              <a:avLst/>
              <a:gdLst/>
              <a:ahLst/>
              <a:cxnLst/>
              <a:rect l="l" t="t" r="r" b="b"/>
              <a:pathLst>
                <a:path w="3064651" h="485140">
                  <a:moveTo>
                    <a:pt x="2820811" y="0"/>
                  </a:moveTo>
                  <a:cubicBezTo>
                    <a:pt x="2700161" y="0"/>
                    <a:pt x="2599831" y="88900"/>
                    <a:pt x="2580781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82051" y="280670"/>
                  </a:lnTo>
                  <a:cubicBezTo>
                    <a:pt x="2599831" y="396240"/>
                    <a:pt x="2701431" y="485140"/>
                    <a:pt x="2822081" y="485140"/>
                  </a:cubicBezTo>
                  <a:cubicBezTo>
                    <a:pt x="2956701" y="485140"/>
                    <a:pt x="3064651" y="375920"/>
                    <a:pt x="3064651" y="242570"/>
                  </a:cubicBezTo>
                  <a:cubicBezTo>
                    <a:pt x="3064651" y="107950"/>
                    <a:pt x="2955431" y="0"/>
                    <a:pt x="2820811" y="0"/>
                  </a:cubicBezTo>
                  <a:close/>
                  <a:moveTo>
                    <a:pt x="2820811" y="408940"/>
                  </a:moveTo>
                  <a:cubicBezTo>
                    <a:pt x="2729371" y="408940"/>
                    <a:pt x="2654441" y="334010"/>
                    <a:pt x="2654441" y="242570"/>
                  </a:cubicBezTo>
                  <a:cubicBezTo>
                    <a:pt x="2654441" y="151130"/>
                    <a:pt x="2729371" y="76200"/>
                    <a:pt x="2820811" y="76200"/>
                  </a:cubicBezTo>
                  <a:cubicBezTo>
                    <a:pt x="2912251" y="76200"/>
                    <a:pt x="2987181" y="151130"/>
                    <a:pt x="2987181" y="242570"/>
                  </a:cubicBezTo>
                  <a:cubicBezTo>
                    <a:pt x="2988451" y="334010"/>
                    <a:pt x="2913521" y="408940"/>
                    <a:pt x="2820811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BB01FD1D-7729-44EF-8DCF-8E1D567F95B0}"/>
                </a:ext>
              </a:extLst>
            </p:cNvPr>
            <p:cNvSpPr/>
            <p:nvPr/>
          </p:nvSpPr>
          <p:spPr>
            <a:xfrm>
              <a:off x="3622043" y="3481611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sp>
          <p:nvSpPr>
            <p:cNvPr id="64" name="Freeform 38">
              <a:extLst>
                <a:ext uri="{FF2B5EF4-FFF2-40B4-BE49-F238E27FC236}">
                  <a16:creationId xmlns:a16="http://schemas.microsoft.com/office/drawing/2014/main" id="{A7AE4322-B8BC-48D2-AADE-B600E60F5C05}"/>
                </a:ext>
              </a:extLst>
            </p:cNvPr>
            <p:cNvSpPr/>
            <p:nvPr/>
          </p:nvSpPr>
          <p:spPr>
            <a:xfrm>
              <a:off x="-974845" y="3465098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CC3451D8-EAA0-40EC-AE09-CEA5FD0464BF}"/>
                </a:ext>
              </a:extLst>
            </p:cNvPr>
            <p:cNvCxnSpPr>
              <a:cxnSpLocks/>
            </p:cNvCxnSpPr>
            <p:nvPr/>
          </p:nvCxnSpPr>
          <p:spPr>
            <a:xfrm>
              <a:off x="7123835" y="3769939"/>
              <a:ext cx="1368000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770B8152-B2E6-470A-8AC8-89C60F417880}"/>
                </a:ext>
              </a:extLst>
            </p:cNvPr>
            <p:cNvCxnSpPr>
              <a:cxnSpLocks/>
            </p:cNvCxnSpPr>
            <p:nvPr/>
          </p:nvCxnSpPr>
          <p:spPr>
            <a:xfrm>
              <a:off x="2560699" y="3769939"/>
              <a:ext cx="1368000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275CAB63-2512-42C9-B2E3-9987C7D6DF1C}"/>
                </a:ext>
              </a:extLst>
            </p:cNvPr>
            <p:cNvSpPr/>
            <p:nvPr/>
          </p:nvSpPr>
          <p:spPr>
            <a:xfrm>
              <a:off x="12792900" y="3474917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2B722F5E-3281-4E78-8EC3-0A1016AB532D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444" y="3779758"/>
              <a:ext cx="1819676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CBAC1A5D-6933-4F5F-8D81-B0962DE96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1145" y="3756984"/>
              <a:ext cx="4197670" cy="22774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11">
            <a:extLst>
              <a:ext uri="{FF2B5EF4-FFF2-40B4-BE49-F238E27FC236}">
                <a16:creationId xmlns:a16="http://schemas.microsoft.com/office/drawing/2014/main" id="{F764A7D3-B7C4-4941-8D8F-17B92A099E9F}"/>
              </a:ext>
            </a:extLst>
          </p:cNvPr>
          <p:cNvGrpSpPr/>
          <p:nvPr/>
        </p:nvGrpSpPr>
        <p:grpSpPr>
          <a:xfrm>
            <a:off x="-289888" y="9456189"/>
            <a:ext cx="20330488" cy="1026515"/>
            <a:chOff x="0" y="0"/>
            <a:chExt cx="25059362" cy="1368686"/>
          </a:xfrm>
        </p:grpSpPr>
        <p:sp>
          <p:nvSpPr>
            <p:cNvPr id="37" name="AutoShape 12">
              <a:extLst>
                <a:ext uri="{FF2B5EF4-FFF2-40B4-BE49-F238E27FC236}">
                  <a16:creationId xmlns:a16="http://schemas.microsoft.com/office/drawing/2014/main" id="{56F84E39-99AB-EA49-81DB-20EA779ABAFB}"/>
                </a:ext>
              </a:extLst>
            </p:cNvPr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FB425F66-C369-8547-8BF3-38E523DBC7F6}"/>
                </a:ext>
              </a:extLst>
            </p:cNvPr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295121" y="-564404"/>
            <a:ext cx="18878241" cy="2547916"/>
          </a:xfrm>
          <a:prstGeom prst="rect">
            <a:avLst/>
          </a:prstGeom>
          <a:solidFill>
            <a:srgbClr val="01949A"/>
          </a:solidFill>
        </p:spPr>
      </p:sp>
      <p:grpSp>
        <p:nvGrpSpPr>
          <p:cNvPr id="6" name="Group 6"/>
          <p:cNvGrpSpPr/>
          <p:nvPr/>
        </p:nvGrpSpPr>
        <p:grpSpPr>
          <a:xfrm>
            <a:off x="1167682" y="419100"/>
            <a:ext cx="15963102" cy="1508418"/>
            <a:chOff x="0" y="38333"/>
            <a:chExt cx="21284136" cy="2011225"/>
          </a:xfrm>
        </p:grpSpPr>
        <p:sp>
          <p:nvSpPr>
            <p:cNvPr id="7" name="TextBox 7"/>
            <p:cNvSpPr txBox="1"/>
            <p:nvPr/>
          </p:nvSpPr>
          <p:spPr>
            <a:xfrm>
              <a:off x="0" y="38333"/>
              <a:ext cx="21284136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2"/>
                </a:lnSpc>
              </a:pPr>
              <a:r>
                <a:rPr lang="en-US" sz="5525" spc="121" dirty="0">
                  <a:solidFill>
                    <a:srgbClr val="FBFBF5"/>
                  </a:solidFill>
                  <a:latin typeface="Raleway Bold"/>
                </a:rPr>
                <a:t>STANZE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50333" y="1297215"/>
              <a:ext cx="20183469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0"/>
                </a:lnSpc>
              </a:pPr>
              <a:r>
                <a:rPr lang="en-US" sz="4200" dirty="0">
                  <a:solidFill>
                    <a:srgbClr val="FBFBF5"/>
                  </a:solidFill>
                  <a:latin typeface="Raleway Bold"/>
                </a:rPr>
                <a:t>TEMATICHE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2280680"/>
            <a:ext cx="4493176" cy="166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OLTRE LA PANDEMIA PSICOLOGICA: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ascolto, strumenti e strategie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262" y="4229100"/>
            <a:ext cx="4493177" cy="4167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600" b="1" dirty="0">
                <a:solidFill>
                  <a:srgbClr val="F93E60"/>
                </a:solidFill>
                <a:latin typeface="Raleway"/>
              </a:rPr>
              <a:t>Per chi: </a:t>
            </a:r>
            <a:r>
              <a:rPr lang="it-IT" sz="2600" dirty="0">
                <a:solidFill>
                  <a:srgbClr val="F93E60"/>
                </a:solidFill>
                <a:latin typeface="Raleway"/>
              </a:rPr>
              <a:t>aperto a </a:t>
            </a:r>
            <a:r>
              <a:rPr lang="it-IT" sz="2600" dirty="0" err="1">
                <a:solidFill>
                  <a:srgbClr val="F93E60"/>
                </a:solidFill>
                <a:latin typeface="Raleway"/>
              </a:rPr>
              <a:t>tutt</a:t>
            </a:r>
            <a:r>
              <a:rPr lang="it-IT" sz="2600" dirty="0">
                <a:solidFill>
                  <a:srgbClr val="F93E60"/>
                </a:solidFill>
                <a:latin typeface="Raleway"/>
              </a:rPr>
              <a:t>*</a:t>
            </a:r>
          </a:p>
          <a:p>
            <a:pPr algn="ctr">
              <a:lnSpc>
                <a:spcPts val="2520"/>
              </a:lnSpc>
            </a:pPr>
            <a:endParaRPr lang="it-IT" sz="26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Cos’è cambiato? Cosa cambierà? Questo gruppo è dedicato a tutte le persone che, in modo differente, hanno sperimentato le conseguenze del periodo di </a:t>
            </a:r>
            <a:r>
              <a:rPr lang="it-IT" sz="2200" dirty="0" err="1">
                <a:solidFill>
                  <a:srgbClr val="F93E60"/>
                </a:solidFill>
                <a:latin typeface="Raleway"/>
              </a:rPr>
              <a:t>lockdown</a:t>
            </a:r>
            <a:r>
              <a:rPr lang="it-IT" sz="2200" dirty="0">
                <a:solidFill>
                  <a:srgbClr val="F93E60"/>
                </a:solidFill>
                <a:latin typeface="Raleway"/>
              </a:rPr>
              <a:t> come la preoccupazione per il futuro e la difficoltà a pensare ad una “nuova normalità”.</a:t>
            </a:r>
          </a:p>
          <a:p>
            <a:pPr algn="ctr">
              <a:lnSpc>
                <a:spcPts val="2520"/>
              </a:lnSpc>
            </a:pPr>
            <a:endParaRPr lang="it-IT" sz="2200" dirty="0">
              <a:solidFill>
                <a:srgbClr val="CD0046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en-US" sz="2200" dirty="0">
                <a:solidFill>
                  <a:srgbClr val="CD0046"/>
                </a:solidFill>
                <a:latin typeface="Raleway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30791" y="2247899"/>
            <a:ext cx="4153144" cy="1654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COVID-19 E LA SCUOLA CHE CAMBIA: </a:t>
            </a:r>
            <a:r>
              <a:rPr lang="it-IT" sz="2200" b="1" dirty="0" smtClean="0">
                <a:solidFill>
                  <a:srgbClr val="1A9AC7"/>
                </a:solidFill>
                <a:latin typeface="Raleway"/>
              </a:rPr>
              <a:t>aiutare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i più piccoli nel loro ritorno a </a:t>
            </a:r>
            <a:r>
              <a:rPr lang="it-IT" sz="2200" b="1" dirty="0" smtClean="0">
                <a:solidFill>
                  <a:srgbClr val="1A9AC7"/>
                </a:solidFill>
                <a:latin typeface="Raleway"/>
              </a:rPr>
              <a:t>scuola</a:t>
            </a:r>
            <a:endParaRPr lang="it-IT" sz="22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25223" y="4242805"/>
            <a:ext cx="4058712" cy="480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: Per chi: genitori di bambine e bambini in età </a:t>
            </a:r>
            <a:r>
              <a:rPr lang="it-IT" sz="2400" dirty="0" err="1">
                <a:solidFill>
                  <a:srgbClr val="F93E60"/>
                </a:solidFill>
                <a:latin typeface="Raleway"/>
              </a:rPr>
              <a:t>pre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-scolare e scolare</a:t>
            </a:r>
          </a:p>
          <a:p>
            <a:pPr algn="ctr">
              <a:lnSpc>
                <a:spcPts val="2520"/>
              </a:lnSpc>
            </a:pP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Per i più piccoli, il ritorno a scuola non è facile. La scuola infatti è profondamente cambiata. In questo frangente i genitori possono essere un punto di riferimento per i più piccoli. D'altra parte, gli orari ridotti scolastici e la paura di eventuali contagi possono creare stress psicologico per i genitori.</a:t>
            </a:r>
          </a:p>
        </p:txBody>
      </p:sp>
      <p:sp>
        <p:nvSpPr>
          <p:cNvPr id="42" name="AutoShape 5">
            <a:extLst>
              <a:ext uri="{FF2B5EF4-FFF2-40B4-BE49-F238E27FC236}">
                <a16:creationId xmlns:a16="http://schemas.microsoft.com/office/drawing/2014/main" id="{C3A70F9B-C1F7-4222-A4E2-8214DC35F090}"/>
              </a:ext>
            </a:extLst>
          </p:cNvPr>
          <p:cNvSpPr/>
          <p:nvPr/>
        </p:nvSpPr>
        <p:spPr>
          <a:xfrm>
            <a:off x="-295121" y="-1323849"/>
            <a:ext cx="18878241" cy="3307361"/>
          </a:xfrm>
          <a:prstGeom prst="rect">
            <a:avLst/>
          </a:prstGeom>
          <a:solidFill>
            <a:srgbClr val="1A9AC7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19CACED3-253E-4BFD-8E9D-B398348999F4}"/>
              </a:ext>
            </a:extLst>
          </p:cNvPr>
          <p:cNvSpPr/>
          <p:nvPr/>
        </p:nvSpPr>
        <p:spPr>
          <a:xfrm>
            <a:off x="18511358" y="1728295"/>
            <a:ext cx="488603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0" name="Freeform 31">
            <a:extLst>
              <a:ext uri="{FF2B5EF4-FFF2-40B4-BE49-F238E27FC236}">
                <a16:creationId xmlns:a16="http://schemas.microsoft.com/office/drawing/2014/main" id="{D761C0ED-606B-4C29-8006-5892BE8B3A1A}"/>
              </a:ext>
            </a:extLst>
          </p:cNvPr>
          <p:cNvSpPr/>
          <p:nvPr/>
        </p:nvSpPr>
        <p:spPr>
          <a:xfrm>
            <a:off x="15818815" y="1737956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7" y="0"/>
                </a:moveTo>
                <a:cubicBezTo>
                  <a:pt x="316126" y="503"/>
                  <a:pt x="407115" y="91900"/>
                  <a:pt x="407115" y="204470"/>
                </a:cubicBezTo>
                <a:cubicBezTo>
                  <a:pt x="407115" y="317040"/>
                  <a:pt x="316126" y="408437"/>
                  <a:pt x="203557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7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id="{4151849B-3651-4CF9-BAF7-CFE3F9F11B53}"/>
              </a:ext>
            </a:extLst>
          </p:cNvPr>
          <p:cNvSpPr/>
          <p:nvPr/>
        </p:nvSpPr>
        <p:spPr>
          <a:xfrm>
            <a:off x="11132541" y="1731252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56" name="Freeform 37">
            <a:extLst>
              <a:ext uri="{FF2B5EF4-FFF2-40B4-BE49-F238E27FC236}">
                <a16:creationId xmlns:a16="http://schemas.microsoft.com/office/drawing/2014/main" id="{BE9500B3-05F4-461E-B092-04E9C8856F05}"/>
              </a:ext>
            </a:extLst>
          </p:cNvPr>
          <p:cNvSpPr/>
          <p:nvPr/>
        </p:nvSpPr>
        <p:spPr>
          <a:xfrm>
            <a:off x="6674853" y="1737956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63" name="Freeform 37">
            <a:extLst>
              <a:ext uri="{FF2B5EF4-FFF2-40B4-BE49-F238E27FC236}">
                <a16:creationId xmlns:a16="http://schemas.microsoft.com/office/drawing/2014/main" id="{6926D37C-3404-49D3-8771-73730A34FB75}"/>
              </a:ext>
            </a:extLst>
          </p:cNvPr>
          <p:cNvSpPr/>
          <p:nvPr/>
        </p:nvSpPr>
        <p:spPr>
          <a:xfrm>
            <a:off x="2072095" y="1714577"/>
            <a:ext cx="488604" cy="490794"/>
          </a:xfrm>
          <a:custGeom>
            <a:avLst/>
            <a:gdLst/>
            <a:ahLst/>
            <a:cxnLst/>
            <a:rect l="l" t="t" r="r" b="b"/>
            <a:pathLst>
              <a:path w="407115" h="408940">
                <a:moveTo>
                  <a:pt x="203558" y="0"/>
                </a:moveTo>
                <a:cubicBezTo>
                  <a:pt x="316127" y="503"/>
                  <a:pt x="407116" y="91900"/>
                  <a:pt x="407116" y="204470"/>
                </a:cubicBezTo>
                <a:cubicBezTo>
                  <a:pt x="407116" y="317040"/>
                  <a:pt x="316127" y="408437"/>
                  <a:pt x="203558" y="408940"/>
                </a:cubicBezTo>
                <a:cubicBezTo>
                  <a:pt x="90989" y="408437"/>
                  <a:pt x="0" y="317040"/>
                  <a:pt x="0" y="204470"/>
                </a:cubicBezTo>
                <a:cubicBezTo>
                  <a:pt x="0" y="91900"/>
                  <a:pt x="90989" y="503"/>
                  <a:pt x="203558" y="0"/>
                </a:cubicBezTo>
                <a:close/>
              </a:path>
            </a:pathLst>
          </a:custGeom>
          <a:solidFill>
            <a:srgbClr val="FBFBF5"/>
          </a:solidFill>
        </p:spPr>
      </p:sp>
      <p:sp>
        <p:nvSpPr>
          <p:cNvPr id="72" name="TextBox 13">
            <a:extLst>
              <a:ext uri="{FF2B5EF4-FFF2-40B4-BE49-F238E27FC236}">
                <a16:creationId xmlns:a16="http://schemas.microsoft.com/office/drawing/2014/main" id="{4388222F-A14C-4A8F-9284-FD0EAA5F958D}"/>
              </a:ext>
            </a:extLst>
          </p:cNvPr>
          <p:cNvSpPr txBox="1"/>
          <p:nvPr/>
        </p:nvSpPr>
        <p:spPr>
          <a:xfrm>
            <a:off x="9498648" y="2273029"/>
            <a:ext cx="4058712" cy="2262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GENITORI DI ADOLESCENTI ALL’EPOCA DEL COVID-19: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nuove sfide e come affrontarle.</a:t>
            </a:r>
          </a:p>
          <a:p>
            <a:pPr algn="ctr">
              <a:lnSpc>
                <a:spcPts val="4480"/>
              </a:lnSpc>
            </a:pPr>
            <a:endParaRPr lang="it-IT" sz="3200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73" name="TextBox 14">
            <a:extLst>
              <a:ext uri="{FF2B5EF4-FFF2-40B4-BE49-F238E27FC236}">
                <a16:creationId xmlns:a16="http://schemas.microsoft.com/office/drawing/2014/main" id="{57B5826A-468A-40AB-AB2B-81FACBC65512}"/>
              </a:ext>
            </a:extLst>
          </p:cNvPr>
          <p:cNvSpPr txBox="1"/>
          <p:nvPr/>
        </p:nvSpPr>
        <p:spPr>
          <a:xfrm>
            <a:off x="9182296" y="4306977"/>
            <a:ext cx="4642159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: Per chi: genitori di </a:t>
            </a:r>
            <a:r>
              <a:rPr lang="it-IT" sz="2400" dirty="0" err="1">
                <a:solidFill>
                  <a:srgbClr val="F93E60"/>
                </a:solidFill>
                <a:latin typeface="Raleway"/>
              </a:rPr>
              <a:t>pre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-adolescenti </a:t>
            </a:r>
            <a:br>
              <a:rPr lang="it-IT" sz="2400" dirty="0">
                <a:solidFill>
                  <a:srgbClr val="F93E60"/>
                </a:solidFill>
                <a:latin typeface="Raleway"/>
              </a:rPr>
            </a:br>
            <a:r>
              <a:rPr lang="it-IT" sz="2400" dirty="0">
                <a:solidFill>
                  <a:srgbClr val="F93E60"/>
                </a:solidFill>
                <a:latin typeface="Raleway"/>
              </a:rPr>
              <a:t>e adolescenti</a:t>
            </a:r>
          </a:p>
          <a:p>
            <a:pPr algn="ctr">
              <a:lnSpc>
                <a:spcPts val="2520"/>
              </a:lnSpc>
            </a:pP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Per i ragazzi e le ragazze, il ritorno alla routine scolastica ma anche alla cerchia sociale di riferimento rappresenta una nuova sfida, in una fase evolutiva che ha già di per sé compiti e sfide specifiche. Si richiede loro sforzo non solo comportamentale ma anche emotivo, un nuovo modo di stare insieme che si può costruire a partire dal sostegno e dalla guida familiare.</a:t>
            </a:r>
          </a:p>
        </p:txBody>
      </p:sp>
      <p:sp>
        <p:nvSpPr>
          <p:cNvPr id="75" name="TextBox 13">
            <a:extLst>
              <a:ext uri="{FF2B5EF4-FFF2-40B4-BE49-F238E27FC236}">
                <a16:creationId xmlns:a16="http://schemas.microsoft.com/office/drawing/2014/main" id="{EE46347E-43C6-48BE-9412-1544A8294AF0}"/>
              </a:ext>
            </a:extLst>
          </p:cNvPr>
          <p:cNvSpPr txBox="1"/>
          <p:nvPr/>
        </p:nvSpPr>
        <p:spPr>
          <a:xfrm>
            <a:off x="14115108" y="2295147"/>
            <a:ext cx="3763275" cy="166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2500" b="1" dirty="0">
                <a:solidFill>
                  <a:srgbClr val="1A9AC7"/>
                </a:solidFill>
                <a:latin typeface="Raleway"/>
              </a:rPr>
              <a:t>COVID-19 E QUARANTENA: </a:t>
            </a:r>
            <a:r>
              <a:rPr lang="it-IT" sz="2200" b="1" dirty="0">
                <a:solidFill>
                  <a:srgbClr val="1A9AC7"/>
                </a:solidFill>
                <a:latin typeface="Raleway"/>
              </a:rPr>
              <a:t>fatiche, paure, preoccupazioni</a:t>
            </a:r>
          </a:p>
        </p:txBody>
      </p:sp>
      <p:sp>
        <p:nvSpPr>
          <p:cNvPr id="76" name="TextBox 14">
            <a:extLst>
              <a:ext uri="{FF2B5EF4-FFF2-40B4-BE49-F238E27FC236}">
                <a16:creationId xmlns:a16="http://schemas.microsoft.com/office/drawing/2014/main" id="{21E44200-6666-492A-9CB4-8012BF9108EE}"/>
              </a:ext>
            </a:extLst>
          </p:cNvPr>
          <p:cNvSpPr txBox="1"/>
          <p:nvPr/>
        </p:nvSpPr>
        <p:spPr>
          <a:xfrm>
            <a:off x="14089408" y="4290053"/>
            <a:ext cx="4058712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it-IT" sz="2400" b="1" dirty="0">
                <a:solidFill>
                  <a:srgbClr val="F93E60"/>
                </a:solidFill>
                <a:latin typeface="Raleway"/>
              </a:rPr>
              <a:t>Per chi: </a:t>
            </a:r>
            <a:r>
              <a:rPr lang="it-IT" sz="2400" dirty="0">
                <a:solidFill>
                  <a:srgbClr val="F93E60"/>
                </a:solidFill>
                <a:latin typeface="Raleway"/>
              </a:rPr>
              <a:t>per persone che sono risultate positive al COVID-19.</a:t>
            </a:r>
            <a:r>
              <a:rPr lang="it-IT" sz="2000" b="1" dirty="0">
                <a:solidFill>
                  <a:srgbClr val="F93E60"/>
                </a:solidFill>
                <a:latin typeface="Raleway"/>
              </a:rPr>
              <a:t/>
            </a:r>
            <a:br>
              <a:rPr lang="it-IT" sz="2000" b="1" dirty="0">
                <a:solidFill>
                  <a:srgbClr val="F93E60"/>
                </a:solidFill>
                <a:latin typeface="Raleway"/>
              </a:rPr>
            </a:br>
            <a:endParaRPr lang="it-IT" sz="2400" dirty="0">
              <a:solidFill>
                <a:srgbClr val="F93E60"/>
              </a:solidFill>
              <a:latin typeface="Raleway"/>
            </a:endParaRPr>
          </a:p>
          <a:p>
            <a:pPr algn="ctr">
              <a:lnSpc>
                <a:spcPts val="2520"/>
              </a:lnSpc>
            </a:pPr>
            <a:r>
              <a:rPr lang="it-IT" sz="2200" dirty="0">
                <a:solidFill>
                  <a:srgbClr val="F93E60"/>
                </a:solidFill>
                <a:latin typeface="Raleway"/>
              </a:rPr>
              <a:t>Insieme alla frustrazione data dall'isolamento e dall'aver messo in pausa la propria vita, si uniscono spesso le paure per i sintomi fisici e l'angoscia per il futuro. </a:t>
            </a:r>
            <a:r>
              <a:rPr lang="it-IT" sz="2200">
                <a:solidFill>
                  <a:srgbClr val="F93E60"/>
                </a:solidFill>
                <a:latin typeface="Raleway"/>
              </a:rPr>
              <a:t>Allo stesso tempo può nascere l'ansia di infettare i propri cari, aumentando ulteriormente il livello di disagio e sofferenza.</a:t>
            </a:r>
            <a:endParaRPr lang="it-IT" sz="2200" dirty="0">
              <a:solidFill>
                <a:srgbClr val="F93E60"/>
              </a:solidFill>
              <a:latin typeface="Raleway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E71F19D9-EEE3-4758-B2FE-C2032EBB88B1}"/>
              </a:ext>
            </a:extLst>
          </p:cNvPr>
          <p:cNvSpPr txBox="1"/>
          <p:nvPr/>
        </p:nvSpPr>
        <p:spPr>
          <a:xfrm>
            <a:off x="6125234" y="125065"/>
            <a:ext cx="5917402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5450" spc="119" dirty="0">
                <a:solidFill>
                  <a:srgbClr val="FBFBF5"/>
                </a:solidFill>
                <a:latin typeface="Raleway Bold"/>
              </a:rPr>
              <a:t>STANZE TEMATICHE</a:t>
            </a:r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3E107E69-F1F8-4483-ADF4-4289AE667307}"/>
              </a:ext>
            </a:extLst>
          </p:cNvPr>
          <p:cNvSpPr/>
          <p:nvPr/>
        </p:nvSpPr>
        <p:spPr>
          <a:xfrm>
            <a:off x="17361213" y="1669784"/>
            <a:ext cx="3583890" cy="582246"/>
          </a:xfrm>
          <a:custGeom>
            <a:avLst/>
            <a:gdLst/>
            <a:ahLst/>
            <a:cxnLst/>
            <a:rect l="l" t="t" r="r" b="b"/>
            <a:pathLst>
              <a:path w="2986174" h="485140">
                <a:moveTo>
                  <a:pt x="2742334" y="0"/>
                </a:moveTo>
                <a:cubicBezTo>
                  <a:pt x="2621684" y="0"/>
                  <a:pt x="2521354" y="88900"/>
                  <a:pt x="2502304" y="204470"/>
                </a:cubicBezTo>
                <a:lnTo>
                  <a:pt x="0" y="204470"/>
                </a:lnTo>
                <a:lnTo>
                  <a:pt x="0" y="280670"/>
                </a:lnTo>
                <a:lnTo>
                  <a:pt x="2503574" y="280670"/>
                </a:lnTo>
                <a:cubicBezTo>
                  <a:pt x="2521354" y="396240"/>
                  <a:pt x="2622954" y="485140"/>
                  <a:pt x="2743604" y="485140"/>
                </a:cubicBezTo>
                <a:cubicBezTo>
                  <a:pt x="2878224" y="485140"/>
                  <a:pt x="2986174" y="375920"/>
                  <a:pt x="2986174" y="242570"/>
                </a:cubicBezTo>
                <a:cubicBezTo>
                  <a:pt x="2986174" y="107950"/>
                  <a:pt x="2876954" y="0"/>
                  <a:pt x="2742334" y="0"/>
                </a:cubicBezTo>
                <a:close/>
                <a:moveTo>
                  <a:pt x="2742334" y="408940"/>
                </a:moveTo>
                <a:cubicBezTo>
                  <a:pt x="2650894" y="408940"/>
                  <a:pt x="2575964" y="334010"/>
                  <a:pt x="2575964" y="242570"/>
                </a:cubicBezTo>
                <a:cubicBezTo>
                  <a:pt x="2575964" y="151130"/>
                  <a:pt x="2650894" y="76200"/>
                  <a:pt x="2742334" y="76200"/>
                </a:cubicBezTo>
                <a:cubicBezTo>
                  <a:pt x="2833774" y="76200"/>
                  <a:pt x="2908704" y="151130"/>
                  <a:pt x="2908704" y="242570"/>
                </a:cubicBezTo>
                <a:cubicBezTo>
                  <a:pt x="2909974" y="334010"/>
                  <a:pt x="2835044" y="408940"/>
                  <a:pt x="2742334" y="408940"/>
                </a:cubicBezTo>
                <a:close/>
              </a:path>
            </a:pathLst>
          </a:custGeom>
          <a:solidFill>
            <a:srgbClr val="F93E60"/>
          </a:solidFill>
        </p:spPr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0B7CB94-39D4-430C-9C43-51CA3870946C}"/>
              </a:ext>
            </a:extLst>
          </p:cNvPr>
          <p:cNvGrpSpPr/>
          <p:nvPr/>
        </p:nvGrpSpPr>
        <p:grpSpPr>
          <a:xfrm>
            <a:off x="-974845" y="1638300"/>
            <a:ext cx="19122965" cy="598921"/>
            <a:chOff x="-974845" y="3465098"/>
            <a:chExt cx="19122965" cy="598921"/>
          </a:xfrm>
        </p:grpSpPr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CF4C4A14-F1DA-4A23-893D-69FAD79680FB}"/>
                </a:ext>
              </a:extLst>
            </p:cNvPr>
            <p:cNvSpPr/>
            <p:nvPr/>
          </p:nvSpPr>
          <p:spPr>
            <a:xfrm>
              <a:off x="7991416" y="3481773"/>
              <a:ext cx="3678075" cy="582246"/>
            </a:xfrm>
            <a:custGeom>
              <a:avLst/>
              <a:gdLst/>
              <a:ahLst/>
              <a:cxnLst/>
              <a:rect l="l" t="t" r="r" b="b"/>
              <a:pathLst>
                <a:path w="3064651" h="485140">
                  <a:moveTo>
                    <a:pt x="2820811" y="0"/>
                  </a:moveTo>
                  <a:cubicBezTo>
                    <a:pt x="2700161" y="0"/>
                    <a:pt x="2599831" y="88900"/>
                    <a:pt x="2580781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82051" y="280670"/>
                  </a:lnTo>
                  <a:cubicBezTo>
                    <a:pt x="2599831" y="396240"/>
                    <a:pt x="2701431" y="485140"/>
                    <a:pt x="2822081" y="485140"/>
                  </a:cubicBezTo>
                  <a:cubicBezTo>
                    <a:pt x="2956701" y="485140"/>
                    <a:pt x="3064651" y="375920"/>
                    <a:pt x="3064651" y="242570"/>
                  </a:cubicBezTo>
                  <a:cubicBezTo>
                    <a:pt x="3064651" y="107950"/>
                    <a:pt x="2955431" y="0"/>
                    <a:pt x="2820811" y="0"/>
                  </a:cubicBezTo>
                  <a:close/>
                  <a:moveTo>
                    <a:pt x="2820811" y="408940"/>
                  </a:moveTo>
                  <a:cubicBezTo>
                    <a:pt x="2729371" y="408940"/>
                    <a:pt x="2654441" y="334010"/>
                    <a:pt x="2654441" y="242570"/>
                  </a:cubicBezTo>
                  <a:cubicBezTo>
                    <a:pt x="2654441" y="151130"/>
                    <a:pt x="2729371" y="76200"/>
                    <a:pt x="2820811" y="76200"/>
                  </a:cubicBezTo>
                  <a:cubicBezTo>
                    <a:pt x="2912251" y="76200"/>
                    <a:pt x="2987181" y="151130"/>
                    <a:pt x="2987181" y="242570"/>
                  </a:cubicBezTo>
                  <a:cubicBezTo>
                    <a:pt x="2988451" y="334010"/>
                    <a:pt x="2913521" y="408940"/>
                    <a:pt x="2820811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BB01FD1D-7729-44EF-8DCF-8E1D567F95B0}"/>
                </a:ext>
              </a:extLst>
            </p:cNvPr>
            <p:cNvSpPr/>
            <p:nvPr/>
          </p:nvSpPr>
          <p:spPr>
            <a:xfrm>
              <a:off x="3622043" y="3481611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sp>
          <p:nvSpPr>
            <p:cNvPr id="64" name="Freeform 38">
              <a:extLst>
                <a:ext uri="{FF2B5EF4-FFF2-40B4-BE49-F238E27FC236}">
                  <a16:creationId xmlns:a16="http://schemas.microsoft.com/office/drawing/2014/main" id="{A7AE4322-B8BC-48D2-AADE-B600E60F5C05}"/>
                </a:ext>
              </a:extLst>
            </p:cNvPr>
            <p:cNvSpPr/>
            <p:nvPr/>
          </p:nvSpPr>
          <p:spPr>
            <a:xfrm>
              <a:off x="-974845" y="3465098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CC3451D8-EAA0-40EC-AE09-CEA5FD0464BF}"/>
                </a:ext>
              </a:extLst>
            </p:cNvPr>
            <p:cNvCxnSpPr>
              <a:cxnSpLocks/>
            </p:cNvCxnSpPr>
            <p:nvPr/>
          </p:nvCxnSpPr>
          <p:spPr>
            <a:xfrm>
              <a:off x="7123835" y="3769939"/>
              <a:ext cx="1368000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770B8152-B2E6-470A-8AC8-89C60F417880}"/>
                </a:ext>
              </a:extLst>
            </p:cNvPr>
            <p:cNvCxnSpPr>
              <a:cxnSpLocks/>
            </p:cNvCxnSpPr>
            <p:nvPr/>
          </p:nvCxnSpPr>
          <p:spPr>
            <a:xfrm>
              <a:off x="2560699" y="3769939"/>
              <a:ext cx="1368000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275CAB63-2512-42C9-B2E3-9987C7D6DF1C}"/>
                </a:ext>
              </a:extLst>
            </p:cNvPr>
            <p:cNvSpPr/>
            <p:nvPr/>
          </p:nvSpPr>
          <p:spPr>
            <a:xfrm>
              <a:off x="12792900" y="3474917"/>
              <a:ext cx="3583890" cy="582246"/>
            </a:xfrm>
            <a:custGeom>
              <a:avLst/>
              <a:gdLst/>
              <a:ahLst/>
              <a:cxnLst/>
              <a:rect l="l" t="t" r="r" b="b"/>
              <a:pathLst>
                <a:path w="2986174" h="485140">
                  <a:moveTo>
                    <a:pt x="2742334" y="0"/>
                  </a:moveTo>
                  <a:cubicBezTo>
                    <a:pt x="2621684" y="0"/>
                    <a:pt x="2521354" y="88900"/>
                    <a:pt x="2502304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503574" y="280670"/>
                  </a:lnTo>
                  <a:cubicBezTo>
                    <a:pt x="2521354" y="396240"/>
                    <a:pt x="2622954" y="485140"/>
                    <a:pt x="2743604" y="485140"/>
                  </a:cubicBezTo>
                  <a:cubicBezTo>
                    <a:pt x="2878224" y="485140"/>
                    <a:pt x="2986174" y="375920"/>
                    <a:pt x="2986174" y="242570"/>
                  </a:cubicBezTo>
                  <a:cubicBezTo>
                    <a:pt x="2986174" y="107950"/>
                    <a:pt x="2876954" y="0"/>
                    <a:pt x="2742334" y="0"/>
                  </a:cubicBezTo>
                  <a:close/>
                  <a:moveTo>
                    <a:pt x="2742334" y="408940"/>
                  </a:moveTo>
                  <a:cubicBezTo>
                    <a:pt x="2650894" y="408940"/>
                    <a:pt x="2575964" y="334010"/>
                    <a:pt x="2575964" y="242570"/>
                  </a:cubicBezTo>
                  <a:cubicBezTo>
                    <a:pt x="2575964" y="151130"/>
                    <a:pt x="2650894" y="76200"/>
                    <a:pt x="2742334" y="76200"/>
                  </a:cubicBezTo>
                  <a:cubicBezTo>
                    <a:pt x="2833774" y="76200"/>
                    <a:pt x="2908704" y="151130"/>
                    <a:pt x="2908704" y="242570"/>
                  </a:cubicBezTo>
                  <a:cubicBezTo>
                    <a:pt x="2909974" y="334010"/>
                    <a:pt x="2835044" y="408940"/>
                    <a:pt x="2742334" y="408940"/>
                  </a:cubicBezTo>
                  <a:close/>
                </a:path>
              </a:pathLst>
            </a:custGeom>
            <a:solidFill>
              <a:srgbClr val="F93E60"/>
            </a:solidFill>
          </p:spPr>
        </p: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2B722F5E-3281-4E78-8EC3-0A1016AB532D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444" y="3779758"/>
              <a:ext cx="1819676" cy="0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CBAC1A5D-6933-4F5F-8D81-B0962DE965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1145" y="3756984"/>
              <a:ext cx="4197670" cy="22774"/>
            </a:xfrm>
            <a:prstGeom prst="line">
              <a:avLst/>
            </a:prstGeom>
            <a:ln w="96520">
              <a:solidFill>
                <a:srgbClr val="F93E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11">
            <a:extLst>
              <a:ext uri="{FF2B5EF4-FFF2-40B4-BE49-F238E27FC236}">
                <a16:creationId xmlns:a16="http://schemas.microsoft.com/office/drawing/2014/main" id="{F764A7D3-B7C4-4941-8D8F-17B92A099E9F}"/>
              </a:ext>
            </a:extLst>
          </p:cNvPr>
          <p:cNvGrpSpPr/>
          <p:nvPr/>
        </p:nvGrpSpPr>
        <p:grpSpPr>
          <a:xfrm>
            <a:off x="-289888" y="9456189"/>
            <a:ext cx="20330488" cy="1026515"/>
            <a:chOff x="0" y="0"/>
            <a:chExt cx="25059362" cy="1368686"/>
          </a:xfrm>
        </p:grpSpPr>
        <p:sp>
          <p:nvSpPr>
            <p:cNvPr id="37" name="AutoShape 12">
              <a:extLst>
                <a:ext uri="{FF2B5EF4-FFF2-40B4-BE49-F238E27FC236}">
                  <a16:creationId xmlns:a16="http://schemas.microsoft.com/office/drawing/2014/main" id="{56F84E39-99AB-EA49-81DB-20EA779ABAFB}"/>
                </a:ext>
              </a:extLst>
            </p:cNvPr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FB425F66-C369-8547-8BF3-38E523DBC7F6}"/>
                </a:ext>
              </a:extLst>
            </p:cNvPr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9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9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93E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6" name="TextBox 6"/>
          <p:cNvSpPr txBox="1"/>
          <p:nvPr/>
        </p:nvSpPr>
        <p:spPr>
          <a:xfrm>
            <a:off x="4097622" y="5143500"/>
            <a:ext cx="10019502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 dirty="0" err="1">
                <a:solidFill>
                  <a:srgbClr val="FBFBF5"/>
                </a:solidFill>
                <a:latin typeface="Raleway Bold"/>
              </a:rPr>
              <a:t>L’app</a:t>
            </a:r>
            <a:r>
              <a:rPr lang="en-US" sz="4800" dirty="0">
                <a:solidFill>
                  <a:srgbClr val="FBFBF5"/>
                </a:solidFill>
                <a:latin typeface="Raleway Bold"/>
              </a:rPr>
              <a:t> come </a:t>
            </a:r>
            <a:r>
              <a:rPr lang="en-US" sz="4800" dirty="0" err="1">
                <a:solidFill>
                  <a:srgbClr val="FBFBF5"/>
                </a:solidFill>
                <a:latin typeface="Raleway Bold"/>
              </a:rPr>
              <a:t>nuova</a:t>
            </a:r>
            <a:r>
              <a:rPr lang="en-US" sz="4800" dirty="0">
                <a:solidFill>
                  <a:srgbClr val="FBFBF5"/>
                </a:solidFill>
                <a:latin typeface="Raleway Bold"/>
              </a:rPr>
              <a:t> </a:t>
            </a:r>
            <a:r>
              <a:rPr lang="en-US" sz="4800" dirty="0" err="1">
                <a:solidFill>
                  <a:srgbClr val="FBFBF5"/>
                </a:solidFill>
                <a:latin typeface="Raleway Bold"/>
              </a:rPr>
              <a:t>risorsa</a:t>
            </a:r>
            <a:endParaRPr lang="en-US" sz="4800" dirty="0">
              <a:solidFill>
                <a:srgbClr val="FBFBF5"/>
              </a:solidFill>
              <a:latin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33800" y="6164185"/>
            <a:ext cx="11277599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it-IT" sz="4400" dirty="0">
                <a:solidFill>
                  <a:srgbClr val="FBFBF5"/>
                </a:solidFill>
                <a:latin typeface="Raleway"/>
              </a:rPr>
              <a:t>Italia ti ascolto è un progetto innovativo, unico nel suo genere, che potrebbe creare una risorsa inedita e ampiamente accessibile che sfrutta le più recenti tecnologie al servizio dei cittadini. </a:t>
            </a:r>
            <a:endParaRPr lang="en-US" sz="4400" dirty="0">
              <a:solidFill>
                <a:srgbClr val="FBFBF5"/>
              </a:solidFill>
              <a:latin typeface="Raleway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769038" y="2210744"/>
            <a:ext cx="2749924" cy="2762250"/>
            <a:chOff x="14168" y="837343"/>
            <a:chExt cx="6321664" cy="6350000"/>
          </a:xfrm>
        </p:grpSpPr>
        <p:sp>
          <p:nvSpPr>
            <p:cNvPr id="9" name="Freeform 9"/>
            <p:cNvSpPr/>
            <p:nvPr/>
          </p:nvSpPr>
          <p:spPr>
            <a:xfrm>
              <a:off x="14168" y="837343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179496" y="-2108198"/>
            <a:ext cx="16230600" cy="8962186"/>
          </a:xfrm>
          <a:prstGeom prst="rect">
            <a:avLst/>
          </a:prstGeom>
          <a:solidFill>
            <a:srgbClr val="1A9AC7"/>
          </a:solidFill>
        </p:spPr>
      </p:sp>
      <p:grpSp>
        <p:nvGrpSpPr>
          <p:cNvPr id="4" name="Group 4"/>
          <p:cNvGrpSpPr/>
          <p:nvPr/>
        </p:nvGrpSpPr>
        <p:grpSpPr>
          <a:xfrm>
            <a:off x="996043" y="360913"/>
            <a:ext cx="5971830" cy="8357291"/>
            <a:chOff x="-43543" y="-2157383"/>
            <a:chExt cx="7962440" cy="11143057"/>
          </a:xfrm>
        </p:grpSpPr>
        <p:sp>
          <p:nvSpPr>
            <p:cNvPr id="5" name="TextBox 5"/>
            <p:cNvSpPr txBox="1"/>
            <p:nvPr/>
          </p:nvSpPr>
          <p:spPr>
            <a:xfrm>
              <a:off x="0" y="-2157383"/>
              <a:ext cx="7889869" cy="72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600" b="1" dirty="0" err="1" smtClean="0">
                  <a:solidFill>
                    <a:srgbClr val="1A9AC7"/>
                  </a:solidFill>
                  <a:latin typeface="Raleway"/>
                </a:rPr>
                <a:t>Periodo</a:t>
              </a:r>
              <a:r>
                <a:rPr lang="en-US" sz="3600" b="1" dirty="0" smtClean="0">
                  <a:solidFill>
                    <a:srgbClr val="1A9AC7"/>
                  </a:solidFill>
                  <a:latin typeface="Raleway"/>
                </a:rPr>
                <a:t> di </a:t>
              </a:r>
              <a:r>
                <a:rPr lang="en-US" sz="3600" b="1" dirty="0" err="1" smtClean="0">
                  <a:solidFill>
                    <a:srgbClr val="1A9AC7"/>
                  </a:solidFill>
                  <a:latin typeface="Raleway"/>
                </a:rPr>
                <a:t>attività</a:t>
              </a:r>
              <a:endParaRPr lang="en-US" sz="3600" b="1" dirty="0">
                <a:solidFill>
                  <a:srgbClr val="1A9AC7"/>
                </a:solidFill>
                <a:latin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4514" y="-1447083"/>
              <a:ext cx="7889869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Settembre-Novembre 2020</a:t>
              </a:r>
              <a:endParaRPr lang="it-IT" sz="2300" dirty="0">
                <a:solidFill>
                  <a:srgbClr val="F93E60"/>
                </a:solidFill>
                <a:latin typeface="Ralew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055801"/>
              <a:ext cx="7889869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Uffici stampa</a:t>
              </a:r>
            </a:p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Social</a:t>
              </a:r>
            </a:p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…</a:t>
              </a:r>
              <a:endParaRPr lang="it-IT" sz="2300" dirty="0">
                <a:solidFill>
                  <a:srgbClr val="F93E60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028" y="4248920"/>
              <a:ext cx="7889869" cy="720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600" b="1" dirty="0" err="1" smtClean="0">
                  <a:solidFill>
                    <a:srgbClr val="1A9AC7"/>
                  </a:solidFill>
                  <a:latin typeface="Raleway"/>
                </a:rPr>
                <a:t>Comunicazione</a:t>
              </a:r>
              <a:endParaRPr lang="en-US" sz="3600" b="1" dirty="0">
                <a:solidFill>
                  <a:srgbClr val="1A9AC7"/>
                </a:solidFill>
                <a:latin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075623"/>
              <a:ext cx="7889869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9"/>
                </a:lnSpc>
              </a:pPr>
              <a:r>
                <a:rPr lang="en-US" sz="3600" b="1" dirty="0" smtClean="0">
                  <a:solidFill>
                    <a:srgbClr val="1A9AC7"/>
                  </a:solidFill>
                  <a:latin typeface="Raleway"/>
                </a:rPr>
                <a:t>Crowdfunding</a:t>
              </a:r>
              <a:endParaRPr lang="en-US" sz="3600" b="1" dirty="0">
                <a:solidFill>
                  <a:srgbClr val="1A9AC7"/>
                </a:solidFill>
                <a:latin typeface="Raleway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43543" y="7600679"/>
              <a:ext cx="7889869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29"/>
                </a:lnSpc>
              </a:pPr>
              <a:endParaRPr lang="it-IT" sz="2300" dirty="0">
                <a:solidFill>
                  <a:srgbClr val="CD0046"/>
                </a:solidFill>
                <a:latin typeface="Raleway"/>
              </a:endParaRPr>
            </a:p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Necessario per proseguimento progetto</a:t>
              </a:r>
            </a:p>
            <a:p>
              <a:pPr>
                <a:lnSpc>
                  <a:spcPts val="2729"/>
                </a:lnSpc>
              </a:pPr>
              <a:r>
                <a:rPr lang="it-IT" sz="2300" dirty="0" smtClean="0">
                  <a:solidFill>
                    <a:srgbClr val="F93E60"/>
                  </a:solidFill>
                  <a:latin typeface="Raleway"/>
                </a:rPr>
                <a:t>Raccolta fondi attiva (produzioni dal basso</a:t>
              </a:r>
              <a:endParaRPr lang="it-IT" sz="2300" dirty="0">
                <a:solidFill>
                  <a:srgbClr val="F93E60"/>
                </a:solidFill>
                <a:latin typeface="Raleway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89888" y="9456189"/>
            <a:ext cx="20330488" cy="1026515"/>
            <a:chOff x="0" y="0"/>
            <a:chExt cx="25059362" cy="1368686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5059362" cy="1368686"/>
            </a:xfrm>
            <a:prstGeom prst="rect">
              <a:avLst/>
            </a:prstGeom>
            <a:solidFill>
              <a:srgbClr val="F93E60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0083" y="391514"/>
              <a:ext cx="23256869" cy="35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endParaRPr lang="en-US" sz="1600" dirty="0">
                <a:solidFill>
                  <a:srgbClr val="FBFBF5"/>
                </a:solidFill>
                <a:latin typeface="Raleway"/>
              </a:endParaRPr>
            </a:p>
          </p:txBody>
        </p:sp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B2BDDA89-FF40-4383-8F75-492D33B5D206}"/>
              </a:ext>
            </a:extLst>
          </p:cNvPr>
          <p:cNvSpPr txBox="1"/>
          <p:nvPr/>
        </p:nvSpPr>
        <p:spPr>
          <a:xfrm>
            <a:off x="1006929" y="2145208"/>
            <a:ext cx="5917402" cy="5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600" b="1" dirty="0" err="1" smtClean="0">
                <a:solidFill>
                  <a:srgbClr val="1A9AC7"/>
                </a:solidFill>
                <a:latin typeface="Raleway"/>
              </a:rPr>
              <a:t>Supervisione</a:t>
            </a:r>
            <a:r>
              <a:rPr lang="en-US" sz="3600" b="1" dirty="0" smtClean="0">
                <a:solidFill>
                  <a:srgbClr val="1A9AC7"/>
                </a:solidFill>
                <a:latin typeface="Raleway"/>
              </a:rPr>
              <a:t> </a:t>
            </a:r>
            <a:r>
              <a:rPr lang="en-US" sz="3600" b="1" dirty="0" err="1" smtClean="0">
                <a:solidFill>
                  <a:srgbClr val="1A9AC7"/>
                </a:solidFill>
                <a:latin typeface="Raleway"/>
              </a:rPr>
              <a:t>terapeuti</a:t>
            </a:r>
            <a:endParaRPr lang="en-US" sz="36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432B2F0-BCB3-4825-9992-FCFF73D79D52}"/>
              </a:ext>
            </a:extLst>
          </p:cNvPr>
          <p:cNvSpPr txBox="1"/>
          <p:nvPr/>
        </p:nvSpPr>
        <p:spPr>
          <a:xfrm>
            <a:off x="996043" y="2739851"/>
            <a:ext cx="59174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it-IT" sz="2300" dirty="0" smtClean="0">
                <a:solidFill>
                  <a:srgbClr val="F93E60"/>
                </a:solidFill>
                <a:latin typeface="Raleway"/>
              </a:rPr>
              <a:t>Incontri settimanali</a:t>
            </a:r>
            <a:endParaRPr lang="it-IT" sz="2300" dirty="0">
              <a:solidFill>
                <a:srgbClr val="F93E60"/>
              </a:solidFill>
              <a:latin typeface="Raleway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FA0BD9D-3E2B-4323-AE93-6769727D5413}"/>
              </a:ext>
            </a:extLst>
          </p:cNvPr>
          <p:cNvSpPr txBox="1"/>
          <p:nvPr/>
        </p:nvSpPr>
        <p:spPr>
          <a:xfrm>
            <a:off x="1050471" y="3695700"/>
            <a:ext cx="5917402" cy="5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600" b="1" dirty="0" err="1" smtClean="0">
                <a:solidFill>
                  <a:srgbClr val="1A9AC7"/>
                </a:solidFill>
                <a:latin typeface="Raleway"/>
              </a:rPr>
              <a:t>Ricerca</a:t>
            </a:r>
            <a:endParaRPr lang="en-US" sz="3600" b="1" dirty="0">
              <a:solidFill>
                <a:srgbClr val="1A9AC7"/>
              </a:solidFill>
              <a:latin typeface="Raleway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63BEF89-61A1-4382-9EF0-B95755FBC2A5}"/>
              </a:ext>
            </a:extLst>
          </p:cNvPr>
          <p:cNvSpPr txBox="1"/>
          <p:nvPr/>
        </p:nvSpPr>
        <p:spPr>
          <a:xfrm>
            <a:off x="1050471" y="4222826"/>
            <a:ext cx="591740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it-IT" sz="2300" dirty="0" smtClean="0">
                <a:solidFill>
                  <a:srgbClr val="F93E60"/>
                </a:solidFill>
                <a:latin typeface="Raleway"/>
              </a:rPr>
              <a:t>Raccolta dati attiva (</a:t>
            </a:r>
            <a:r>
              <a:rPr lang="it-IT" sz="2300" dirty="0" err="1" smtClean="0">
                <a:solidFill>
                  <a:srgbClr val="F93E60"/>
                </a:solidFill>
                <a:latin typeface="Raleway"/>
              </a:rPr>
              <a:t>pre</a:t>
            </a:r>
            <a:r>
              <a:rPr lang="it-IT" sz="2300" dirty="0" smtClean="0">
                <a:solidFill>
                  <a:srgbClr val="F93E60"/>
                </a:solidFill>
                <a:latin typeface="Raleway"/>
              </a:rPr>
              <a:t>-post; </a:t>
            </a:r>
            <a:r>
              <a:rPr lang="it-IT" sz="2300" dirty="0" err="1" smtClean="0">
                <a:solidFill>
                  <a:srgbClr val="F93E60"/>
                </a:solidFill>
                <a:latin typeface="Raleway"/>
              </a:rPr>
              <a:t>usability</a:t>
            </a:r>
            <a:r>
              <a:rPr lang="it-IT" sz="2300" dirty="0" smtClean="0">
                <a:solidFill>
                  <a:srgbClr val="F93E60"/>
                </a:solidFill>
                <a:latin typeface="Raleway"/>
              </a:rPr>
              <a:t>)</a:t>
            </a:r>
            <a:endParaRPr lang="it-IT" sz="2300" dirty="0">
              <a:solidFill>
                <a:srgbClr val="F93E60"/>
              </a:solidFill>
              <a:latin typeface="Raleway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64B0504-6085-8C43-A33D-B2FF1BA8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061" y="4761"/>
            <a:ext cx="6723299" cy="95982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10200" y="4762"/>
            <a:ext cx="7509799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40"/>
              </a:lnSpc>
            </a:pPr>
            <a:r>
              <a:rPr lang="en-US" sz="5450" spc="119" dirty="0" smtClean="0">
                <a:solidFill>
                  <a:srgbClr val="FBFBF5"/>
                </a:solidFill>
                <a:latin typeface="Raleway Bold"/>
              </a:rPr>
              <a:t>STATO DEL PROGETTO</a:t>
            </a:r>
            <a:endParaRPr lang="en-US" sz="5450" spc="119" dirty="0">
              <a:solidFill>
                <a:srgbClr val="FBFBF5"/>
              </a:solidFill>
              <a:latin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6324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1434</Words>
  <Application>Microsoft Office PowerPoint</Application>
  <PresentationFormat>Personalizzato</PresentationFormat>
  <Paragraphs>134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Raleway Bold</vt:lpstr>
      <vt:lpstr>Raleway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 e Rosso Moderno Pubblicità Marketing Confronto Azienda Vendite Presentazione</dc:title>
  <cp:lastModifiedBy>emanuele.preti@unimib.it</cp:lastModifiedBy>
  <cp:revision>29</cp:revision>
  <dcterms:created xsi:type="dcterms:W3CDTF">2006-08-16T00:00:00Z</dcterms:created>
  <dcterms:modified xsi:type="dcterms:W3CDTF">2020-09-28T09:07:24Z</dcterms:modified>
  <dc:identifier>DAEInbeqFfA</dc:identifier>
</cp:coreProperties>
</file>