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1.xml" ContentType="application/vnd.openxmlformats-officedocument.drawingml.diagramStyle+xml"/>
  <Override PartName="/ppt/charts/chart1.xml" ContentType="application/vnd.openxmlformats-officedocument.drawingml.chart+xml"/>
  <Override PartName="/ppt/charts/colors1.xml" ContentType="application/vnd.ms-office.chartcolorstyle+xml"/>
  <Override PartName="/ppt/diagrams/layout1.xml" ContentType="application/vnd.openxmlformats-officedocument.drawingml.diagramLayout+xml"/>
  <Override PartName="/ppt/charts/style1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9"/>
  </p:notesMasterIdLst>
  <p:sldIdLst>
    <p:sldId id="4715" r:id="rId2"/>
    <p:sldId id="4749" r:id="rId3"/>
    <p:sldId id="4740" r:id="rId4"/>
    <p:sldId id="4741" r:id="rId5"/>
    <p:sldId id="4747" r:id="rId6"/>
    <p:sldId id="4748" r:id="rId7"/>
    <p:sldId id="4743" r:id="rId8"/>
    <p:sldId id="4744" r:id="rId9"/>
    <p:sldId id="4716" r:id="rId10"/>
    <p:sldId id="4737" r:id="rId11"/>
    <p:sldId id="4738" r:id="rId12"/>
    <p:sldId id="4742" r:id="rId13"/>
    <p:sldId id="4739" r:id="rId14"/>
    <p:sldId id="4726" r:id="rId15"/>
    <p:sldId id="4727" r:id="rId16"/>
    <p:sldId id="4728" r:id="rId17"/>
    <p:sldId id="4729" r:id="rId18"/>
  </p:sldIdLst>
  <p:sldSz cx="9144000" cy="6858000" type="screen4x3"/>
  <p:notesSz cx="7100888" cy="10231438"/>
  <p:defaultTextStyle>
    <a:defPPr>
      <a:defRPr lang="it-IT"/>
    </a:defPPr>
    <a:lvl1pPr algn="l" defTabSz="6842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1313" indent="115888" algn="l" defTabSz="6842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4213" indent="230188" algn="l" defTabSz="6842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7113" indent="344488" algn="l" defTabSz="6842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0013" indent="458788" algn="l" defTabSz="6842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137"/>
    <a:srgbClr val="ED5C0C"/>
    <a:srgbClr val="2DAAE1"/>
    <a:srgbClr val="B99BC9"/>
    <a:srgbClr val="50B0DB"/>
    <a:srgbClr val="C8C4D4"/>
    <a:srgbClr val="C6C4CA"/>
    <a:srgbClr val="C6C4CB"/>
    <a:srgbClr val="C7C4D1"/>
    <a:srgbClr val="94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2579" autoAdjust="0"/>
  </p:normalViewPr>
  <p:slideViewPr>
    <p:cSldViewPr snapToGrid="0">
      <p:cViewPr>
        <p:scale>
          <a:sx n="79" d="100"/>
          <a:sy n="79" d="100"/>
        </p:scale>
        <p:origin x="11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916" y="36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012fileserver\PM\CollaborazioneDiretta\PROGETTI\20036_MOBILITY%20MANAGEMENT\SHARING\SHARING%20MOBILITY\andamento%20settimanale%20servizi%20covi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65137390022015E-2"/>
          <c:y val="5.794749580136678E-2"/>
          <c:w val="0.90893309017575785"/>
          <c:h val="0.92277168390898001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Car</c:v>
                </c:pt>
              </c:strCache>
            </c:strRef>
          </c:tx>
          <c:spPr>
            <a:ln w="28575" cap="rnd">
              <a:solidFill>
                <a:srgbClr val="50B0DB"/>
              </a:solidFill>
              <a:round/>
            </a:ln>
            <a:effectLst/>
          </c:spPr>
          <c:marker>
            <c:symbol val="none"/>
          </c:marker>
          <c:cat>
            <c:numRef>
              <c:f>Foglio1!$A$2:$A$22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Foglio1!$B$2:$B$22</c:f>
              <c:numCache>
                <c:formatCode>General</c:formatCode>
                <c:ptCount val="21"/>
                <c:pt idx="0">
                  <c:v>-6</c:v>
                </c:pt>
                <c:pt idx="1">
                  <c:v>-12</c:v>
                </c:pt>
                <c:pt idx="2">
                  <c:v>-53</c:v>
                </c:pt>
                <c:pt idx="3">
                  <c:v>-85</c:v>
                </c:pt>
                <c:pt idx="4">
                  <c:v>-88</c:v>
                </c:pt>
                <c:pt idx="5">
                  <c:v>-89</c:v>
                </c:pt>
                <c:pt idx="6">
                  <c:v>-89</c:v>
                </c:pt>
                <c:pt idx="7">
                  <c:v>-90</c:v>
                </c:pt>
                <c:pt idx="8">
                  <c:v>-88</c:v>
                </c:pt>
                <c:pt idx="9">
                  <c:v>-89</c:v>
                </c:pt>
                <c:pt idx="10">
                  <c:v>-79</c:v>
                </c:pt>
                <c:pt idx="11">
                  <c:v>-72</c:v>
                </c:pt>
                <c:pt idx="12">
                  <c:v>-65</c:v>
                </c:pt>
                <c:pt idx="13">
                  <c:v>-58</c:v>
                </c:pt>
                <c:pt idx="14">
                  <c:v>-50</c:v>
                </c:pt>
                <c:pt idx="15">
                  <c:v>-46</c:v>
                </c:pt>
                <c:pt idx="16">
                  <c:v>-43</c:v>
                </c:pt>
                <c:pt idx="17">
                  <c:v>-43</c:v>
                </c:pt>
                <c:pt idx="18">
                  <c:v>-36</c:v>
                </c:pt>
                <c:pt idx="19">
                  <c:v>-41</c:v>
                </c:pt>
                <c:pt idx="20">
                  <c:v>-40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D2-4492-84DF-A2136EC8C21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Bike</c:v>
                </c:pt>
              </c:strCache>
            </c:strRef>
          </c:tx>
          <c:spPr>
            <a:ln w="28575" cap="rnd">
              <a:solidFill>
                <a:srgbClr val="ED5C0C"/>
              </a:solidFill>
              <a:round/>
            </a:ln>
            <a:effectLst/>
          </c:spPr>
          <c:marker>
            <c:symbol val="none"/>
          </c:marker>
          <c:cat>
            <c:numRef>
              <c:f>Foglio1!$A$2:$A$22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Foglio1!$C$2:$C$22</c:f>
              <c:numCache>
                <c:formatCode>General</c:formatCode>
                <c:ptCount val="21"/>
                <c:pt idx="0">
                  <c:v>-49</c:v>
                </c:pt>
                <c:pt idx="1">
                  <c:v>-65</c:v>
                </c:pt>
                <c:pt idx="2">
                  <c:v>-74</c:v>
                </c:pt>
                <c:pt idx="3">
                  <c:v>-90</c:v>
                </c:pt>
                <c:pt idx="4">
                  <c:v>-94</c:v>
                </c:pt>
                <c:pt idx="5">
                  <c:v>-94</c:v>
                </c:pt>
                <c:pt idx="6">
                  <c:v>-93</c:v>
                </c:pt>
                <c:pt idx="7">
                  <c:v>-93</c:v>
                </c:pt>
                <c:pt idx="8">
                  <c:v>-92</c:v>
                </c:pt>
                <c:pt idx="9">
                  <c:v>-90</c:v>
                </c:pt>
                <c:pt idx="10">
                  <c:v>-69</c:v>
                </c:pt>
                <c:pt idx="11">
                  <c:v>-64</c:v>
                </c:pt>
                <c:pt idx="12">
                  <c:v>-45</c:v>
                </c:pt>
                <c:pt idx="13">
                  <c:v>-34</c:v>
                </c:pt>
                <c:pt idx="14">
                  <c:v>-45</c:v>
                </c:pt>
                <c:pt idx="15">
                  <c:v>-50</c:v>
                </c:pt>
                <c:pt idx="16">
                  <c:v>-47</c:v>
                </c:pt>
                <c:pt idx="17">
                  <c:v>-30</c:v>
                </c:pt>
                <c:pt idx="18">
                  <c:v>-37</c:v>
                </c:pt>
                <c:pt idx="19">
                  <c:v>-34</c:v>
                </c:pt>
                <c:pt idx="20">
                  <c:v>-35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D2-4492-84DF-A2136EC8C21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Scooter</c:v>
                </c:pt>
              </c:strCache>
            </c:strRef>
          </c:tx>
          <c:spPr>
            <a:ln w="28575" cap="rnd">
              <a:solidFill>
                <a:srgbClr val="9AC137"/>
              </a:solidFill>
              <a:round/>
            </a:ln>
            <a:effectLst/>
          </c:spPr>
          <c:marker>
            <c:symbol val="none"/>
          </c:marker>
          <c:cat>
            <c:numRef>
              <c:f>Foglio1!$A$2:$A$22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Foglio1!$D$2:$D$22</c:f>
              <c:numCache>
                <c:formatCode>General</c:formatCode>
                <c:ptCount val="21"/>
                <c:pt idx="0">
                  <c:v>-18</c:v>
                </c:pt>
                <c:pt idx="1">
                  <c:v>-43</c:v>
                </c:pt>
                <c:pt idx="2">
                  <c:v>-63</c:v>
                </c:pt>
                <c:pt idx="3">
                  <c:v>-87</c:v>
                </c:pt>
                <c:pt idx="4">
                  <c:v>-92</c:v>
                </c:pt>
                <c:pt idx="5">
                  <c:v>-97</c:v>
                </c:pt>
                <c:pt idx="6">
                  <c:v>-96</c:v>
                </c:pt>
                <c:pt idx="7">
                  <c:v>-95</c:v>
                </c:pt>
                <c:pt idx="8">
                  <c:v>-94</c:v>
                </c:pt>
                <c:pt idx="9">
                  <c:v>-91</c:v>
                </c:pt>
                <c:pt idx="10">
                  <c:v>-83</c:v>
                </c:pt>
                <c:pt idx="11">
                  <c:v>-78</c:v>
                </c:pt>
                <c:pt idx="12">
                  <c:v>-61</c:v>
                </c:pt>
                <c:pt idx="13">
                  <c:v>-49</c:v>
                </c:pt>
                <c:pt idx="14">
                  <c:v>-49</c:v>
                </c:pt>
                <c:pt idx="15">
                  <c:v>-45</c:v>
                </c:pt>
                <c:pt idx="16">
                  <c:v>-33</c:v>
                </c:pt>
                <c:pt idx="17">
                  <c:v>-17</c:v>
                </c:pt>
                <c:pt idx="18">
                  <c:v>-16</c:v>
                </c:pt>
                <c:pt idx="19">
                  <c:v>-24</c:v>
                </c:pt>
                <c:pt idx="20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D2-4492-84DF-A2136EC8C21A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Monopattini</c:v>
                </c:pt>
              </c:strCache>
            </c:strRef>
          </c:tx>
          <c:spPr>
            <a:ln w="28575" cap="rnd">
              <a:solidFill>
                <a:srgbClr val="B99BC9"/>
              </a:solidFill>
              <a:round/>
            </a:ln>
            <a:effectLst/>
          </c:spPr>
          <c:marker>
            <c:symbol val="none"/>
          </c:marker>
          <c:cat>
            <c:numRef>
              <c:f>Foglio1!$A$2:$A$22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cat>
          <c:val>
            <c:numRef>
              <c:f>Foglio1!$E$2:$E$22</c:f>
              <c:numCache>
                <c:formatCode>General</c:formatCode>
                <c:ptCount val="21"/>
                <c:pt idx="0">
                  <c:v>-17</c:v>
                </c:pt>
                <c:pt idx="1">
                  <c:v>-42</c:v>
                </c:pt>
                <c:pt idx="2">
                  <c:v>-70</c:v>
                </c:pt>
                <c:pt idx="3">
                  <c:v>-92</c:v>
                </c:pt>
                <c:pt idx="4">
                  <c:v>-96</c:v>
                </c:pt>
                <c:pt idx="5">
                  <c:v>-96</c:v>
                </c:pt>
                <c:pt idx="6">
                  <c:v>-96</c:v>
                </c:pt>
                <c:pt idx="7">
                  <c:v>-96</c:v>
                </c:pt>
                <c:pt idx="8">
                  <c:v>-97</c:v>
                </c:pt>
                <c:pt idx="9">
                  <c:v>-95</c:v>
                </c:pt>
                <c:pt idx="10">
                  <c:v>-70</c:v>
                </c:pt>
                <c:pt idx="11">
                  <c:v>-48</c:v>
                </c:pt>
                <c:pt idx="12">
                  <c:v>-46</c:v>
                </c:pt>
                <c:pt idx="13">
                  <c:v>50</c:v>
                </c:pt>
                <c:pt idx="14">
                  <c:v>98</c:v>
                </c:pt>
                <c:pt idx="15">
                  <c:v>119</c:v>
                </c:pt>
                <c:pt idx="16">
                  <c:v>229</c:v>
                </c:pt>
                <c:pt idx="17">
                  <c:v>236</c:v>
                </c:pt>
                <c:pt idx="18">
                  <c:v>307</c:v>
                </c:pt>
                <c:pt idx="19">
                  <c:v>339</c:v>
                </c:pt>
                <c:pt idx="20">
                  <c:v>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D2-4492-84DF-A2136EC8C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5413368"/>
        <c:axId val="735417304"/>
      </c:lineChart>
      <c:catAx>
        <c:axId val="73541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5417304"/>
        <c:crosses val="autoZero"/>
        <c:auto val="1"/>
        <c:lblAlgn val="ctr"/>
        <c:lblOffset val="100"/>
        <c:noMultiLvlLbl val="0"/>
      </c:catAx>
      <c:valAx>
        <c:axId val="735417304"/>
        <c:scaling>
          <c:orientation val="minMax"/>
          <c:max val="35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5413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97450-3696-428F-8E82-F2037A83AC63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B69FC62-0959-4931-8956-1035E9029E6F}">
      <dgm:prSet phldrT="[Testo]"/>
      <dgm:spPr/>
      <dgm:t>
        <a:bodyPr/>
        <a:lstStyle/>
        <a:p>
          <a:r>
            <a:rPr lang="it-IT" dirty="0"/>
            <a:t>Car Sharing</a:t>
          </a:r>
        </a:p>
      </dgm:t>
    </dgm:pt>
    <dgm:pt modelId="{ACCA9CE0-C455-49D5-852E-A17E8C83D172}" type="parTrans" cxnId="{6A535AA9-497F-4B5B-BE4F-203134F30E40}">
      <dgm:prSet/>
      <dgm:spPr/>
      <dgm:t>
        <a:bodyPr/>
        <a:lstStyle/>
        <a:p>
          <a:endParaRPr lang="it-IT"/>
        </a:p>
      </dgm:t>
    </dgm:pt>
    <dgm:pt modelId="{69849E1E-9137-4EC5-B7F5-466E0E6016E6}" type="sibTrans" cxnId="{6A535AA9-497F-4B5B-BE4F-203134F30E40}">
      <dgm:prSet/>
      <dgm:spPr/>
      <dgm:t>
        <a:bodyPr/>
        <a:lstStyle/>
        <a:p>
          <a:endParaRPr lang="it-IT"/>
        </a:p>
      </dgm:t>
    </dgm:pt>
    <dgm:pt modelId="{E434E876-B70C-435B-AF3E-7B7B2D3ED83F}">
      <dgm:prSet phldrT="[Testo]"/>
      <dgm:spPr/>
      <dgm:t>
        <a:bodyPr/>
        <a:lstStyle/>
        <a:p>
          <a:r>
            <a:rPr lang="it-IT" dirty="0"/>
            <a:t>Bike Sharing</a:t>
          </a:r>
        </a:p>
      </dgm:t>
    </dgm:pt>
    <dgm:pt modelId="{1B46E299-11ED-4297-8240-C0943475FCBD}" type="parTrans" cxnId="{D01E552C-9C6D-44F4-98A3-67B6D33B36CF}">
      <dgm:prSet/>
      <dgm:spPr/>
      <dgm:t>
        <a:bodyPr/>
        <a:lstStyle/>
        <a:p>
          <a:endParaRPr lang="it-IT"/>
        </a:p>
      </dgm:t>
    </dgm:pt>
    <dgm:pt modelId="{599DDEBA-8345-4906-A2A6-50D8FD449B35}" type="sibTrans" cxnId="{D01E552C-9C6D-44F4-98A3-67B6D33B36CF}">
      <dgm:prSet/>
      <dgm:spPr/>
      <dgm:t>
        <a:bodyPr/>
        <a:lstStyle/>
        <a:p>
          <a:endParaRPr lang="it-IT"/>
        </a:p>
      </dgm:t>
    </dgm:pt>
    <dgm:pt modelId="{054C523F-EADD-4DB1-AD9B-7B8B2509D804}">
      <dgm:prSet phldrT="[Testo]"/>
      <dgm:spPr/>
      <dgm:t>
        <a:bodyPr/>
        <a:lstStyle/>
        <a:p>
          <a:r>
            <a:rPr lang="it-IT" dirty="0"/>
            <a:t>Scooter Sharing</a:t>
          </a:r>
        </a:p>
      </dgm:t>
    </dgm:pt>
    <dgm:pt modelId="{1083FD8B-4A53-4060-AB95-F1AE47459B87}" type="parTrans" cxnId="{521611D3-880C-4C7A-AB8F-F387EC551DF2}">
      <dgm:prSet/>
      <dgm:spPr/>
      <dgm:t>
        <a:bodyPr/>
        <a:lstStyle/>
        <a:p>
          <a:endParaRPr lang="it-IT"/>
        </a:p>
      </dgm:t>
    </dgm:pt>
    <dgm:pt modelId="{7764A8FE-BA0D-4E25-A303-55EBB94EF112}" type="sibTrans" cxnId="{521611D3-880C-4C7A-AB8F-F387EC551DF2}">
      <dgm:prSet/>
      <dgm:spPr/>
      <dgm:t>
        <a:bodyPr/>
        <a:lstStyle/>
        <a:p>
          <a:endParaRPr lang="it-IT"/>
        </a:p>
      </dgm:t>
    </dgm:pt>
    <dgm:pt modelId="{096F5AD8-3775-4BFE-AB67-E7D7446D903E}">
      <dgm:prSet phldrT="[Testo]"/>
      <dgm:spPr/>
      <dgm:t>
        <a:bodyPr/>
        <a:lstStyle/>
        <a:p>
          <a:r>
            <a:rPr lang="it-IT" dirty="0"/>
            <a:t>Monopattini in Sharing</a:t>
          </a:r>
        </a:p>
      </dgm:t>
    </dgm:pt>
    <dgm:pt modelId="{0B321320-A349-4F4B-A45B-A8519F537557}" type="parTrans" cxnId="{8A5BA99D-404C-434D-954F-E845C10922C3}">
      <dgm:prSet/>
      <dgm:spPr/>
      <dgm:t>
        <a:bodyPr/>
        <a:lstStyle/>
        <a:p>
          <a:endParaRPr lang="it-IT"/>
        </a:p>
      </dgm:t>
    </dgm:pt>
    <dgm:pt modelId="{4D758B03-220E-4BDF-A683-D3599B9425EA}" type="sibTrans" cxnId="{8A5BA99D-404C-434D-954F-E845C10922C3}">
      <dgm:prSet/>
      <dgm:spPr/>
      <dgm:t>
        <a:bodyPr/>
        <a:lstStyle/>
        <a:p>
          <a:endParaRPr lang="it-IT"/>
        </a:p>
      </dgm:t>
    </dgm:pt>
    <dgm:pt modelId="{C753BCDC-3E8C-400F-A8E9-C55613FA50CD}" type="pres">
      <dgm:prSet presAssocID="{65A97450-3696-428F-8E82-F2037A83AC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D40DA06-0D15-4085-9B1A-2EB7080585DF}" type="pres">
      <dgm:prSet presAssocID="{0B69FC62-0959-4931-8956-1035E9029E6F}" presName="composite" presStyleCnt="0"/>
      <dgm:spPr/>
    </dgm:pt>
    <dgm:pt modelId="{B23091AB-5B9B-4F18-9EA6-25538B3F69F0}" type="pres">
      <dgm:prSet presAssocID="{0B69FC62-0959-4931-8956-1035E9029E6F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A190F9-6273-4B5D-9B72-FEC5F2FD4936}" type="pres">
      <dgm:prSet presAssocID="{0B69FC62-0959-4931-8956-1035E9029E6F}" presName="rect2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A260C721-A6DF-40D5-BC47-EB0BF01A80BC}" type="pres">
      <dgm:prSet presAssocID="{69849E1E-9137-4EC5-B7F5-466E0E6016E6}" presName="sibTrans" presStyleCnt="0"/>
      <dgm:spPr/>
    </dgm:pt>
    <dgm:pt modelId="{CCA93E2A-F6A6-4B49-A73C-A8947D9C3C24}" type="pres">
      <dgm:prSet presAssocID="{E434E876-B70C-435B-AF3E-7B7B2D3ED83F}" presName="composite" presStyleCnt="0"/>
      <dgm:spPr/>
    </dgm:pt>
    <dgm:pt modelId="{A06ED0C7-65AB-4D55-958F-767BEB7DC8A0}" type="pres">
      <dgm:prSet presAssocID="{E434E876-B70C-435B-AF3E-7B7B2D3ED83F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A6C063-D0F6-4C45-BFAB-228941650CFB}" type="pres">
      <dgm:prSet presAssocID="{E434E876-B70C-435B-AF3E-7B7B2D3ED83F}" presName="rect2" presStyleLbl="fgImgPlace1" presStyleIdx="1" presStyleCnt="4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it-IT"/>
        </a:p>
      </dgm:t>
    </dgm:pt>
    <dgm:pt modelId="{1522D792-2228-4E29-B47D-3F2D5E50BFBC}" type="pres">
      <dgm:prSet presAssocID="{599DDEBA-8345-4906-A2A6-50D8FD449B35}" presName="sibTrans" presStyleCnt="0"/>
      <dgm:spPr/>
    </dgm:pt>
    <dgm:pt modelId="{496D80C9-7D47-49DD-9A95-F4704F11C15B}" type="pres">
      <dgm:prSet presAssocID="{054C523F-EADD-4DB1-AD9B-7B8B2509D804}" presName="composite" presStyleCnt="0"/>
      <dgm:spPr/>
    </dgm:pt>
    <dgm:pt modelId="{1BBDA491-0E0C-4A2A-B228-4044D4DEF90A}" type="pres">
      <dgm:prSet presAssocID="{054C523F-EADD-4DB1-AD9B-7B8B2509D804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D299B96-A598-4627-8BAD-5333EF708D9D}" type="pres">
      <dgm:prSet presAssocID="{054C523F-EADD-4DB1-AD9B-7B8B2509D804}" presName="rect2" presStyleLbl="fgImgPlace1" presStyleIdx="2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it-IT"/>
        </a:p>
      </dgm:t>
    </dgm:pt>
    <dgm:pt modelId="{91012EF2-68F7-4000-B10D-8B37F89DE431}" type="pres">
      <dgm:prSet presAssocID="{7764A8FE-BA0D-4E25-A303-55EBB94EF112}" presName="sibTrans" presStyleCnt="0"/>
      <dgm:spPr/>
    </dgm:pt>
    <dgm:pt modelId="{CC5F5AAD-229E-44AD-8297-7BF7818DE7C3}" type="pres">
      <dgm:prSet presAssocID="{096F5AD8-3775-4BFE-AB67-E7D7446D903E}" presName="composite" presStyleCnt="0"/>
      <dgm:spPr/>
    </dgm:pt>
    <dgm:pt modelId="{D384F237-E375-4DB6-BAA2-93F5EBDA1216}" type="pres">
      <dgm:prSet presAssocID="{096F5AD8-3775-4BFE-AB67-E7D7446D903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ADDE48-3D07-4A3B-BB15-437C13DAB568}" type="pres">
      <dgm:prSet presAssocID="{096F5AD8-3775-4BFE-AB67-E7D7446D903E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it-IT"/>
        </a:p>
      </dgm:t>
    </dgm:pt>
  </dgm:ptLst>
  <dgm:cxnLst>
    <dgm:cxn modelId="{D01E552C-9C6D-44F4-98A3-67B6D33B36CF}" srcId="{65A97450-3696-428F-8E82-F2037A83AC63}" destId="{E434E876-B70C-435B-AF3E-7B7B2D3ED83F}" srcOrd="1" destOrd="0" parTransId="{1B46E299-11ED-4297-8240-C0943475FCBD}" sibTransId="{599DDEBA-8345-4906-A2A6-50D8FD449B35}"/>
    <dgm:cxn modelId="{1FDDE2AB-EC45-438E-B568-781DD344E2FD}" type="presOf" srcId="{65A97450-3696-428F-8E82-F2037A83AC63}" destId="{C753BCDC-3E8C-400F-A8E9-C55613FA50CD}" srcOrd="0" destOrd="0" presId="urn:microsoft.com/office/officeart/2008/layout/PictureStrips"/>
    <dgm:cxn modelId="{142DC9B4-6ABF-4C34-880E-1624892C0A38}" type="presOf" srcId="{E434E876-B70C-435B-AF3E-7B7B2D3ED83F}" destId="{A06ED0C7-65AB-4D55-958F-767BEB7DC8A0}" srcOrd="0" destOrd="0" presId="urn:microsoft.com/office/officeart/2008/layout/PictureStrips"/>
    <dgm:cxn modelId="{32339D11-C384-4575-B711-5D8250CE2DF1}" type="presOf" srcId="{0B69FC62-0959-4931-8956-1035E9029E6F}" destId="{B23091AB-5B9B-4F18-9EA6-25538B3F69F0}" srcOrd="0" destOrd="0" presId="urn:microsoft.com/office/officeart/2008/layout/PictureStrips"/>
    <dgm:cxn modelId="{8A5BA99D-404C-434D-954F-E845C10922C3}" srcId="{65A97450-3696-428F-8E82-F2037A83AC63}" destId="{096F5AD8-3775-4BFE-AB67-E7D7446D903E}" srcOrd="3" destOrd="0" parTransId="{0B321320-A349-4F4B-A45B-A8519F537557}" sibTransId="{4D758B03-220E-4BDF-A683-D3599B9425EA}"/>
    <dgm:cxn modelId="{6A535AA9-497F-4B5B-BE4F-203134F30E40}" srcId="{65A97450-3696-428F-8E82-F2037A83AC63}" destId="{0B69FC62-0959-4931-8956-1035E9029E6F}" srcOrd="0" destOrd="0" parTransId="{ACCA9CE0-C455-49D5-852E-A17E8C83D172}" sibTransId="{69849E1E-9137-4EC5-B7F5-466E0E6016E6}"/>
    <dgm:cxn modelId="{16525081-A7E1-434E-898F-8F848A47CED8}" type="presOf" srcId="{054C523F-EADD-4DB1-AD9B-7B8B2509D804}" destId="{1BBDA491-0E0C-4A2A-B228-4044D4DEF90A}" srcOrd="0" destOrd="0" presId="urn:microsoft.com/office/officeart/2008/layout/PictureStrips"/>
    <dgm:cxn modelId="{EE2830C9-7742-4452-B7DC-6F9055860692}" type="presOf" srcId="{096F5AD8-3775-4BFE-AB67-E7D7446D903E}" destId="{D384F237-E375-4DB6-BAA2-93F5EBDA1216}" srcOrd="0" destOrd="0" presId="urn:microsoft.com/office/officeart/2008/layout/PictureStrips"/>
    <dgm:cxn modelId="{521611D3-880C-4C7A-AB8F-F387EC551DF2}" srcId="{65A97450-3696-428F-8E82-F2037A83AC63}" destId="{054C523F-EADD-4DB1-AD9B-7B8B2509D804}" srcOrd="2" destOrd="0" parTransId="{1083FD8B-4A53-4060-AB95-F1AE47459B87}" sibTransId="{7764A8FE-BA0D-4E25-A303-55EBB94EF112}"/>
    <dgm:cxn modelId="{9E49DB72-C59E-42F9-8DDF-A45CD60EB1A0}" type="presParOf" srcId="{C753BCDC-3E8C-400F-A8E9-C55613FA50CD}" destId="{BD40DA06-0D15-4085-9B1A-2EB7080585DF}" srcOrd="0" destOrd="0" presId="urn:microsoft.com/office/officeart/2008/layout/PictureStrips"/>
    <dgm:cxn modelId="{10DBBE11-5BE3-4DB4-93CF-A0E88C83C775}" type="presParOf" srcId="{BD40DA06-0D15-4085-9B1A-2EB7080585DF}" destId="{B23091AB-5B9B-4F18-9EA6-25538B3F69F0}" srcOrd="0" destOrd="0" presId="urn:microsoft.com/office/officeart/2008/layout/PictureStrips"/>
    <dgm:cxn modelId="{AB8A42AD-1AD2-4FA6-BAEE-8106F2FB0B36}" type="presParOf" srcId="{BD40DA06-0D15-4085-9B1A-2EB7080585DF}" destId="{83A190F9-6273-4B5D-9B72-FEC5F2FD4936}" srcOrd="1" destOrd="0" presId="urn:microsoft.com/office/officeart/2008/layout/PictureStrips"/>
    <dgm:cxn modelId="{C0049F2F-AE06-4AAA-B83E-00FAB9FA8630}" type="presParOf" srcId="{C753BCDC-3E8C-400F-A8E9-C55613FA50CD}" destId="{A260C721-A6DF-40D5-BC47-EB0BF01A80BC}" srcOrd="1" destOrd="0" presId="urn:microsoft.com/office/officeart/2008/layout/PictureStrips"/>
    <dgm:cxn modelId="{52D4A163-B9B8-43AF-9B23-3F8B3B6FCBD2}" type="presParOf" srcId="{C753BCDC-3E8C-400F-A8E9-C55613FA50CD}" destId="{CCA93E2A-F6A6-4B49-A73C-A8947D9C3C24}" srcOrd="2" destOrd="0" presId="urn:microsoft.com/office/officeart/2008/layout/PictureStrips"/>
    <dgm:cxn modelId="{73A8593B-B0EE-4D5F-8376-53CCA3C2E25B}" type="presParOf" srcId="{CCA93E2A-F6A6-4B49-A73C-A8947D9C3C24}" destId="{A06ED0C7-65AB-4D55-958F-767BEB7DC8A0}" srcOrd="0" destOrd="0" presId="urn:microsoft.com/office/officeart/2008/layout/PictureStrips"/>
    <dgm:cxn modelId="{7FB4D8C0-4354-489B-A1FA-3E48EC1C8883}" type="presParOf" srcId="{CCA93E2A-F6A6-4B49-A73C-A8947D9C3C24}" destId="{D9A6C063-D0F6-4C45-BFAB-228941650CFB}" srcOrd="1" destOrd="0" presId="urn:microsoft.com/office/officeart/2008/layout/PictureStrips"/>
    <dgm:cxn modelId="{03EDD648-21DF-49B3-A008-DA9E470462B1}" type="presParOf" srcId="{C753BCDC-3E8C-400F-A8E9-C55613FA50CD}" destId="{1522D792-2228-4E29-B47D-3F2D5E50BFBC}" srcOrd="3" destOrd="0" presId="urn:microsoft.com/office/officeart/2008/layout/PictureStrips"/>
    <dgm:cxn modelId="{A711DF0C-8EA9-43D2-B8CF-1A50691FEBF0}" type="presParOf" srcId="{C753BCDC-3E8C-400F-A8E9-C55613FA50CD}" destId="{496D80C9-7D47-49DD-9A95-F4704F11C15B}" srcOrd="4" destOrd="0" presId="urn:microsoft.com/office/officeart/2008/layout/PictureStrips"/>
    <dgm:cxn modelId="{A83F9006-6BD9-40E5-B108-25CEB9439A02}" type="presParOf" srcId="{496D80C9-7D47-49DD-9A95-F4704F11C15B}" destId="{1BBDA491-0E0C-4A2A-B228-4044D4DEF90A}" srcOrd="0" destOrd="0" presId="urn:microsoft.com/office/officeart/2008/layout/PictureStrips"/>
    <dgm:cxn modelId="{3C3AEADD-0B8D-4C3B-9996-286D4CCD2E50}" type="presParOf" srcId="{496D80C9-7D47-49DD-9A95-F4704F11C15B}" destId="{4D299B96-A598-4627-8BAD-5333EF708D9D}" srcOrd="1" destOrd="0" presId="urn:microsoft.com/office/officeart/2008/layout/PictureStrips"/>
    <dgm:cxn modelId="{63F217EB-1462-4605-8BD2-B5799653BE7F}" type="presParOf" srcId="{C753BCDC-3E8C-400F-A8E9-C55613FA50CD}" destId="{91012EF2-68F7-4000-B10D-8B37F89DE431}" srcOrd="5" destOrd="0" presId="urn:microsoft.com/office/officeart/2008/layout/PictureStrips"/>
    <dgm:cxn modelId="{2C95A263-E161-451A-B393-A3FE6218D2F3}" type="presParOf" srcId="{C753BCDC-3E8C-400F-A8E9-C55613FA50CD}" destId="{CC5F5AAD-229E-44AD-8297-7BF7818DE7C3}" srcOrd="6" destOrd="0" presId="urn:microsoft.com/office/officeart/2008/layout/PictureStrips"/>
    <dgm:cxn modelId="{DECDF575-9E80-4ECD-8093-DBC8287D9D46}" type="presParOf" srcId="{CC5F5AAD-229E-44AD-8297-7BF7818DE7C3}" destId="{D384F237-E375-4DB6-BAA2-93F5EBDA1216}" srcOrd="0" destOrd="0" presId="urn:microsoft.com/office/officeart/2008/layout/PictureStrips"/>
    <dgm:cxn modelId="{77A6B2C4-20E6-473D-849F-77E5E4842CC7}" type="presParOf" srcId="{CC5F5AAD-229E-44AD-8297-7BF7818DE7C3}" destId="{1CADDE48-3D07-4A3B-BB15-437C13DAB56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DC152-812A-48B4-A156-C2CF0DCD8721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B031C38D-1542-41C4-9202-9D625372AC8A}">
      <dgm:prSet phldrT="[Testo]"/>
      <dgm:spPr>
        <a:noFill/>
        <a:ln>
          <a:noFill/>
        </a:ln>
      </dgm:spPr>
      <dgm:t>
        <a:bodyPr/>
        <a:lstStyle/>
        <a:p>
          <a:pPr marL="0">
            <a:buNone/>
          </a:pPr>
          <a:r>
            <a:rPr lang="it-IT" b="1" dirty="0">
              <a:solidFill>
                <a:sysClr val="windowText" lastClr="000000"/>
              </a:solidFill>
            </a:rPr>
            <a:t>Car Sharing</a:t>
          </a:r>
        </a:p>
      </dgm:t>
    </dgm:pt>
    <dgm:pt modelId="{E34C2EDF-7F61-4A28-99EF-231DA3E7D834}" type="parTrans" cxnId="{BC288052-B59D-49B1-9D32-54A3ABE037F4}">
      <dgm:prSet/>
      <dgm:spPr/>
      <dgm:t>
        <a:bodyPr/>
        <a:lstStyle/>
        <a:p>
          <a:endParaRPr lang="it-IT"/>
        </a:p>
      </dgm:t>
    </dgm:pt>
    <dgm:pt modelId="{54CAA7E2-7D12-4BD0-B6F3-A331BD2D9B69}" type="sibTrans" cxnId="{BC288052-B59D-49B1-9D32-54A3ABE037F4}">
      <dgm:prSet/>
      <dgm:spPr/>
      <dgm:t>
        <a:bodyPr/>
        <a:lstStyle/>
        <a:p>
          <a:endParaRPr lang="it-IT"/>
        </a:p>
      </dgm:t>
    </dgm:pt>
    <dgm:pt modelId="{BA1C31A1-7B02-4A91-9D90-14F5A7DC39A6}">
      <dgm:prSet phldrT="[Testo]"/>
      <dgm:spPr>
        <a:solidFill>
          <a:srgbClr val="2DAAE1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marL="0" indent="0" algn="just">
            <a:buFont typeface="Arial" panose="020B0604020202020204" pitchFamily="34" charset="0"/>
            <a:buNone/>
          </a:pPr>
          <a:r>
            <a:rPr lang="it-IT" altLang="it-IT" dirty="0">
              <a:solidFill>
                <a:schemeClr val="bg1"/>
              </a:solidFill>
            </a:rPr>
            <a:t>I dati mettono in evidenza il raffronto tra il valore medio giornaliero registrato nel periodo gennaio – settembre 2019 con la rilevazione puntuale registrata nelle settimane in cui sono state adottate misure restrittive a causa del Covid-19 per tutti i gestori aggregati.</a:t>
          </a:r>
          <a:endParaRPr lang="it-IT" dirty="0">
            <a:solidFill>
              <a:schemeClr val="bg1"/>
            </a:solidFill>
          </a:endParaRPr>
        </a:p>
      </dgm:t>
    </dgm:pt>
    <dgm:pt modelId="{38D097E4-161C-441C-9566-E23B046C21C2}" type="parTrans" cxnId="{D56E7059-E303-4675-BB6A-3E68F7C06EDE}">
      <dgm:prSet/>
      <dgm:spPr/>
      <dgm:t>
        <a:bodyPr/>
        <a:lstStyle/>
        <a:p>
          <a:endParaRPr lang="it-IT"/>
        </a:p>
      </dgm:t>
    </dgm:pt>
    <dgm:pt modelId="{154D1C9A-365F-4AA4-B15F-426F0DD48D3C}" type="sibTrans" cxnId="{D56E7059-E303-4675-BB6A-3E68F7C06EDE}">
      <dgm:prSet/>
      <dgm:spPr/>
      <dgm:t>
        <a:bodyPr/>
        <a:lstStyle/>
        <a:p>
          <a:endParaRPr lang="it-IT"/>
        </a:p>
      </dgm:t>
    </dgm:pt>
    <dgm:pt modelId="{6E111643-EA31-4440-9C42-005DDD6F26F4}">
      <dgm:prSet phldrT="[Testo]"/>
      <dgm:spPr>
        <a:noFill/>
        <a:ln>
          <a:noFill/>
        </a:ln>
      </dgm:spPr>
      <dgm:t>
        <a:bodyPr/>
        <a:lstStyle/>
        <a:p>
          <a:r>
            <a:rPr lang="it-IT" b="1" dirty="0">
              <a:solidFill>
                <a:sysClr val="windowText" lastClr="000000"/>
              </a:solidFill>
            </a:rPr>
            <a:t>Bike Sharing</a:t>
          </a:r>
        </a:p>
      </dgm:t>
    </dgm:pt>
    <dgm:pt modelId="{2FD75203-51A2-421B-80D3-8FBDB36FD1F3}" type="parTrans" cxnId="{D3E1F535-5B8D-4FD2-9E43-35A46BB41EF7}">
      <dgm:prSet/>
      <dgm:spPr/>
      <dgm:t>
        <a:bodyPr/>
        <a:lstStyle/>
        <a:p>
          <a:endParaRPr lang="it-IT"/>
        </a:p>
      </dgm:t>
    </dgm:pt>
    <dgm:pt modelId="{9FFC9CE0-5E75-4EFF-B6B2-390A0E28F352}" type="sibTrans" cxnId="{D3E1F535-5B8D-4FD2-9E43-35A46BB41EF7}">
      <dgm:prSet/>
      <dgm:spPr/>
      <dgm:t>
        <a:bodyPr/>
        <a:lstStyle/>
        <a:p>
          <a:endParaRPr lang="it-IT"/>
        </a:p>
      </dgm:t>
    </dgm:pt>
    <dgm:pt modelId="{BCA74FF7-D968-4A2C-B42C-E5EEEC205F05}">
      <dgm:prSet phldrT="[Testo]"/>
      <dgm:spPr>
        <a:solidFill>
          <a:srgbClr val="ED5C0C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marL="0" indent="0" algn="just">
            <a:buNone/>
          </a:pPr>
          <a:r>
            <a:rPr lang="it-IT" altLang="it-IT" dirty="0">
              <a:solidFill>
                <a:schemeClr val="bg1"/>
              </a:solidFill>
            </a:rPr>
            <a:t>I dati mettono in evidenza il raffronto tra il valore medio giornaliero registrato nel secondo semestre 2019 con la rilevazione puntuale registrata nelle settimane in cui sono state adottate misure restrittive a causa del Covid-19 per tutti i gestori aggregati</a:t>
          </a:r>
          <a:r>
            <a:rPr lang="it-IT" altLang="it-IT" b="1" i="1" dirty="0">
              <a:solidFill>
                <a:schemeClr val="bg1"/>
              </a:solidFill>
              <a:latin typeface="Trebuchet MS" panose="020B0603020202020204" pitchFamily="34" charset="0"/>
            </a:rPr>
            <a:t>.</a:t>
          </a:r>
          <a:endParaRPr lang="it-IT" dirty="0">
            <a:solidFill>
              <a:schemeClr val="bg1"/>
            </a:solidFill>
          </a:endParaRPr>
        </a:p>
      </dgm:t>
    </dgm:pt>
    <dgm:pt modelId="{3482D3D4-1767-4097-9F65-4A3A7230490D}" type="parTrans" cxnId="{B610E29A-2CFD-46A0-8693-4A271A290F22}">
      <dgm:prSet/>
      <dgm:spPr/>
      <dgm:t>
        <a:bodyPr/>
        <a:lstStyle/>
        <a:p>
          <a:endParaRPr lang="it-IT"/>
        </a:p>
      </dgm:t>
    </dgm:pt>
    <dgm:pt modelId="{83D062F5-12D5-4FB4-BA12-2D238363FB21}" type="sibTrans" cxnId="{B610E29A-2CFD-46A0-8693-4A271A290F22}">
      <dgm:prSet/>
      <dgm:spPr/>
      <dgm:t>
        <a:bodyPr/>
        <a:lstStyle/>
        <a:p>
          <a:endParaRPr lang="it-IT"/>
        </a:p>
      </dgm:t>
    </dgm:pt>
    <dgm:pt modelId="{A68A8D1A-3120-4A93-806E-7E427092F926}" type="pres">
      <dgm:prSet presAssocID="{E4CDC152-812A-48B4-A156-C2CF0DCD87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82A9BF-63F9-4513-BDFC-193B0C0B306C}" type="pres">
      <dgm:prSet presAssocID="{B031C38D-1542-41C4-9202-9D625372AC8A}" presName="composite" presStyleCnt="0"/>
      <dgm:spPr/>
    </dgm:pt>
    <dgm:pt modelId="{4990829A-F5F8-4619-B9F3-04A9E135F6A5}" type="pres">
      <dgm:prSet presAssocID="{B031C38D-1542-41C4-9202-9D625372AC8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086AB5-2332-4AB3-A42C-B5608132DD06}" type="pres">
      <dgm:prSet presAssocID="{B031C38D-1542-41C4-9202-9D625372AC8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34DF22-FE61-4848-8923-24A6A2AD4B2F}" type="pres">
      <dgm:prSet presAssocID="{54CAA7E2-7D12-4BD0-B6F3-A331BD2D9B69}" presName="space" presStyleCnt="0"/>
      <dgm:spPr/>
    </dgm:pt>
    <dgm:pt modelId="{75DA9E33-8594-414A-8C07-5410C6267B3E}" type="pres">
      <dgm:prSet presAssocID="{6E111643-EA31-4440-9C42-005DDD6F26F4}" presName="composite" presStyleCnt="0"/>
      <dgm:spPr/>
    </dgm:pt>
    <dgm:pt modelId="{4CB08126-0AA8-40FD-BFE4-8DD4EC3536A4}" type="pres">
      <dgm:prSet presAssocID="{6E111643-EA31-4440-9C42-005DDD6F26F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419AF6-2863-4D53-B5E5-825462A4C337}" type="pres">
      <dgm:prSet presAssocID="{6E111643-EA31-4440-9C42-005DDD6F26F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3E1F535-5B8D-4FD2-9E43-35A46BB41EF7}" srcId="{E4CDC152-812A-48B4-A156-C2CF0DCD8721}" destId="{6E111643-EA31-4440-9C42-005DDD6F26F4}" srcOrd="1" destOrd="0" parTransId="{2FD75203-51A2-421B-80D3-8FBDB36FD1F3}" sibTransId="{9FFC9CE0-5E75-4EFF-B6B2-390A0E28F352}"/>
    <dgm:cxn modelId="{A3639C09-FFDB-47C1-8EB2-8AB2246A7E9B}" type="presOf" srcId="{BCA74FF7-D968-4A2C-B42C-E5EEEC205F05}" destId="{37419AF6-2863-4D53-B5E5-825462A4C337}" srcOrd="0" destOrd="0" presId="urn:microsoft.com/office/officeart/2005/8/layout/hList1"/>
    <dgm:cxn modelId="{0F512DAB-AA15-45C8-8242-1E3C7DB24325}" type="presOf" srcId="{6E111643-EA31-4440-9C42-005DDD6F26F4}" destId="{4CB08126-0AA8-40FD-BFE4-8DD4EC3536A4}" srcOrd="0" destOrd="0" presId="urn:microsoft.com/office/officeart/2005/8/layout/hList1"/>
    <dgm:cxn modelId="{D56E7059-E303-4675-BB6A-3E68F7C06EDE}" srcId="{B031C38D-1542-41C4-9202-9D625372AC8A}" destId="{BA1C31A1-7B02-4A91-9D90-14F5A7DC39A6}" srcOrd="0" destOrd="0" parTransId="{38D097E4-161C-441C-9566-E23B046C21C2}" sibTransId="{154D1C9A-365F-4AA4-B15F-426F0DD48D3C}"/>
    <dgm:cxn modelId="{8F91FB24-3EB2-449B-BCBB-40210B941311}" type="presOf" srcId="{E4CDC152-812A-48B4-A156-C2CF0DCD8721}" destId="{A68A8D1A-3120-4A93-806E-7E427092F926}" srcOrd="0" destOrd="0" presId="urn:microsoft.com/office/officeart/2005/8/layout/hList1"/>
    <dgm:cxn modelId="{B610E29A-2CFD-46A0-8693-4A271A290F22}" srcId="{6E111643-EA31-4440-9C42-005DDD6F26F4}" destId="{BCA74FF7-D968-4A2C-B42C-E5EEEC205F05}" srcOrd="0" destOrd="0" parTransId="{3482D3D4-1767-4097-9F65-4A3A7230490D}" sibTransId="{83D062F5-12D5-4FB4-BA12-2D238363FB21}"/>
    <dgm:cxn modelId="{55BA6025-3931-4057-A4AA-D15EF5EEEAFC}" type="presOf" srcId="{B031C38D-1542-41C4-9202-9D625372AC8A}" destId="{4990829A-F5F8-4619-B9F3-04A9E135F6A5}" srcOrd="0" destOrd="0" presId="urn:microsoft.com/office/officeart/2005/8/layout/hList1"/>
    <dgm:cxn modelId="{F6C45BE3-B24B-4F12-8588-DC78C443AE50}" type="presOf" srcId="{BA1C31A1-7B02-4A91-9D90-14F5A7DC39A6}" destId="{B8086AB5-2332-4AB3-A42C-B5608132DD06}" srcOrd="0" destOrd="0" presId="urn:microsoft.com/office/officeart/2005/8/layout/hList1"/>
    <dgm:cxn modelId="{BC288052-B59D-49B1-9D32-54A3ABE037F4}" srcId="{E4CDC152-812A-48B4-A156-C2CF0DCD8721}" destId="{B031C38D-1542-41C4-9202-9D625372AC8A}" srcOrd="0" destOrd="0" parTransId="{E34C2EDF-7F61-4A28-99EF-231DA3E7D834}" sibTransId="{54CAA7E2-7D12-4BD0-B6F3-A331BD2D9B69}"/>
    <dgm:cxn modelId="{33015BB6-E16F-4B1A-82AD-C1317B68926B}" type="presParOf" srcId="{A68A8D1A-3120-4A93-806E-7E427092F926}" destId="{B282A9BF-63F9-4513-BDFC-193B0C0B306C}" srcOrd="0" destOrd="0" presId="urn:microsoft.com/office/officeart/2005/8/layout/hList1"/>
    <dgm:cxn modelId="{DD0A1C50-CB25-4AA8-B7FB-94DEFF1AEA0A}" type="presParOf" srcId="{B282A9BF-63F9-4513-BDFC-193B0C0B306C}" destId="{4990829A-F5F8-4619-B9F3-04A9E135F6A5}" srcOrd="0" destOrd="0" presId="urn:microsoft.com/office/officeart/2005/8/layout/hList1"/>
    <dgm:cxn modelId="{0E90F57B-E523-4743-BB31-2A44EDDD70C5}" type="presParOf" srcId="{B282A9BF-63F9-4513-BDFC-193B0C0B306C}" destId="{B8086AB5-2332-4AB3-A42C-B5608132DD06}" srcOrd="1" destOrd="0" presId="urn:microsoft.com/office/officeart/2005/8/layout/hList1"/>
    <dgm:cxn modelId="{55E64818-7E58-4767-9DDE-5DA3D78DE386}" type="presParOf" srcId="{A68A8D1A-3120-4A93-806E-7E427092F926}" destId="{F134DF22-FE61-4848-8923-24A6A2AD4B2F}" srcOrd="1" destOrd="0" presId="urn:microsoft.com/office/officeart/2005/8/layout/hList1"/>
    <dgm:cxn modelId="{4257A6A5-E5E3-4818-852A-BCD8B343CC6B}" type="presParOf" srcId="{A68A8D1A-3120-4A93-806E-7E427092F926}" destId="{75DA9E33-8594-414A-8C07-5410C6267B3E}" srcOrd="2" destOrd="0" presId="urn:microsoft.com/office/officeart/2005/8/layout/hList1"/>
    <dgm:cxn modelId="{7B53D636-EDEB-45AF-A127-0D3BB6F44556}" type="presParOf" srcId="{75DA9E33-8594-414A-8C07-5410C6267B3E}" destId="{4CB08126-0AA8-40FD-BFE4-8DD4EC3536A4}" srcOrd="0" destOrd="0" presId="urn:microsoft.com/office/officeart/2005/8/layout/hList1"/>
    <dgm:cxn modelId="{8A82DFCE-505F-454A-9548-81EC52E4D328}" type="presParOf" srcId="{75DA9E33-8594-414A-8C07-5410C6267B3E}" destId="{37419AF6-2863-4D53-B5E5-825462A4C3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CDC152-812A-48B4-A156-C2CF0DCD8721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B031C38D-1542-41C4-9202-9D625372AC8A}">
      <dgm:prSet phldrT="[Testo]"/>
      <dgm:spPr>
        <a:noFill/>
        <a:ln>
          <a:noFill/>
        </a:ln>
      </dgm:spPr>
      <dgm:t>
        <a:bodyPr/>
        <a:lstStyle/>
        <a:p>
          <a:pPr marL="0">
            <a:buNone/>
          </a:pPr>
          <a:r>
            <a:rPr lang="it-IT" b="1" dirty="0">
              <a:solidFill>
                <a:sysClr val="windowText" lastClr="000000"/>
              </a:solidFill>
            </a:rPr>
            <a:t>Scooter Sharing</a:t>
          </a:r>
        </a:p>
      </dgm:t>
    </dgm:pt>
    <dgm:pt modelId="{E34C2EDF-7F61-4A28-99EF-231DA3E7D834}" type="parTrans" cxnId="{BC288052-B59D-49B1-9D32-54A3ABE037F4}">
      <dgm:prSet/>
      <dgm:spPr/>
      <dgm:t>
        <a:bodyPr/>
        <a:lstStyle/>
        <a:p>
          <a:endParaRPr lang="it-IT"/>
        </a:p>
      </dgm:t>
    </dgm:pt>
    <dgm:pt modelId="{54CAA7E2-7D12-4BD0-B6F3-A331BD2D9B69}" type="sibTrans" cxnId="{BC288052-B59D-49B1-9D32-54A3ABE037F4}">
      <dgm:prSet/>
      <dgm:spPr/>
      <dgm:t>
        <a:bodyPr/>
        <a:lstStyle/>
        <a:p>
          <a:endParaRPr lang="it-IT"/>
        </a:p>
      </dgm:t>
    </dgm:pt>
    <dgm:pt modelId="{BA1C31A1-7B02-4A91-9D90-14F5A7DC39A6}">
      <dgm:prSet phldrT="[Testo]"/>
      <dgm:spPr>
        <a:solidFill>
          <a:srgbClr val="9AC137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marL="0" indent="0" algn="just">
            <a:buFont typeface="Arial" panose="020B0604020202020204" pitchFamily="34" charset="0"/>
            <a:buNone/>
          </a:pPr>
          <a:r>
            <a:rPr lang="it-IT" altLang="it-IT" dirty="0">
              <a:solidFill>
                <a:schemeClr val="bg1"/>
              </a:solidFill>
            </a:rPr>
            <a:t>I dati mettono in evidenza il raffronto tra il valore medio giornaliero registrato nel secondo semestre 2019 con la rilevazione puntuale registrata nelle settimane in cui sono state adottate misure restrittive a causa del Covid-19, per tutti i gestori aggregati</a:t>
          </a:r>
          <a:r>
            <a:rPr lang="it-IT" altLang="it-IT" b="1" i="1" dirty="0">
              <a:solidFill>
                <a:schemeClr val="bg1"/>
              </a:solidFill>
              <a:latin typeface="Trebuchet MS" panose="020B0603020202020204" pitchFamily="34" charset="0"/>
            </a:rPr>
            <a:t>.</a:t>
          </a:r>
          <a:endParaRPr lang="it-IT" dirty="0">
            <a:solidFill>
              <a:schemeClr val="bg1"/>
            </a:solidFill>
          </a:endParaRPr>
        </a:p>
      </dgm:t>
    </dgm:pt>
    <dgm:pt modelId="{38D097E4-161C-441C-9566-E23B046C21C2}" type="parTrans" cxnId="{D56E7059-E303-4675-BB6A-3E68F7C06EDE}">
      <dgm:prSet/>
      <dgm:spPr/>
      <dgm:t>
        <a:bodyPr/>
        <a:lstStyle/>
        <a:p>
          <a:endParaRPr lang="it-IT"/>
        </a:p>
      </dgm:t>
    </dgm:pt>
    <dgm:pt modelId="{154D1C9A-365F-4AA4-B15F-426F0DD48D3C}" type="sibTrans" cxnId="{D56E7059-E303-4675-BB6A-3E68F7C06EDE}">
      <dgm:prSet/>
      <dgm:spPr/>
      <dgm:t>
        <a:bodyPr/>
        <a:lstStyle/>
        <a:p>
          <a:endParaRPr lang="it-IT"/>
        </a:p>
      </dgm:t>
    </dgm:pt>
    <dgm:pt modelId="{6E111643-EA31-4440-9C42-005DDD6F26F4}">
      <dgm:prSet phldrT="[Testo]"/>
      <dgm:spPr>
        <a:noFill/>
        <a:ln>
          <a:noFill/>
        </a:ln>
      </dgm:spPr>
      <dgm:t>
        <a:bodyPr/>
        <a:lstStyle/>
        <a:p>
          <a:r>
            <a:rPr lang="it-IT" b="1" dirty="0">
              <a:solidFill>
                <a:sysClr val="windowText" lastClr="000000"/>
              </a:solidFill>
            </a:rPr>
            <a:t>Monopattini in Sharing</a:t>
          </a:r>
        </a:p>
      </dgm:t>
    </dgm:pt>
    <dgm:pt modelId="{2FD75203-51A2-421B-80D3-8FBDB36FD1F3}" type="parTrans" cxnId="{D3E1F535-5B8D-4FD2-9E43-35A46BB41EF7}">
      <dgm:prSet/>
      <dgm:spPr/>
      <dgm:t>
        <a:bodyPr/>
        <a:lstStyle/>
        <a:p>
          <a:endParaRPr lang="it-IT"/>
        </a:p>
      </dgm:t>
    </dgm:pt>
    <dgm:pt modelId="{9FFC9CE0-5E75-4EFF-B6B2-390A0E28F352}" type="sibTrans" cxnId="{D3E1F535-5B8D-4FD2-9E43-35A46BB41EF7}">
      <dgm:prSet/>
      <dgm:spPr/>
      <dgm:t>
        <a:bodyPr/>
        <a:lstStyle/>
        <a:p>
          <a:endParaRPr lang="it-IT"/>
        </a:p>
      </dgm:t>
    </dgm:pt>
    <dgm:pt modelId="{BCA74FF7-D968-4A2C-B42C-E5EEEC205F05}">
      <dgm:prSet phldrT="[Testo]"/>
      <dgm:spPr>
        <a:solidFill>
          <a:srgbClr val="B99BC9"/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marL="0" indent="0" algn="just">
            <a:buNone/>
          </a:pPr>
          <a:r>
            <a:rPr lang="it-IT" altLang="it-IT" dirty="0">
              <a:solidFill>
                <a:schemeClr val="bg1"/>
              </a:solidFill>
            </a:rPr>
            <a:t>I dati mettono in evidenza il raffronto tra il valore medio giornaliero registrato nel periodo 8-21 febbraio, dai due gestori attivi sul territorio prima dell’emergenza Covid19 (Bit </a:t>
          </a:r>
          <a:r>
            <a:rPr lang="it-IT" altLang="it-IT" dirty="0" err="1">
              <a:solidFill>
                <a:schemeClr val="bg1"/>
              </a:solidFill>
            </a:rPr>
            <a:t>Mobility</a:t>
          </a:r>
          <a:r>
            <a:rPr lang="it-IT" altLang="it-IT" dirty="0">
              <a:solidFill>
                <a:schemeClr val="bg1"/>
              </a:solidFill>
            </a:rPr>
            <a:t> ed </a:t>
          </a:r>
          <a:r>
            <a:rPr lang="it-IT" altLang="it-IT" dirty="0" err="1">
              <a:solidFill>
                <a:schemeClr val="bg1"/>
              </a:solidFill>
            </a:rPr>
            <a:t>Helbiz</a:t>
          </a:r>
          <a:r>
            <a:rPr lang="it-IT" altLang="it-IT" dirty="0">
              <a:solidFill>
                <a:schemeClr val="bg1"/>
              </a:solidFill>
            </a:rPr>
            <a:t>) con la rilevazione puntuale registrata dai gestori nelle settimane in cui sono state adottate misure restrittive. </a:t>
          </a:r>
          <a:endParaRPr lang="it-IT" dirty="0">
            <a:solidFill>
              <a:schemeClr val="bg1"/>
            </a:solidFill>
          </a:endParaRPr>
        </a:p>
      </dgm:t>
    </dgm:pt>
    <dgm:pt modelId="{3482D3D4-1767-4097-9F65-4A3A7230490D}" type="parTrans" cxnId="{B610E29A-2CFD-46A0-8693-4A271A290F22}">
      <dgm:prSet/>
      <dgm:spPr/>
      <dgm:t>
        <a:bodyPr/>
        <a:lstStyle/>
        <a:p>
          <a:endParaRPr lang="it-IT"/>
        </a:p>
      </dgm:t>
    </dgm:pt>
    <dgm:pt modelId="{83D062F5-12D5-4FB4-BA12-2D238363FB21}" type="sibTrans" cxnId="{B610E29A-2CFD-46A0-8693-4A271A290F22}">
      <dgm:prSet/>
      <dgm:spPr/>
      <dgm:t>
        <a:bodyPr/>
        <a:lstStyle/>
        <a:p>
          <a:endParaRPr lang="it-IT"/>
        </a:p>
      </dgm:t>
    </dgm:pt>
    <dgm:pt modelId="{A68A8D1A-3120-4A93-806E-7E427092F926}" type="pres">
      <dgm:prSet presAssocID="{E4CDC152-812A-48B4-A156-C2CF0DCD87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82A9BF-63F9-4513-BDFC-193B0C0B306C}" type="pres">
      <dgm:prSet presAssocID="{B031C38D-1542-41C4-9202-9D625372AC8A}" presName="composite" presStyleCnt="0"/>
      <dgm:spPr/>
    </dgm:pt>
    <dgm:pt modelId="{4990829A-F5F8-4619-B9F3-04A9E135F6A5}" type="pres">
      <dgm:prSet presAssocID="{B031C38D-1542-41C4-9202-9D625372AC8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086AB5-2332-4AB3-A42C-B5608132DD06}" type="pres">
      <dgm:prSet presAssocID="{B031C38D-1542-41C4-9202-9D625372AC8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34DF22-FE61-4848-8923-24A6A2AD4B2F}" type="pres">
      <dgm:prSet presAssocID="{54CAA7E2-7D12-4BD0-B6F3-A331BD2D9B69}" presName="space" presStyleCnt="0"/>
      <dgm:spPr/>
    </dgm:pt>
    <dgm:pt modelId="{75DA9E33-8594-414A-8C07-5410C6267B3E}" type="pres">
      <dgm:prSet presAssocID="{6E111643-EA31-4440-9C42-005DDD6F26F4}" presName="composite" presStyleCnt="0"/>
      <dgm:spPr/>
    </dgm:pt>
    <dgm:pt modelId="{4CB08126-0AA8-40FD-BFE4-8DD4EC3536A4}" type="pres">
      <dgm:prSet presAssocID="{6E111643-EA31-4440-9C42-005DDD6F26F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419AF6-2863-4D53-B5E5-825462A4C337}" type="pres">
      <dgm:prSet presAssocID="{6E111643-EA31-4440-9C42-005DDD6F26F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3E1F535-5B8D-4FD2-9E43-35A46BB41EF7}" srcId="{E4CDC152-812A-48B4-A156-C2CF0DCD8721}" destId="{6E111643-EA31-4440-9C42-005DDD6F26F4}" srcOrd="1" destOrd="0" parTransId="{2FD75203-51A2-421B-80D3-8FBDB36FD1F3}" sibTransId="{9FFC9CE0-5E75-4EFF-B6B2-390A0E28F352}"/>
    <dgm:cxn modelId="{A3639C09-FFDB-47C1-8EB2-8AB2246A7E9B}" type="presOf" srcId="{BCA74FF7-D968-4A2C-B42C-E5EEEC205F05}" destId="{37419AF6-2863-4D53-B5E5-825462A4C337}" srcOrd="0" destOrd="0" presId="urn:microsoft.com/office/officeart/2005/8/layout/hList1"/>
    <dgm:cxn modelId="{0F512DAB-AA15-45C8-8242-1E3C7DB24325}" type="presOf" srcId="{6E111643-EA31-4440-9C42-005DDD6F26F4}" destId="{4CB08126-0AA8-40FD-BFE4-8DD4EC3536A4}" srcOrd="0" destOrd="0" presId="urn:microsoft.com/office/officeart/2005/8/layout/hList1"/>
    <dgm:cxn modelId="{D56E7059-E303-4675-BB6A-3E68F7C06EDE}" srcId="{B031C38D-1542-41C4-9202-9D625372AC8A}" destId="{BA1C31A1-7B02-4A91-9D90-14F5A7DC39A6}" srcOrd="0" destOrd="0" parTransId="{38D097E4-161C-441C-9566-E23B046C21C2}" sibTransId="{154D1C9A-365F-4AA4-B15F-426F0DD48D3C}"/>
    <dgm:cxn modelId="{8F91FB24-3EB2-449B-BCBB-40210B941311}" type="presOf" srcId="{E4CDC152-812A-48B4-A156-C2CF0DCD8721}" destId="{A68A8D1A-3120-4A93-806E-7E427092F926}" srcOrd="0" destOrd="0" presId="urn:microsoft.com/office/officeart/2005/8/layout/hList1"/>
    <dgm:cxn modelId="{B610E29A-2CFD-46A0-8693-4A271A290F22}" srcId="{6E111643-EA31-4440-9C42-005DDD6F26F4}" destId="{BCA74FF7-D968-4A2C-B42C-E5EEEC205F05}" srcOrd="0" destOrd="0" parTransId="{3482D3D4-1767-4097-9F65-4A3A7230490D}" sibTransId="{83D062F5-12D5-4FB4-BA12-2D238363FB21}"/>
    <dgm:cxn modelId="{55BA6025-3931-4057-A4AA-D15EF5EEEAFC}" type="presOf" srcId="{B031C38D-1542-41C4-9202-9D625372AC8A}" destId="{4990829A-F5F8-4619-B9F3-04A9E135F6A5}" srcOrd="0" destOrd="0" presId="urn:microsoft.com/office/officeart/2005/8/layout/hList1"/>
    <dgm:cxn modelId="{F6C45BE3-B24B-4F12-8588-DC78C443AE50}" type="presOf" srcId="{BA1C31A1-7B02-4A91-9D90-14F5A7DC39A6}" destId="{B8086AB5-2332-4AB3-A42C-B5608132DD06}" srcOrd="0" destOrd="0" presId="urn:microsoft.com/office/officeart/2005/8/layout/hList1"/>
    <dgm:cxn modelId="{BC288052-B59D-49B1-9D32-54A3ABE037F4}" srcId="{E4CDC152-812A-48B4-A156-C2CF0DCD8721}" destId="{B031C38D-1542-41C4-9202-9D625372AC8A}" srcOrd="0" destOrd="0" parTransId="{E34C2EDF-7F61-4A28-99EF-231DA3E7D834}" sibTransId="{54CAA7E2-7D12-4BD0-B6F3-A331BD2D9B69}"/>
    <dgm:cxn modelId="{33015BB6-E16F-4B1A-82AD-C1317B68926B}" type="presParOf" srcId="{A68A8D1A-3120-4A93-806E-7E427092F926}" destId="{B282A9BF-63F9-4513-BDFC-193B0C0B306C}" srcOrd="0" destOrd="0" presId="urn:microsoft.com/office/officeart/2005/8/layout/hList1"/>
    <dgm:cxn modelId="{DD0A1C50-CB25-4AA8-B7FB-94DEFF1AEA0A}" type="presParOf" srcId="{B282A9BF-63F9-4513-BDFC-193B0C0B306C}" destId="{4990829A-F5F8-4619-B9F3-04A9E135F6A5}" srcOrd="0" destOrd="0" presId="urn:microsoft.com/office/officeart/2005/8/layout/hList1"/>
    <dgm:cxn modelId="{0E90F57B-E523-4743-BB31-2A44EDDD70C5}" type="presParOf" srcId="{B282A9BF-63F9-4513-BDFC-193B0C0B306C}" destId="{B8086AB5-2332-4AB3-A42C-B5608132DD06}" srcOrd="1" destOrd="0" presId="urn:microsoft.com/office/officeart/2005/8/layout/hList1"/>
    <dgm:cxn modelId="{55E64818-7E58-4767-9DDE-5DA3D78DE386}" type="presParOf" srcId="{A68A8D1A-3120-4A93-806E-7E427092F926}" destId="{F134DF22-FE61-4848-8923-24A6A2AD4B2F}" srcOrd="1" destOrd="0" presId="urn:microsoft.com/office/officeart/2005/8/layout/hList1"/>
    <dgm:cxn modelId="{4257A6A5-E5E3-4818-852A-BCD8B343CC6B}" type="presParOf" srcId="{A68A8D1A-3120-4A93-806E-7E427092F926}" destId="{75DA9E33-8594-414A-8C07-5410C6267B3E}" srcOrd="2" destOrd="0" presId="urn:microsoft.com/office/officeart/2005/8/layout/hList1"/>
    <dgm:cxn modelId="{7B53D636-EDEB-45AF-A127-0D3BB6F44556}" type="presParOf" srcId="{75DA9E33-8594-414A-8C07-5410C6267B3E}" destId="{4CB08126-0AA8-40FD-BFE4-8DD4EC3536A4}" srcOrd="0" destOrd="0" presId="urn:microsoft.com/office/officeart/2005/8/layout/hList1"/>
    <dgm:cxn modelId="{8A82DFCE-505F-454A-9548-81EC52E4D328}" type="presParOf" srcId="{75DA9E33-8594-414A-8C07-5410C6267B3E}" destId="{37419AF6-2863-4D53-B5E5-825462A4C3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091AB-5B9B-4F18-9EA6-25538B3F69F0}">
      <dsp:nvSpPr>
        <dsp:cNvPr id="0" name=""/>
        <dsp:cNvSpPr/>
      </dsp:nvSpPr>
      <dsp:spPr>
        <a:xfrm>
          <a:off x="163754" y="1359317"/>
          <a:ext cx="3874007" cy="12106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998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/>
            <a:t>Car Sharing</a:t>
          </a:r>
        </a:p>
      </dsp:txBody>
      <dsp:txXfrm>
        <a:off x="163754" y="1359317"/>
        <a:ext cx="3874007" cy="1210627"/>
      </dsp:txXfrm>
    </dsp:sp>
    <dsp:sp modelId="{83A190F9-6273-4B5D-9B72-FEC5F2FD4936}">
      <dsp:nvSpPr>
        <dsp:cNvPr id="0" name=""/>
        <dsp:cNvSpPr/>
      </dsp:nvSpPr>
      <dsp:spPr>
        <a:xfrm>
          <a:off x="2337" y="1184448"/>
          <a:ext cx="847439" cy="127115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06ED0C7-65AB-4D55-958F-767BEB7DC8A0}">
      <dsp:nvSpPr>
        <dsp:cNvPr id="0" name=""/>
        <dsp:cNvSpPr/>
      </dsp:nvSpPr>
      <dsp:spPr>
        <a:xfrm>
          <a:off x="4454854" y="1359317"/>
          <a:ext cx="3874007" cy="12106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998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/>
            <a:t>Bike Sharing</a:t>
          </a:r>
        </a:p>
      </dsp:txBody>
      <dsp:txXfrm>
        <a:off x="4454854" y="1359317"/>
        <a:ext cx="3874007" cy="1210627"/>
      </dsp:txXfrm>
    </dsp:sp>
    <dsp:sp modelId="{D9A6C063-D0F6-4C45-BFAB-228941650CFB}">
      <dsp:nvSpPr>
        <dsp:cNvPr id="0" name=""/>
        <dsp:cNvSpPr/>
      </dsp:nvSpPr>
      <dsp:spPr>
        <a:xfrm>
          <a:off x="4293437" y="1184448"/>
          <a:ext cx="847439" cy="1271158"/>
        </a:xfrm>
        <a:prstGeom prst="rect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BBDA491-0E0C-4A2A-B228-4044D4DEF90A}">
      <dsp:nvSpPr>
        <dsp:cNvPr id="0" name=""/>
        <dsp:cNvSpPr/>
      </dsp:nvSpPr>
      <dsp:spPr>
        <a:xfrm>
          <a:off x="163754" y="2883362"/>
          <a:ext cx="3874007" cy="12106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998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/>
            <a:t>Scooter Sharing</a:t>
          </a:r>
        </a:p>
      </dsp:txBody>
      <dsp:txXfrm>
        <a:off x="163754" y="2883362"/>
        <a:ext cx="3874007" cy="1210627"/>
      </dsp:txXfrm>
    </dsp:sp>
    <dsp:sp modelId="{4D299B96-A598-4627-8BAD-5333EF708D9D}">
      <dsp:nvSpPr>
        <dsp:cNvPr id="0" name=""/>
        <dsp:cNvSpPr/>
      </dsp:nvSpPr>
      <dsp:spPr>
        <a:xfrm>
          <a:off x="2337" y="2708494"/>
          <a:ext cx="847439" cy="1271158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84F237-E375-4DB6-BAA2-93F5EBDA1216}">
      <dsp:nvSpPr>
        <dsp:cNvPr id="0" name=""/>
        <dsp:cNvSpPr/>
      </dsp:nvSpPr>
      <dsp:spPr>
        <a:xfrm>
          <a:off x="4454854" y="2883362"/>
          <a:ext cx="3874007" cy="12106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998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/>
            <a:t>Monopattini in Sharing</a:t>
          </a:r>
        </a:p>
      </dsp:txBody>
      <dsp:txXfrm>
        <a:off x="4454854" y="2883362"/>
        <a:ext cx="3874007" cy="1210627"/>
      </dsp:txXfrm>
    </dsp:sp>
    <dsp:sp modelId="{1CADDE48-3D07-4A3B-BB15-437C13DAB568}">
      <dsp:nvSpPr>
        <dsp:cNvPr id="0" name=""/>
        <dsp:cNvSpPr/>
      </dsp:nvSpPr>
      <dsp:spPr>
        <a:xfrm>
          <a:off x="4293437" y="2708494"/>
          <a:ext cx="847439" cy="127115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0829A-F5F8-4619-B9F3-04A9E135F6A5}">
      <dsp:nvSpPr>
        <dsp:cNvPr id="0" name=""/>
        <dsp:cNvSpPr/>
      </dsp:nvSpPr>
      <dsp:spPr>
        <a:xfrm>
          <a:off x="40" y="182759"/>
          <a:ext cx="3893046" cy="604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sysClr val="windowText" lastClr="000000"/>
              </a:solidFill>
            </a:rPr>
            <a:t>Car Sharing</a:t>
          </a:r>
        </a:p>
      </dsp:txBody>
      <dsp:txXfrm>
        <a:off x="40" y="182759"/>
        <a:ext cx="3893046" cy="604800"/>
      </dsp:txXfrm>
    </dsp:sp>
    <dsp:sp modelId="{B8086AB5-2332-4AB3-A42C-B5608132DD06}">
      <dsp:nvSpPr>
        <dsp:cNvPr id="0" name=""/>
        <dsp:cNvSpPr/>
      </dsp:nvSpPr>
      <dsp:spPr>
        <a:xfrm>
          <a:off x="40" y="787559"/>
          <a:ext cx="3893046" cy="2939894"/>
        </a:xfrm>
        <a:prstGeom prst="rect">
          <a:avLst/>
        </a:prstGeom>
        <a:solidFill>
          <a:srgbClr val="2DAAE1"/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0" lvl="1" indent="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t-IT" altLang="it-IT" sz="2100" kern="1200" dirty="0">
              <a:solidFill>
                <a:schemeClr val="bg1"/>
              </a:solidFill>
            </a:rPr>
            <a:t>I dati mettono in evidenza il raffronto tra il valore medio giornaliero registrato nel periodo gennaio – settembre 2019 con la rilevazione puntuale registrata nelle settimane in cui sono state adottate misure restrittive a causa del Covid-19 per tutti i gestori aggregati.</a:t>
          </a:r>
          <a:endParaRPr lang="it-IT" sz="2100" kern="1200" dirty="0">
            <a:solidFill>
              <a:schemeClr val="bg1"/>
            </a:solidFill>
          </a:endParaRPr>
        </a:p>
      </dsp:txBody>
      <dsp:txXfrm>
        <a:off x="40" y="787559"/>
        <a:ext cx="3893046" cy="2939894"/>
      </dsp:txXfrm>
    </dsp:sp>
    <dsp:sp modelId="{4CB08126-0AA8-40FD-BFE4-8DD4EC3536A4}">
      <dsp:nvSpPr>
        <dsp:cNvPr id="0" name=""/>
        <dsp:cNvSpPr/>
      </dsp:nvSpPr>
      <dsp:spPr>
        <a:xfrm>
          <a:off x="4438113" y="182759"/>
          <a:ext cx="3893046" cy="604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>
              <a:solidFill>
                <a:sysClr val="windowText" lastClr="000000"/>
              </a:solidFill>
            </a:rPr>
            <a:t>Bike Sharing</a:t>
          </a:r>
        </a:p>
      </dsp:txBody>
      <dsp:txXfrm>
        <a:off x="4438113" y="182759"/>
        <a:ext cx="3893046" cy="604800"/>
      </dsp:txXfrm>
    </dsp:sp>
    <dsp:sp modelId="{37419AF6-2863-4D53-B5E5-825462A4C337}">
      <dsp:nvSpPr>
        <dsp:cNvPr id="0" name=""/>
        <dsp:cNvSpPr/>
      </dsp:nvSpPr>
      <dsp:spPr>
        <a:xfrm>
          <a:off x="4438113" y="787559"/>
          <a:ext cx="3893046" cy="2939894"/>
        </a:xfrm>
        <a:prstGeom prst="rect">
          <a:avLst/>
        </a:prstGeom>
        <a:solidFill>
          <a:srgbClr val="ED5C0C"/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0" lvl="1" indent="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100" kern="1200" dirty="0">
              <a:solidFill>
                <a:schemeClr val="bg1"/>
              </a:solidFill>
            </a:rPr>
            <a:t>I dati mettono in evidenza il raffronto tra il valore medio giornaliero registrato nel secondo semestre 2019 con la rilevazione puntuale registrata nelle settimane in cui sono state adottate misure restrittive a causa del Covid-19 per tutti i gestori aggregati</a:t>
          </a:r>
          <a:r>
            <a:rPr lang="it-IT" altLang="it-IT" sz="2100" b="1" i="1" kern="1200" dirty="0">
              <a:solidFill>
                <a:schemeClr val="bg1"/>
              </a:solidFill>
              <a:latin typeface="Trebuchet MS" panose="020B0603020202020204" pitchFamily="34" charset="0"/>
            </a:rPr>
            <a:t>.</a:t>
          </a:r>
          <a:endParaRPr lang="it-IT" sz="2100" kern="1200" dirty="0">
            <a:solidFill>
              <a:schemeClr val="bg1"/>
            </a:solidFill>
          </a:endParaRPr>
        </a:p>
      </dsp:txBody>
      <dsp:txXfrm>
        <a:off x="4438113" y="787559"/>
        <a:ext cx="3893046" cy="2939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0829A-F5F8-4619-B9F3-04A9E135F6A5}">
      <dsp:nvSpPr>
        <dsp:cNvPr id="0" name=""/>
        <dsp:cNvSpPr/>
      </dsp:nvSpPr>
      <dsp:spPr>
        <a:xfrm>
          <a:off x="40" y="128190"/>
          <a:ext cx="3893046" cy="576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ysClr val="windowText" lastClr="000000"/>
              </a:solidFill>
            </a:rPr>
            <a:t>Scooter Sharing</a:t>
          </a:r>
        </a:p>
      </dsp:txBody>
      <dsp:txXfrm>
        <a:off x="40" y="128190"/>
        <a:ext cx="3893046" cy="576000"/>
      </dsp:txXfrm>
    </dsp:sp>
    <dsp:sp modelId="{B8086AB5-2332-4AB3-A42C-B5608132DD06}">
      <dsp:nvSpPr>
        <dsp:cNvPr id="0" name=""/>
        <dsp:cNvSpPr/>
      </dsp:nvSpPr>
      <dsp:spPr>
        <a:xfrm>
          <a:off x="40" y="704190"/>
          <a:ext cx="3893046" cy="3077831"/>
        </a:xfrm>
        <a:prstGeom prst="rect">
          <a:avLst/>
        </a:prstGeom>
        <a:solidFill>
          <a:srgbClr val="9AC137"/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it-IT" altLang="it-IT" sz="2000" kern="1200" dirty="0">
              <a:solidFill>
                <a:schemeClr val="bg1"/>
              </a:solidFill>
            </a:rPr>
            <a:t>I dati mettono in evidenza il raffronto tra il valore medio giornaliero registrato nel secondo semestre 2019 con la rilevazione puntuale registrata nelle settimane in cui sono state adottate misure restrittive a causa del Covid-19, per tutti i gestori aggregati</a:t>
          </a:r>
          <a:r>
            <a:rPr lang="it-IT" altLang="it-IT" sz="2000" b="1" i="1" kern="1200" dirty="0">
              <a:solidFill>
                <a:schemeClr val="bg1"/>
              </a:solidFill>
              <a:latin typeface="Trebuchet MS" panose="020B0603020202020204" pitchFamily="34" charset="0"/>
            </a:rPr>
            <a:t>.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40" y="704190"/>
        <a:ext cx="3893046" cy="3077831"/>
      </dsp:txXfrm>
    </dsp:sp>
    <dsp:sp modelId="{4CB08126-0AA8-40FD-BFE4-8DD4EC3536A4}">
      <dsp:nvSpPr>
        <dsp:cNvPr id="0" name=""/>
        <dsp:cNvSpPr/>
      </dsp:nvSpPr>
      <dsp:spPr>
        <a:xfrm>
          <a:off x="4438113" y="128190"/>
          <a:ext cx="3893046" cy="5760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solidFill>
                <a:sysClr val="windowText" lastClr="000000"/>
              </a:solidFill>
            </a:rPr>
            <a:t>Monopattini in Sharing</a:t>
          </a:r>
        </a:p>
      </dsp:txBody>
      <dsp:txXfrm>
        <a:off x="4438113" y="128190"/>
        <a:ext cx="3893046" cy="576000"/>
      </dsp:txXfrm>
    </dsp:sp>
    <dsp:sp modelId="{37419AF6-2863-4D53-B5E5-825462A4C337}">
      <dsp:nvSpPr>
        <dsp:cNvPr id="0" name=""/>
        <dsp:cNvSpPr/>
      </dsp:nvSpPr>
      <dsp:spPr>
        <a:xfrm>
          <a:off x="4438113" y="704190"/>
          <a:ext cx="3893046" cy="3077831"/>
        </a:xfrm>
        <a:prstGeom prst="rect">
          <a:avLst/>
        </a:prstGeom>
        <a:solidFill>
          <a:srgbClr val="B99BC9"/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0" lvl="1" indent="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altLang="it-IT" sz="2000" kern="1200" dirty="0">
              <a:solidFill>
                <a:schemeClr val="bg1"/>
              </a:solidFill>
            </a:rPr>
            <a:t>I dati mettono in evidenza il raffronto tra il valore medio giornaliero registrato nel periodo 8-21 febbraio, dai due gestori attivi sul territorio prima dell’emergenza Covid19 (Bit </a:t>
          </a:r>
          <a:r>
            <a:rPr lang="it-IT" altLang="it-IT" sz="2000" kern="1200" dirty="0" err="1">
              <a:solidFill>
                <a:schemeClr val="bg1"/>
              </a:solidFill>
            </a:rPr>
            <a:t>Mobility</a:t>
          </a:r>
          <a:r>
            <a:rPr lang="it-IT" altLang="it-IT" sz="2000" kern="1200" dirty="0">
              <a:solidFill>
                <a:schemeClr val="bg1"/>
              </a:solidFill>
            </a:rPr>
            <a:t> ed </a:t>
          </a:r>
          <a:r>
            <a:rPr lang="it-IT" altLang="it-IT" sz="2000" kern="1200" dirty="0" err="1">
              <a:solidFill>
                <a:schemeClr val="bg1"/>
              </a:solidFill>
            </a:rPr>
            <a:t>Helbiz</a:t>
          </a:r>
          <a:r>
            <a:rPr lang="it-IT" altLang="it-IT" sz="2000" kern="1200" dirty="0">
              <a:solidFill>
                <a:schemeClr val="bg1"/>
              </a:solidFill>
            </a:rPr>
            <a:t>) con la rilevazione puntuale registrata dai gestori nelle settimane in cui sono state adottate misure restrittive. </a:t>
          </a:r>
          <a:endParaRPr lang="it-IT" sz="2000" kern="1200" dirty="0">
            <a:solidFill>
              <a:schemeClr val="bg1"/>
            </a:solidFill>
          </a:endParaRPr>
        </a:p>
      </dsp:txBody>
      <dsp:txXfrm>
        <a:off x="4438113" y="704190"/>
        <a:ext cx="3893046" cy="3077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CE2222-7653-4419-B41D-3B1035935B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7825" cy="513780"/>
          </a:xfrm>
          <a:prstGeom prst="rect">
            <a:avLst/>
          </a:prstGeom>
        </p:spPr>
        <p:txBody>
          <a:bodyPr vert="horz" wrap="square" lIns="94730" tIns="47368" rIns="94730" bIns="473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B91566-8937-4AEB-8FBF-F0C6429244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408" y="1"/>
            <a:ext cx="3077825" cy="513780"/>
          </a:xfrm>
          <a:prstGeom prst="rect">
            <a:avLst/>
          </a:prstGeom>
        </p:spPr>
        <p:txBody>
          <a:bodyPr vert="horz" wrap="square" lIns="94730" tIns="47368" rIns="94730" bIns="473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745F76-FC4D-4163-8840-B25AE1CF990D}" type="datetimeFigureOut">
              <a:rPr lang="it-IT"/>
              <a:pPr>
                <a:defRPr/>
              </a:pPr>
              <a:t>29/07/2020</a:t>
            </a:fld>
            <a:endParaRPr 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3DD02FEC-2748-4B17-BBFD-AB9DA73191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2162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0" tIns="47368" rIns="94730" bIns="47368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E930A3F6-B08F-4E09-A84D-1646F8243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761" y="4923464"/>
            <a:ext cx="5681373" cy="4028434"/>
          </a:xfrm>
          <a:prstGeom prst="rect">
            <a:avLst/>
          </a:prstGeom>
        </p:spPr>
        <p:txBody>
          <a:bodyPr vert="horz" lIns="94730" tIns="47368" rIns="94730" bIns="47368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31D4E5-046E-47F0-B970-2D3782E746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" y="9717658"/>
            <a:ext cx="3077825" cy="513780"/>
          </a:xfrm>
          <a:prstGeom prst="rect">
            <a:avLst/>
          </a:prstGeom>
        </p:spPr>
        <p:txBody>
          <a:bodyPr vert="horz" wrap="square" lIns="94730" tIns="47368" rIns="94730" bIns="473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B371B3-275C-4F6F-B9BF-ED0A2DF72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408" y="9717658"/>
            <a:ext cx="3077825" cy="513780"/>
          </a:xfrm>
          <a:prstGeom prst="rect">
            <a:avLst/>
          </a:prstGeom>
        </p:spPr>
        <p:txBody>
          <a:bodyPr vert="horz" wrap="square" lIns="94730" tIns="47368" rIns="94730" bIns="473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90BFD9-F1B4-4443-931D-B5AC3BB83A8D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570699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>
            <a:extLst>
              <a:ext uri="{FF2B5EF4-FFF2-40B4-BE49-F238E27FC236}">
                <a16:creationId xmlns:a16="http://schemas.microsoft.com/office/drawing/2014/main" id="{DDE3A852-68FA-4A81-9A9F-EDBEB9C6C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egnaposto note 2">
            <a:extLst>
              <a:ext uri="{FF2B5EF4-FFF2-40B4-BE49-F238E27FC236}">
                <a16:creationId xmlns:a16="http://schemas.microsoft.com/office/drawing/2014/main" id="{D3704D4E-B29B-45FA-B298-D5950C0BBC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7D480A27-C139-4044-A106-5CAA7F5F6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6073" indent="-305133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5645" indent="-24376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6584" indent="-24376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7521" indent="-24376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98461" indent="-243765" defTabSz="7347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89400" indent="-243765" defTabSz="7347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80340" indent="-243765" defTabSz="7347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71278" indent="-243765" defTabSz="734704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DDC23C-9C12-40D8-8A81-334805BCE96B}" type="slidenum">
              <a:rPr lang="it-IT" altLang="it-IT" sz="1200">
                <a:latin typeface="Calibri" panose="020F0502020204030204" pitchFamily="34" charset="0"/>
              </a:rPr>
              <a:pPr/>
              <a:t>0</a:t>
            </a:fld>
            <a:endParaRPr lang="it-IT" altLang="it-IT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6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0819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10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0819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Occorre aggiornare il grafico con i dati della presentazione</a:t>
            </a:r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854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Occorre aggiornare il grafico. Attendere conclusione settimana 10-17 luglio.</a:t>
            </a:r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986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Adriano inserirà grafico aggiornato il 24/7/2020</a:t>
            </a:r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901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/>
              <a:t>Adriano inserirà grafico aggiornato il 24/7/2020</a:t>
            </a:r>
          </a:p>
          <a:p>
            <a:endParaRPr lang="it-IT" altLang="it-IT" dirty="0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9122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/>
              <a:t>Adriano inserirà grafico aggiornato il 24/7/2020</a:t>
            </a:r>
          </a:p>
          <a:p>
            <a:endParaRPr lang="it-IT" altLang="it-IT" dirty="0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5077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/>
              <a:t>Adriano inserirà grafico aggiornato il 24/7/2020</a:t>
            </a:r>
          </a:p>
          <a:p>
            <a:endParaRPr lang="it-IT" altLang="it-IT" dirty="0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561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Occorre inserire nuovi gestori dei monopattini: </a:t>
            </a:r>
            <a:r>
              <a:rPr lang="it-IT" altLang="it-IT" dirty="0" err="1"/>
              <a:t>Dott</a:t>
            </a:r>
            <a:r>
              <a:rPr lang="it-IT" altLang="it-IT" dirty="0"/>
              <a:t>, Bird, </a:t>
            </a:r>
            <a:r>
              <a:rPr lang="it-IT" altLang="it-IT" dirty="0" err="1"/>
              <a:t>Circ</a:t>
            </a:r>
            <a:r>
              <a:rPr lang="it-IT" altLang="it-IT" dirty="0"/>
              <a:t>, </a:t>
            </a:r>
            <a:r>
              <a:rPr lang="it-IT" altLang="it-IT" dirty="0" err="1"/>
              <a:t>GoVolt</a:t>
            </a:r>
            <a:endParaRPr lang="it-IT" altLang="it-IT" dirty="0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512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Mettere nota su </a:t>
            </a:r>
            <a:r>
              <a:rPr lang="it-IT" altLang="it-IT" dirty="0" err="1"/>
              <a:t>sharengo</a:t>
            </a:r>
            <a:r>
              <a:rPr lang="it-IT" altLang="it-IT" dirty="0"/>
              <a:t>, servizio attualmente sospeso. </a:t>
            </a:r>
          </a:p>
          <a:p>
            <a:endParaRPr lang="it-IT" altLang="it-IT" dirty="0"/>
          </a:p>
          <a:p>
            <a:r>
              <a:rPr lang="it-IT" altLang="it-IT" dirty="0"/>
              <a:t>Prima di modificare, far chiamare Valentino in Comune per avere l’attuale situazione col gestore. Ad oggi non mi risulta che abbia presentato istanza di fallimento.</a:t>
            </a:r>
          </a:p>
          <a:p>
            <a:endParaRPr lang="it-IT" altLang="it-IT" dirty="0"/>
          </a:p>
          <a:p>
            <a:r>
              <a:rPr lang="it-IT" altLang="it-IT" dirty="0"/>
              <a:t>Se va via </a:t>
            </a:r>
            <a:r>
              <a:rPr lang="it-IT" altLang="it-IT" dirty="0" err="1"/>
              <a:t>sharengo</a:t>
            </a:r>
            <a:r>
              <a:rPr lang="it-IT" altLang="it-IT" dirty="0"/>
              <a:t> occorre modificare la percentuale di mezzi elettrici.</a:t>
            </a:r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856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3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121844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4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77707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Aggiungere </a:t>
            </a:r>
            <a:r>
              <a:rPr lang="it-IT" altLang="it-IT" dirty="0" err="1"/>
              <a:t>dott</a:t>
            </a:r>
            <a:r>
              <a:rPr lang="it-IT" altLang="it-IT" dirty="0"/>
              <a:t>, </a:t>
            </a:r>
            <a:r>
              <a:rPr lang="it-IT" altLang="it-IT" dirty="0" err="1"/>
              <a:t>bird</a:t>
            </a:r>
            <a:r>
              <a:rPr lang="it-IT" altLang="it-IT" dirty="0"/>
              <a:t>, </a:t>
            </a:r>
            <a:r>
              <a:rPr lang="it-IT" altLang="it-IT" dirty="0" err="1"/>
              <a:t>circ</a:t>
            </a:r>
            <a:r>
              <a:rPr lang="it-IT" altLang="it-IT" dirty="0"/>
              <a:t>, go volt. Tutti hanno autorizzazione da 750 mezzi, ad eccezione di go volt con 500. Totale monopattini: 5000</a:t>
            </a:r>
          </a:p>
          <a:p>
            <a:endParaRPr lang="it-IT" altLang="it-IT" dirty="0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180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Se va via </a:t>
            </a:r>
            <a:r>
              <a:rPr lang="it-IT" altLang="it-IT" dirty="0" err="1"/>
              <a:t>sharengo</a:t>
            </a:r>
            <a:r>
              <a:rPr lang="it-IT" altLang="it-IT" dirty="0"/>
              <a:t> occorre modificare la percentuale di mezzi elettrici.</a:t>
            </a:r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745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/>
              <a:t>Correggere il tempo medio di noleggio a 31 minuti.</a:t>
            </a:r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38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>
            <a:extLst>
              <a:ext uri="{FF2B5EF4-FFF2-40B4-BE49-F238E27FC236}">
                <a16:creationId xmlns:a16="http://schemas.microsoft.com/office/drawing/2014/main" id="{57A2D135-F562-46C0-BE74-C9447BC45C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7775" y="1279525"/>
            <a:ext cx="4605338" cy="3452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egnaposto note 2">
            <a:extLst>
              <a:ext uri="{FF2B5EF4-FFF2-40B4-BE49-F238E27FC236}">
                <a16:creationId xmlns:a16="http://schemas.microsoft.com/office/drawing/2014/main" id="{E4EA85B9-59E4-40FB-B875-93F786DC7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11268" name="Segnaposto numero diapositiva 3">
            <a:extLst>
              <a:ext uri="{FF2B5EF4-FFF2-40B4-BE49-F238E27FC236}">
                <a16:creationId xmlns:a16="http://schemas.microsoft.com/office/drawing/2014/main" id="{D3FD5D92-2A2D-410D-B52D-91996247B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472385-F349-4392-A36E-F36DE2517895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27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543A427-7480-410D-9507-89931E90C3A5}"/>
              </a:ext>
            </a:extLst>
          </p:cNvPr>
          <p:cNvPicPr/>
          <p:nvPr userDrawn="1"/>
        </p:nvPicPr>
        <p:blipFill rotWithShape="1">
          <a:blip r:embed="rId2"/>
          <a:srcRect l="11517" t="22505" r="1432" b="12562"/>
          <a:stretch/>
        </p:blipFill>
        <p:spPr bwMode="auto">
          <a:xfrm>
            <a:off x="1" y="0"/>
            <a:ext cx="914400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1005041"/>
      </p:ext>
    </p:extLst>
  </p:cSld>
  <p:clrMapOvr>
    <a:masterClrMapping/>
  </p:clrMapOvr>
  <p:transition spd="slow" advTm="75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1C08F8-5E5F-4571-BFAE-2E5006E7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D6175A-DEDE-4B9E-A3C8-1798B79D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6F1143-0CA8-4694-88A9-2AE94B20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52D96-0328-4B18-9C80-1C0FA54CC300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509457336"/>
      </p:ext>
    </p:extLst>
  </p:cSld>
  <p:clrMapOvr>
    <a:masterClrMapping/>
  </p:clrMapOvr>
  <p:transition spd="slow" advTm="75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365135"/>
            <a:ext cx="1971675" cy="581183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8" y="365135"/>
            <a:ext cx="5800725" cy="581183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699B4F-7F8F-409C-906B-CFE0A6E4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7D14C-5119-4468-B596-AF495EFA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46B861-E4E5-4965-BD7F-CBB1AE23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5C1D-B9F3-4903-97D2-126ED90BB930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309119758"/>
      </p:ext>
    </p:extLst>
  </p:cSld>
  <p:clrMapOvr>
    <a:masterClrMapping/>
  </p:clrMapOvr>
  <p:transition spd="slow" advTm="75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BDC76573-2903-4200-97DB-AE8BACD53F21}"/>
              </a:ext>
            </a:extLst>
          </p:cNvPr>
          <p:cNvPicPr/>
          <p:nvPr userDrawn="1"/>
        </p:nvPicPr>
        <p:blipFill rotWithShape="1">
          <a:blip r:embed="rId2">
            <a:alphaModFix amt="23000"/>
          </a:blip>
          <a:srcRect l="11517" t="22505" r="1432" b="12562"/>
          <a:stretch/>
        </p:blipFill>
        <p:spPr bwMode="auto">
          <a:xfrm>
            <a:off x="0" y="1"/>
            <a:ext cx="9144000" cy="6869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egnaposto numero diapositiva 9">
            <a:extLst>
              <a:ext uri="{FF2B5EF4-FFF2-40B4-BE49-F238E27FC236}">
                <a16:creationId xmlns:a16="http://schemas.microsoft.com/office/drawing/2014/main" id="{2B97919A-F472-4776-B3D9-5C1C4319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7181" y="214654"/>
            <a:ext cx="931202" cy="343693"/>
          </a:xfrm>
        </p:spPr>
        <p:txBody>
          <a:bodyPr/>
          <a:lstStyle>
            <a:lvl1pPr algn="ctr">
              <a:defRPr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869340405"/>
      </p:ext>
    </p:extLst>
  </p:cSld>
  <p:clrMapOvr>
    <a:masterClrMapping/>
  </p:clrMapOvr>
  <p:transition spd="slow" advTm="75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62CABB-B534-465A-A912-7F254934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C4BC4B-4224-4F56-BF58-AC301166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14325C-DE7D-4BA2-BF4E-819E93BAE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A7D0D-007C-4189-9BAD-D7803DF54CA8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90888878"/>
      </p:ext>
    </p:extLst>
  </p:cSld>
  <p:clrMapOvr>
    <a:masterClrMapping/>
  </p:clrMapOvr>
  <p:transition spd="slow" advTm="75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0C8ED32-6281-41CE-8DE3-A42F2453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0E59869-1B89-4455-BC95-A70CF3FA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7EA5DDB-D27D-45A9-947A-52F5D3D1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920F-5CF7-4C34-B0BB-69B897E6592E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550816697"/>
      </p:ext>
    </p:extLst>
  </p:cSld>
  <p:clrMapOvr>
    <a:masterClrMapping/>
  </p:clrMapOvr>
  <p:transition spd="slow" advTm="75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3D65104E-8454-4543-B298-1A6CD3EBE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F0B0F5A3-9D56-4FAE-BA50-ECD1B9FE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4496C4C2-35EA-4AF5-91EA-6C919DB9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3560B-0BAE-47D0-9207-560C259071B1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75346839"/>
      </p:ext>
    </p:extLst>
  </p:cSld>
  <p:clrMapOvr>
    <a:masterClrMapping/>
  </p:clrMapOvr>
  <p:transition spd="slow" advTm="75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0C58BAC1-2D64-4768-A6E9-FC240078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14125AE9-0741-4CB4-B898-7551CF0E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BFB78FEF-2930-473B-983D-0AA6D3DE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E9FD-3D70-44DF-94A3-22A8D1CDA13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63251995"/>
      </p:ext>
    </p:extLst>
  </p:cSld>
  <p:clrMapOvr>
    <a:masterClrMapping/>
  </p:clrMapOvr>
  <p:transition spd="slow" advTm="75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6234DA1E-C5FE-43AB-B644-86E99E32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76C533E8-7690-4106-B56A-D556CC09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B5969A08-7C7E-47D6-8FB9-C5E04DAF3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B2FD-957F-4E4A-A9B4-D233F4363D73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966182094"/>
      </p:ext>
    </p:extLst>
  </p:cSld>
  <p:clrMapOvr>
    <a:masterClrMapping/>
  </p:clrMapOvr>
  <p:transition spd="slow" advTm="75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3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81CF58C-7F4D-4D45-AEEA-A2C750C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59D7F28-D420-42E9-9802-4FFC5462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B91EC9A0-6CA6-4DF6-954B-8CD78DD7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2F91-954A-481D-8254-EB7273852B51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309170677"/>
      </p:ext>
    </p:extLst>
  </p:cSld>
  <p:clrMapOvr>
    <a:masterClrMapping/>
  </p:clrMapOvr>
  <p:transition spd="slow" advTm="75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3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2A2B7770-BF23-4168-A21C-B307A95B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B877DA0-819A-4DD5-8906-3E0A5568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59E84E2-1E03-4B7C-B22A-E5FDE6C7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4585-E06F-4FE8-AACC-BC2D260CFD1A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304233959"/>
      </p:ext>
    </p:extLst>
  </p:cSld>
  <p:clrMapOvr>
    <a:masterClrMapping/>
  </p:clrMapOvr>
  <p:transition spd="slow" advTm="75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BB059781-EC61-418B-9D1D-F9427440761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60244158-2B95-4B56-ACC7-4DF66756C5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EC5847-0E72-439E-91FD-B46EB2813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DE2262-076A-4599-8782-439B188ED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BB9961-A4A5-42CC-B8E8-1CF26C3D4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68579" tIns="34289" rIns="68579" bIns="3428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302409-AA69-4DB4-9BC5-6B75648D37C1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27" r:id="rId3"/>
    <p:sldLayoutId id="2147485228" r:id="rId4"/>
    <p:sldLayoutId id="2147485229" r:id="rId5"/>
    <p:sldLayoutId id="2147485230" r:id="rId6"/>
    <p:sldLayoutId id="2147485231" r:id="rId7"/>
    <p:sldLayoutId id="2147485232" r:id="rId8"/>
    <p:sldLayoutId id="2147485233" r:id="rId9"/>
    <p:sldLayoutId id="2147485234" r:id="rId10"/>
    <p:sldLayoutId id="2147485235" r:id="rId11"/>
  </p:sldLayoutIdLst>
  <p:transition spd="slow" advTm="750"/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50.png"/><Relationship Id="rId5" Type="http://schemas.openxmlformats.org/officeDocument/2006/relationships/diagramData" Target="../diagrams/data2.xml"/><Relationship Id="rId10" Type="http://schemas.openxmlformats.org/officeDocument/2006/relationships/image" Target="../media/image49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48.png"/><Relationship Id="rId5" Type="http://schemas.openxmlformats.org/officeDocument/2006/relationships/diagramData" Target="../diagrams/data3.xml"/><Relationship Id="rId10" Type="http://schemas.openxmlformats.org/officeDocument/2006/relationships/image" Target="../media/image51.png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svg"/><Relationship Id="rId3" Type="http://schemas.openxmlformats.org/officeDocument/2006/relationships/image" Target="../media/image3.emf"/><Relationship Id="rId21" Type="http://schemas.openxmlformats.org/officeDocument/2006/relationships/image" Target="../media/image29.sv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28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5.png"/><Relationship Id="rId15" Type="http://schemas.openxmlformats.org/officeDocument/2006/relationships/image" Target="../media/image45.svg"/><Relationship Id="rId10" Type="http://schemas.openxmlformats.org/officeDocument/2006/relationships/image" Target="../media/image33.png"/><Relationship Id="rId4" Type="http://schemas.openxmlformats.org/officeDocument/2006/relationships/image" Target="../media/image3.emf"/><Relationship Id="rId9" Type="http://schemas.openxmlformats.org/officeDocument/2006/relationships/image" Target="../media/image39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41.pn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50E6D0-0F8C-46B8-9568-23CD6D0A5701}"/>
              </a:ext>
            </a:extLst>
          </p:cNvPr>
          <p:cNvPicPr/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517" t="22505" r="1432" b="12562"/>
          <a:stretch/>
        </p:blipFill>
        <p:spPr bwMode="auto">
          <a:xfrm>
            <a:off x="5" y="1"/>
            <a:ext cx="9144001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Immagine 30" descr="Logo AMAT.eps">
            <a:extLst>
              <a:ext uri="{FF2B5EF4-FFF2-40B4-BE49-F238E27FC236}">
                <a16:creationId xmlns:a16="http://schemas.microsoft.com/office/drawing/2014/main" id="{E8EDABEB-3DDC-4637-8217-B44E8E1E8F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95" y="175614"/>
            <a:ext cx="11477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15">
            <a:extLst>
              <a:ext uri="{FF2B5EF4-FFF2-40B4-BE49-F238E27FC236}">
                <a16:creationId xmlns:a16="http://schemas.microsoft.com/office/drawing/2014/main" id="{C039D7A0-68B8-4B69-8539-C8B81D971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" y="859035"/>
            <a:ext cx="9143997" cy="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8196" name="Line 13">
            <a:extLst>
              <a:ext uri="{FF2B5EF4-FFF2-40B4-BE49-F238E27FC236}">
                <a16:creationId xmlns:a16="http://schemas.microsoft.com/office/drawing/2014/main" id="{B0B96306-6236-4F12-B5A5-FC972620F1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37843" y="-1"/>
            <a:ext cx="1" cy="6858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747569D-2975-42A0-A6D8-D54804A277E6}"/>
              </a:ext>
            </a:extLst>
          </p:cNvPr>
          <p:cNvSpPr txBox="1">
            <a:spLocks/>
          </p:cNvSpPr>
          <p:nvPr/>
        </p:nvSpPr>
        <p:spPr>
          <a:xfrm>
            <a:off x="1437845" y="2377418"/>
            <a:ext cx="7706156" cy="25065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it-IT" altLang="zh-TW" sz="100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Illustrazione situazione attività di sharing car, scooter, bike, monopattini</a:t>
            </a:r>
          </a:p>
          <a:p>
            <a:pPr>
              <a:lnSpc>
                <a:spcPct val="170000"/>
              </a:lnSpc>
            </a:pPr>
            <a:endParaRPr lang="it-IT" altLang="zh-TW" sz="100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>
              <a:lnSpc>
                <a:spcPct val="170000"/>
              </a:lnSpc>
            </a:pPr>
            <a:r>
              <a:rPr lang="it-IT" altLang="zh-TW" sz="100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Commissione Consiliare del 29 Luglio 2020</a:t>
            </a:r>
            <a:endParaRPr lang="it-IT" altLang="zh-TW" sz="74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>
              <a:lnSpc>
                <a:spcPct val="170000"/>
              </a:lnSpc>
            </a:pPr>
            <a:endParaRPr lang="it-IT" altLang="zh-TW" sz="74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it-IT" altLang="zh-TW" sz="80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F9D610-6428-4704-B2A8-8624766FE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1" y="120460"/>
            <a:ext cx="1147757" cy="56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22568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it-IT" altLang="it-IT" sz="2500" b="1" dirty="0"/>
              <a:t>Oggetto della rilevazione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150F80A-90FB-4EFB-9679-82C02237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9</a:t>
            </a:fld>
            <a:endParaRPr lang="it-IT" altLang="it-IT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71B5984A-0397-4BA7-87D8-B7BC8D391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382934"/>
              </p:ext>
            </p:extLst>
          </p:nvPr>
        </p:nvGraphicFramePr>
        <p:xfrm>
          <a:off x="774700" y="2196449"/>
          <a:ext cx="8331200" cy="391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C5824940-CA98-4DB2-854F-A52175952D1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3327" y="938858"/>
            <a:ext cx="1330667" cy="13293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2AF73DA-731C-471E-B7FB-39BBACA8260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2639" y="936880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0127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it-IT" altLang="it-IT" sz="2500" b="1" dirty="0"/>
              <a:t>Oggetto della rilevazione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150F80A-90FB-4EFB-9679-82C02237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10</a:t>
            </a:fld>
            <a:endParaRPr lang="it-IT" altLang="it-IT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71B5984A-0397-4BA7-87D8-B7BC8D391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351881"/>
              </p:ext>
            </p:extLst>
          </p:nvPr>
        </p:nvGraphicFramePr>
        <p:xfrm>
          <a:off x="774700" y="2196449"/>
          <a:ext cx="8331200" cy="391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C5824940-CA98-4DB2-854F-A52175952D1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095" y="941991"/>
            <a:ext cx="1323120" cy="132312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2AF73DA-731C-471E-B7FB-39BBACA8260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2802" y="938146"/>
            <a:ext cx="1331674" cy="132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5033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45817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altLang="it-IT" sz="2500" b="1" dirty="0" err="1"/>
              <a:t>Andamento</a:t>
            </a:r>
            <a:r>
              <a:rPr lang="en-US" altLang="it-IT" sz="2500" b="1" dirty="0"/>
              <a:t> </a:t>
            </a:r>
            <a:r>
              <a:rPr lang="en-US" altLang="it-IT" sz="2500" b="1" dirty="0" err="1"/>
              <a:t>dei</a:t>
            </a:r>
            <a:r>
              <a:rPr lang="en-US" altLang="it-IT" sz="2500" b="1" dirty="0"/>
              <a:t> </a:t>
            </a:r>
            <a:r>
              <a:rPr lang="en-US" altLang="it-IT" sz="2500" b="1" dirty="0" err="1"/>
              <a:t>servizi</a:t>
            </a:r>
            <a:r>
              <a:rPr lang="en-US" altLang="it-IT" sz="2500" b="1" dirty="0"/>
              <a:t> di sharing 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DBAD674-18EF-4309-A8C2-56E7FFE9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11</a:t>
            </a:fld>
            <a:endParaRPr lang="it-IT" altLang="it-IT" dirty="0"/>
          </a:p>
        </p:txBody>
      </p:sp>
      <p:sp>
        <p:nvSpPr>
          <p:cNvPr id="12" name="Round Same Side Corner Rectangle 59">
            <a:extLst>
              <a:ext uri="{FF2B5EF4-FFF2-40B4-BE49-F238E27FC236}">
                <a16:creationId xmlns:a16="http://schemas.microsoft.com/office/drawing/2014/main" id="{B7C1A639-E1A5-4EC1-880F-C2924322537A}"/>
              </a:ext>
            </a:extLst>
          </p:cNvPr>
          <p:cNvSpPr/>
          <p:nvPr/>
        </p:nvSpPr>
        <p:spPr>
          <a:xfrm>
            <a:off x="552416" y="3668326"/>
            <a:ext cx="548640" cy="548640"/>
          </a:xfrm>
          <a:prstGeom prst="ellipse">
            <a:avLst/>
          </a:prstGeom>
          <a:solidFill>
            <a:srgbClr val="2D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1" tIns="54855" rIns="109711" bIns="54855" rtlCol="0" anchor="ctr"/>
          <a:lstStyle/>
          <a:p>
            <a:pPr algn="r"/>
            <a:endParaRPr lang="bg-BG" sz="900" dirty="0">
              <a:latin typeface="Lato Light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9298A41-FEFF-46E3-B8EC-96286955885C}"/>
              </a:ext>
            </a:extLst>
          </p:cNvPr>
          <p:cNvSpPr txBox="1"/>
          <p:nvPr/>
        </p:nvSpPr>
        <p:spPr>
          <a:xfrm>
            <a:off x="630209" y="3773368"/>
            <a:ext cx="39305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A13A392-004E-455D-9E2D-132356D5E53C}"/>
              </a:ext>
            </a:extLst>
          </p:cNvPr>
          <p:cNvSpPr txBox="1">
            <a:spLocks/>
          </p:cNvSpPr>
          <p:nvPr/>
        </p:nvSpPr>
        <p:spPr>
          <a:xfrm>
            <a:off x="1182874" y="3810787"/>
            <a:ext cx="2947901" cy="26372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1"/>
              </a:lnSpc>
            </a:pPr>
            <a:r>
              <a:rPr lang="en-US" sz="1200" dirty="0">
                <a:solidFill>
                  <a:srgbClr val="586D8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Car Sharing</a:t>
            </a:r>
          </a:p>
        </p:txBody>
      </p:sp>
      <p:sp>
        <p:nvSpPr>
          <p:cNvPr id="15" name="Round Same Side Corner Rectangle 59">
            <a:extLst>
              <a:ext uri="{FF2B5EF4-FFF2-40B4-BE49-F238E27FC236}">
                <a16:creationId xmlns:a16="http://schemas.microsoft.com/office/drawing/2014/main" id="{1EFE7887-5F12-408E-96D7-FCAD5603643F}"/>
              </a:ext>
            </a:extLst>
          </p:cNvPr>
          <p:cNvSpPr/>
          <p:nvPr/>
        </p:nvSpPr>
        <p:spPr>
          <a:xfrm>
            <a:off x="552415" y="5134395"/>
            <a:ext cx="548640" cy="548640"/>
          </a:xfrm>
          <a:prstGeom prst="ellipse">
            <a:avLst/>
          </a:prstGeom>
          <a:solidFill>
            <a:srgbClr val="9A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1" tIns="54855" rIns="109711" bIns="54855" rtlCol="0" anchor="ctr"/>
          <a:lstStyle/>
          <a:p>
            <a:pPr algn="r"/>
            <a:endParaRPr lang="bg-BG" sz="900" dirty="0">
              <a:latin typeface="Lato Light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3CAC350-CCCB-4239-AEA8-BE7796211178}"/>
              </a:ext>
            </a:extLst>
          </p:cNvPr>
          <p:cNvSpPr txBox="1"/>
          <p:nvPr/>
        </p:nvSpPr>
        <p:spPr>
          <a:xfrm>
            <a:off x="630208" y="5239439"/>
            <a:ext cx="39305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022C1556-837D-4196-961E-D044918D6E45}"/>
              </a:ext>
            </a:extLst>
          </p:cNvPr>
          <p:cNvSpPr txBox="1">
            <a:spLocks/>
          </p:cNvSpPr>
          <p:nvPr/>
        </p:nvSpPr>
        <p:spPr>
          <a:xfrm>
            <a:off x="1182872" y="5276857"/>
            <a:ext cx="2947901" cy="26372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1"/>
              </a:lnSpc>
            </a:pPr>
            <a:r>
              <a:rPr lang="en-US" sz="1200" dirty="0">
                <a:solidFill>
                  <a:srgbClr val="586D8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Scooter Sharing</a:t>
            </a:r>
          </a:p>
        </p:txBody>
      </p:sp>
      <p:sp>
        <p:nvSpPr>
          <p:cNvPr id="21" name="Round Same Side Corner Rectangle 59">
            <a:extLst>
              <a:ext uri="{FF2B5EF4-FFF2-40B4-BE49-F238E27FC236}">
                <a16:creationId xmlns:a16="http://schemas.microsoft.com/office/drawing/2014/main" id="{BDCFB17D-29B8-4EF9-9024-CF0F2C99F65A}"/>
              </a:ext>
            </a:extLst>
          </p:cNvPr>
          <p:cNvSpPr/>
          <p:nvPr/>
        </p:nvSpPr>
        <p:spPr>
          <a:xfrm>
            <a:off x="552415" y="2931650"/>
            <a:ext cx="548640" cy="548640"/>
          </a:xfrm>
          <a:prstGeom prst="ellipse">
            <a:avLst/>
          </a:prstGeom>
          <a:solidFill>
            <a:srgbClr val="B99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1" tIns="54855" rIns="109711" bIns="54855" rtlCol="0" anchor="ctr"/>
          <a:lstStyle/>
          <a:p>
            <a:pPr algn="r"/>
            <a:endParaRPr lang="bg-BG" sz="900" dirty="0">
              <a:latin typeface="Lato Light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4B594A47-0F47-49A7-841B-C954B45275B8}"/>
              </a:ext>
            </a:extLst>
          </p:cNvPr>
          <p:cNvSpPr txBox="1"/>
          <p:nvPr/>
        </p:nvSpPr>
        <p:spPr>
          <a:xfrm>
            <a:off x="630208" y="3036692"/>
            <a:ext cx="39305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3A43C18-A119-4C72-8C77-1B8AD2D39196}"/>
              </a:ext>
            </a:extLst>
          </p:cNvPr>
          <p:cNvSpPr txBox="1">
            <a:spLocks/>
          </p:cNvSpPr>
          <p:nvPr/>
        </p:nvSpPr>
        <p:spPr>
          <a:xfrm>
            <a:off x="1182872" y="3144353"/>
            <a:ext cx="2947901" cy="26372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1"/>
              </a:lnSpc>
            </a:pPr>
            <a:r>
              <a:rPr lang="en-US" sz="1200" dirty="0" err="1">
                <a:solidFill>
                  <a:srgbClr val="586D8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Monopattini</a:t>
            </a:r>
            <a:r>
              <a:rPr lang="en-US" sz="1200" dirty="0">
                <a:solidFill>
                  <a:srgbClr val="586D8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Sharing</a:t>
            </a:r>
          </a:p>
        </p:txBody>
      </p:sp>
      <p:sp>
        <p:nvSpPr>
          <p:cNvPr id="24" name="Round Same Side Corner Rectangle 59">
            <a:extLst>
              <a:ext uri="{FF2B5EF4-FFF2-40B4-BE49-F238E27FC236}">
                <a16:creationId xmlns:a16="http://schemas.microsoft.com/office/drawing/2014/main" id="{1D65F703-ED6D-4B4A-96E4-9872C806C5B3}"/>
              </a:ext>
            </a:extLst>
          </p:cNvPr>
          <p:cNvSpPr/>
          <p:nvPr/>
        </p:nvSpPr>
        <p:spPr>
          <a:xfrm>
            <a:off x="552415" y="4401758"/>
            <a:ext cx="548640" cy="548640"/>
          </a:xfrm>
          <a:prstGeom prst="ellipse">
            <a:avLst/>
          </a:prstGeom>
          <a:solidFill>
            <a:srgbClr val="ED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1" tIns="54855" rIns="109711" bIns="54855" rtlCol="0" anchor="ctr"/>
          <a:lstStyle/>
          <a:p>
            <a:pPr algn="r"/>
            <a:endParaRPr lang="bg-BG" sz="900" dirty="0">
              <a:latin typeface="Lato Light"/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B947333B-FBEB-4B15-ABD1-8196AAAC6601}"/>
              </a:ext>
            </a:extLst>
          </p:cNvPr>
          <p:cNvSpPr txBox="1"/>
          <p:nvPr/>
        </p:nvSpPr>
        <p:spPr>
          <a:xfrm>
            <a:off x="630208" y="4506802"/>
            <a:ext cx="393056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D82C6456-74EA-49F3-9F39-158DDC59D0CD}"/>
              </a:ext>
            </a:extLst>
          </p:cNvPr>
          <p:cNvSpPr txBox="1">
            <a:spLocks/>
          </p:cNvSpPr>
          <p:nvPr/>
        </p:nvSpPr>
        <p:spPr>
          <a:xfrm>
            <a:off x="1182872" y="4544220"/>
            <a:ext cx="2947901" cy="26372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51"/>
              </a:lnSpc>
            </a:pPr>
            <a:r>
              <a:rPr lang="en-US" sz="1200" dirty="0">
                <a:solidFill>
                  <a:srgbClr val="586D8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Bike Sharing.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F1DBD058-8C14-4824-B823-C9EA30F91124}"/>
              </a:ext>
            </a:extLst>
          </p:cNvPr>
          <p:cNvSpPr/>
          <p:nvPr/>
        </p:nvSpPr>
        <p:spPr>
          <a:xfrm>
            <a:off x="480935" y="1175440"/>
            <a:ext cx="33098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500" dirty="0">
                <a:solidFill>
                  <a:srgbClr val="586D82"/>
                </a:solidFill>
                <a:latin typeface="Corbel" panose="020B0503020204020204" pitchFamily="34" charset="0"/>
              </a:rPr>
              <a:t>SETTIMANA 2: </a:t>
            </a:r>
            <a:r>
              <a:rPr lang="it-IT" sz="1500" dirty="0" err="1">
                <a:solidFill>
                  <a:srgbClr val="586D82"/>
                </a:solidFill>
                <a:latin typeface="Corbel" panose="020B0503020204020204" pitchFamily="34" charset="0"/>
              </a:rPr>
              <a:t>lockdown</a:t>
            </a:r>
            <a:r>
              <a:rPr lang="it-IT" sz="1500" dirty="0">
                <a:solidFill>
                  <a:srgbClr val="586D82"/>
                </a:solidFill>
                <a:latin typeface="Corbel" panose="020B0503020204020204" pitchFamily="34" charset="0"/>
              </a:rPr>
              <a:t> Lombardia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500" dirty="0">
                <a:solidFill>
                  <a:srgbClr val="586D82"/>
                </a:solidFill>
                <a:latin typeface="Corbel" panose="020B0503020204020204" pitchFamily="34" charset="0"/>
              </a:rPr>
              <a:t>SETTIMANA 3 : </a:t>
            </a:r>
            <a:r>
              <a:rPr lang="it-IT" sz="1500" dirty="0" err="1">
                <a:solidFill>
                  <a:srgbClr val="586D82"/>
                </a:solidFill>
                <a:latin typeface="Corbel" panose="020B0503020204020204" pitchFamily="34" charset="0"/>
              </a:rPr>
              <a:t>locdown</a:t>
            </a:r>
            <a:r>
              <a:rPr lang="it-IT" sz="1500" dirty="0">
                <a:solidFill>
                  <a:srgbClr val="586D82"/>
                </a:solidFill>
                <a:latin typeface="Corbel" panose="020B0503020204020204" pitchFamily="34" charset="0"/>
              </a:rPr>
              <a:t> Nazionale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500" dirty="0">
                <a:solidFill>
                  <a:srgbClr val="586D82"/>
                </a:solidFill>
                <a:latin typeface="Corbel" panose="020B0503020204020204" pitchFamily="34" charset="0"/>
              </a:rPr>
              <a:t> SETTIMANA 6: minimo storico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500" dirty="0">
                <a:solidFill>
                  <a:srgbClr val="586D82"/>
                </a:solidFill>
                <a:latin typeface="Corbel" panose="020B0503020204020204" pitchFamily="34" charset="0"/>
              </a:rPr>
              <a:t>SETTIMANA 11: avvio fase 2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500" dirty="0">
                <a:solidFill>
                  <a:srgbClr val="586D82"/>
                </a:solidFill>
                <a:latin typeface="Corbel" panose="020B0503020204020204" pitchFamily="34" charset="0"/>
              </a:rPr>
              <a:t>SETTIMANA 16: dato 6/6 - 12/6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it-IT" sz="1500" dirty="0">
              <a:solidFill>
                <a:srgbClr val="586D82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CB2E21D8-C66F-45A9-A933-2AE13A3C9754}"/>
              </a:ext>
            </a:extLst>
          </p:cNvPr>
          <p:cNvSpPr/>
          <p:nvPr/>
        </p:nvSpPr>
        <p:spPr>
          <a:xfrm>
            <a:off x="2716577" y="4803635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200" dirty="0">
                <a:solidFill>
                  <a:srgbClr val="586D82"/>
                </a:solidFill>
                <a:latin typeface="Corbel" panose="020B0503020204020204" pitchFamily="34" charset="0"/>
              </a:rPr>
              <a:t>SETTIMANE</a:t>
            </a:r>
            <a:endParaRPr lang="it-IT" sz="1200" dirty="0"/>
          </a:p>
        </p:txBody>
      </p:sp>
      <p:graphicFrame>
        <p:nvGraphicFramePr>
          <p:cNvPr id="29" name="Grafico 28">
            <a:extLst>
              <a:ext uri="{FF2B5EF4-FFF2-40B4-BE49-F238E27FC236}">
                <a16:creationId xmlns:a16="http://schemas.microsoft.com/office/drawing/2014/main" id="{A1D097CF-7D04-4203-BFE1-9D95423A19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341263"/>
              </p:ext>
            </p:extLst>
          </p:nvPr>
        </p:nvGraphicFramePr>
        <p:xfrm>
          <a:off x="3116912" y="1987825"/>
          <a:ext cx="5896862" cy="361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2709214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it-IT" altLang="it-IT" sz="2500" b="1" dirty="0"/>
              <a:t>Andamenti di tutti i servizi monitorati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02BB8E-E04D-4788-80B3-4056A272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12</a:t>
            </a:fld>
            <a:endParaRPr lang="it-IT" alt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3758D61-C507-423F-9556-CDFCB027F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878486"/>
            <a:ext cx="5870448" cy="51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5422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it-IT" altLang="it-IT" sz="2500" b="1" dirty="0"/>
              <a:t>SINTESI GENERALE – Utilizzo Car Sharing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BDF94B-ACB7-46EC-8A52-AFB6536C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13</a:t>
            </a:fld>
            <a:endParaRPr lang="it-IT" alt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239D78-8734-4D32-BE32-371B858DF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67755"/>
            <a:ext cx="9144000" cy="31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932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it-IT" altLang="it-IT" sz="2500" b="1" dirty="0"/>
              <a:t>SINTESI GENERALE – Utilizzo Bike Sharing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174188-F973-4F27-93D4-73CBD9D6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14</a:t>
            </a:fld>
            <a:endParaRPr lang="it-IT" alt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74F19D1-66CB-4A0D-91CB-E219CCC6E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67061"/>
            <a:ext cx="9144000" cy="31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0111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it-IT" altLang="it-IT" sz="2500" b="1" dirty="0"/>
              <a:t>SINTESI GENERALE – Utilizzo Scooter Sharing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E52544-B17A-4E3F-A55F-A853B03A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15</a:t>
            </a:fld>
            <a:endParaRPr lang="it-IT" alt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ABAA8AB-44CD-4573-AE7A-1F0453901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67061"/>
            <a:ext cx="9144000" cy="31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983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it-IT" altLang="it-IT" sz="2500" b="1" dirty="0"/>
              <a:t>SINTESI GENERALE – Monopattini in Sharing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402A71-B420-4723-8E0A-4B8FBA10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16</a:t>
            </a:fld>
            <a:endParaRPr lang="it-IT" alt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6E0D45E-EC52-4789-8120-3B0C25192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6088"/>
            <a:ext cx="9144000" cy="32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8057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altLang="it-IT" sz="2500" b="1" dirty="0" err="1"/>
              <a:t>Servizi</a:t>
            </a:r>
            <a:r>
              <a:rPr lang="en-US" altLang="it-IT" sz="2500" b="1" dirty="0"/>
              <a:t> di sharing mobility a Milano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DBAD674-18EF-4309-A8C2-56E7FFE9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1</a:t>
            </a:fld>
            <a:endParaRPr lang="it-IT" alt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13D3AD6-39FE-42DA-BB0C-0BC1DEFD5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525" y="783756"/>
            <a:ext cx="6248400" cy="57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7508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altLang="it-IT" sz="2500" b="1" dirty="0"/>
              <a:t>Car sharing 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DBAD674-18EF-4309-A8C2-56E7FFE9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2</a:t>
            </a:fld>
            <a:endParaRPr lang="it-IT" altLang="it-IT" dirty="0"/>
          </a:p>
        </p:txBody>
      </p:sp>
      <p:pic>
        <p:nvPicPr>
          <p:cNvPr id="6" name="Immagine 5" descr="Immagine che contiene telefono, segnale, orologio, gioco&#10;&#10;Descrizione generata automaticamente">
            <a:extLst>
              <a:ext uri="{FF2B5EF4-FFF2-40B4-BE49-F238E27FC236}">
                <a16:creationId xmlns:a16="http://schemas.microsoft.com/office/drawing/2014/main" id="{D9E5F9D5-02B1-41C3-8900-BE8A489C2C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6" y="939654"/>
            <a:ext cx="8550111" cy="52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536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altLang="it-IT" sz="2500" b="1" dirty="0"/>
              <a:t>Bike sharing 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DBAD674-18EF-4309-A8C2-56E7FFE9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3</a:t>
            </a:fld>
            <a:endParaRPr lang="it-IT" altLang="it-IT" dirty="0"/>
          </a:p>
        </p:txBody>
      </p:sp>
      <p:sp>
        <p:nvSpPr>
          <p:cNvPr id="9" name="CasellaDiTesto 59">
            <a:extLst>
              <a:ext uri="{FF2B5EF4-FFF2-40B4-BE49-F238E27FC236}">
                <a16:creationId xmlns:a16="http://schemas.microsoft.com/office/drawing/2014/main" id="{2722F5DF-9894-4F5F-AF91-C00C81CB8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2535" y="1056879"/>
            <a:ext cx="1647195" cy="12208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2008</a:t>
            </a:r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5.430</a:t>
            </a:r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42.000</a:t>
            </a:r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1.150 pedala</a:t>
            </a:r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assistita</a:t>
            </a:r>
          </a:p>
        </p:txBody>
      </p:sp>
      <p:sp>
        <p:nvSpPr>
          <p:cNvPr id="10" name="CasellaDiTesto 59">
            <a:extLst>
              <a:ext uri="{FF2B5EF4-FFF2-40B4-BE49-F238E27FC236}">
                <a16:creationId xmlns:a16="http://schemas.microsoft.com/office/drawing/2014/main" id="{5FC0082C-CA75-417D-9921-8A6600227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683" y="4751074"/>
            <a:ext cx="2166668" cy="12208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2017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8.000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431.000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0 pedalata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assistita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213CCE-513E-492A-A26D-E5450401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23" y="946474"/>
            <a:ext cx="6400172" cy="513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05ACEF40-0B08-428A-AFEC-503628482A7D}"/>
              </a:ext>
            </a:extLst>
          </p:cNvPr>
          <p:cNvGrpSpPr>
            <a:grpSpLocks/>
          </p:cNvGrpSpPr>
          <p:nvPr/>
        </p:nvGrpSpPr>
        <p:grpSpPr bwMode="auto">
          <a:xfrm>
            <a:off x="1043001" y="1085157"/>
            <a:ext cx="365893" cy="743644"/>
            <a:chOff x="7691855" y="5012454"/>
            <a:chExt cx="343662" cy="697700"/>
          </a:xfrm>
        </p:grpSpPr>
        <p:sp>
          <p:nvSpPr>
            <p:cNvPr id="15" name="Elemento grafico 4">
              <a:extLst>
                <a:ext uri="{FF2B5EF4-FFF2-40B4-BE49-F238E27FC236}">
                  <a16:creationId xmlns:a16="http://schemas.microsoft.com/office/drawing/2014/main" id="{F359EB81-6750-4CFF-B7A4-ED4FB0F2A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855" y="5230206"/>
              <a:ext cx="343662" cy="200324"/>
            </a:xfrm>
            <a:custGeom>
              <a:avLst/>
              <a:gdLst/>
              <a:ahLst/>
              <a:cxnLst/>
              <a:rect l="0" t="0" r="r" b="b"/>
              <a:pathLst>
                <a:path w="838200" h="459105">
                  <a:moveTo>
                    <a:pt x="555308" y="0"/>
                  </a:moveTo>
                  <a:cubicBezTo>
                    <a:pt x="554355" y="0"/>
                    <a:pt x="553403" y="0"/>
                    <a:pt x="551498" y="0"/>
                  </a:cubicBezTo>
                  <a:lnTo>
                    <a:pt x="481965" y="0"/>
                  </a:lnTo>
                  <a:cubicBezTo>
                    <a:pt x="471488" y="0"/>
                    <a:pt x="462915" y="8573"/>
                    <a:pt x="462915" y="19050"/>
                  </a:cubicBezTo>
                  <a:cubicBezTo>
                    <a:pt x="462915" y="29528"/>
                    <a:pt x="471488" y="38100"/>
                    <a:pt x="481965" y="38100"/>
                  </a:cubicBezTo>
                  <a:cubicBezTo>
                    <a:pt x="481965" y="38100"/>
                    <a:pt x="481965" y="38100"/>
                    <a:pt x="482918" y="38100"/>
                  </a:cubicBezTo>
                  <a:lnTo>
                    <a:pt x="542925" y="38100"/>
                  </a:lnTo>
                  <a:lnTo>
                    <a:pt x="569595" y="106680"/>
                  </a:lnTo>
                  <a:lnTo>
                    <a:pt x="333375" y="106680"/>
                  </a:lnTo>
                  <a:lnTo>
                    <a:pt x="333375" y="97155"/>
                  </a:lnTo>
                  <a:lnTo>
                    <a:pt x="333375" y="90488"/>
                  </a:lnTo>
                  <a:lnTo>
                    <a:pt x="364808" y="90488"/>
                  </a:lnTo>
                  <a:cubicBezTo>
                    <a:pt x="375285" y="90488"/>
                    <a:pt x="383858" y="81915"/>
                    <a:pt x="383858" y="71438"/>
                  </a:cubicBezTo>
                  <a:cubicBezTo>
                    <a:pt x="383858" y="60960"/>
                    <a:pt x="375285" y="52388"/>
                    <a:pt x="364808" y="52388"/>
                  </a:cubicBezTo>
                  <a:cubicBezTo>
                    <a:pt x="364808" y="52388"/>
                    <a:pt x="364808" y="52388"/>
                    <a:pt x="363855" y="52388"/>
                  </a:cubicBezTo>
                  <a:lnTo>
                    <a:pt x="316230" y="52388"/>
                  </a:lnTo>
                  <a:cubicBezTo>
                    <a:pt x="314325" y="52388"/>
                    <a:pt x="312420" y="52388"/>
                    <a:pt x="310515" y="52388"/>
                  </a:cubicBezTo>
                  <a:lnTo>
                    <a:pt x="262890" y="52388"/>
                  </a:lnTo>
                  <a:cubicBezTo>
                    <a:pt x="252413" y="52388"/>
                    <a:pt x="243840" y="60960"/>
                    <a:pt x="243840" y="71438"/>
                  </a:cubicBezTo>
                  <a:cubicBezTo>
                    <a:pt x="243840" y="81915"/>
                    <a:pt x="252413" y="90488"/>
                    <a:pt x="262890" y="90488"/>
                  </a:cubicBezTo>
                  <a:cubicBezTo>
                    <a:pt x="262890" y="90488"/>
                    <a:pt x="262890" y="90488"/>
                    <a:pt x="263843" y="90488"/>
                  </a:cubicBezTo>
                  <a:lnTo>
                    <a:pt x="295275" y="90488"/>
                  </a:lnTo>
                  <a:lnTo>
                    <a:pt x="295275" y="97155"/>
                  </a:lnTo>
                  <a:lnTo>
                    <a:pt x="295275" y="118110"/>
                  </a:lnTo>
                  <a:lnTo>
                    <a:pt x="236220" y="171450"/>
                  </a:lnTo>
                  <a:cubicBezTo>
                    <a:pt x="212408" y="155257"/>
                    <a:pt x="183833" y="146685"/>
                    <a:pt x="153353" y="146685"/>
                  </a:cubicBezTo>
                  <a:cubicBezTo>
                    <a:pt x="68580" y="146685"/>
                    <a:pt x="0" y="216218"/>
                    <a:pt x="0" y="301943"/>
                  </a:cubicBezTo>
                  <a:cubicBezTo>
                    <a:pt x="0" y="386715"/>
                    <a:pt x="68580" y="457201"/>
                    <a:pt x="153353" y="457201"/>
                  </a:cubicBezTo>
                  <a:cubicBezTo>
                    <a:pt x="231458" y="457201"/>
                    <a:pt x="296228" y="397193"/>
                    <a:pt x="305753" y="320993"/>
                  </a:cubicBezTo>
                  <a:lnTo>
                    <a:pt x="401955" y="320993"/>
                  </a:lnTo>
                  <a:cubicBezTo>
                    <a:pt x="410528" y="321945"/>
                    <a:pt x="418148" y="318135"/>
                    <a:pt x="421958" y="310515"/>
                  </a:cubicBezTo>
                  <a:lnTo>
                    <a:pt x="590550" y="158115"/>
                  </a:lnTo>
                  <a:lnTo>
                    <a:pt x="599123" y="175260"/>
                  </a:lnTo>
                  <a:cubicBezTo>
                    <a:pt x="558165" y="202882"/>
                    <a:pt x="531495" y="250507"/>
                    <a:pt x="531495" y="303848"/>
                  </a:cubicBezTo>
                  <a:cubicBezTo>
                    <a:pt x="531495" y="389573"/>
                    <a:pt x="600075" y="459105"/>
                    <a:pt x="684848" y="459105"/>
                  </a:cubicBezTo>
                  <a:cubicBezTo>
                    <a:pt x="769620" y="459105"/>
                    <a:pt x="838200" y="389573"/>
                    <a:pt x="838200" y="303848"/>
                  </a:cubicBezTo>
                  <a:cubicBezTo>
                    <a:pt x="838200" y="219075"/>
                    <a:pt x="769620" y="148590"/>
                    <a:pt x="684848" y="148590"/>
                  </a:cubicBezTo>
                  <a:cubicBezTo>
                    <a:pt x="666750" y="148590"/>
                    <a:pt x="648653" y="151448"/>
                    <a:pt x="632460" y="158115"/>
                  </a:cubicBezTo>
                  <a:lnTo>
                    <a:pt x="613410" y="120015"/>
                  </a:lnTo>
                  <a:lnTo>
                    <a:pt x="574358" y="16193"/>
                  </a:lnTo>
                  <a:cubicBezTo>
                    <a:pt x="573405" y="11430"/>
                    <a:pt x="570548" y="7620"/>
                    <a:pt x="566738" y="4763"/>
                  </a:cubicBezTo>
                  <a:cubicBezTo>
                    <a:pt x="566738" y="4763"/>
                    <a:pt x="565785" y="4763"/>
                    <a:pt x="565785" y="3810"/>
                  </a:cubicBezTo>
                  <a:cubicBezTo>
                    <a:pt x="565785" y="3810"/>
                    <a:pt x="565785" y="3810"/>
                    <a:pt x="565785" y="3810"/>
                  </a:cubicBezTo>
                  <a:cubicBezTo>
                    <a:pt x="561975" y="1905"/>
                    <a:pt x="559118" y="953"/>
                    <a:pt x="555308" y="0"/>
                  </a:cubicBezTo>
                  <a:close/>
                  <a:moveTo>
                    <a:pt x="346710" y="145732"/>
                  </a:moveTo>
                  <a:lnTo>
                    <a:pt x="546735" y="145732"/>
                  </a:lnTo>
                  <a:lnTo>
                    <a:pt x="409575" y="270510"/>
                  </a:lnTo>
                  <a:lnTo>
                    <a:pt x="346710" y="145732"/>
                  </a:lnTo>
                  <a:close/>
                  <a:moveTo>
                    <a:pt x="309563" y="158115"/>
                  </a:moveTo>
                  <a:lnTo>
                    <a:pt x="372428" y="283845"/>
                  </a:lnTo>
                  <a:lnTo>
                    <a:pt x="304800" y="283845"/>
                  </a:lnTo>
                  <a:cubicBezTo>
                    <a:pt x="300990" y="250507"/>
                    <a:pt x="286703" y="220980"/>
                    <a:pt x="264795" y="198120"/>
                  </a:cubicBezTo>
                  <a:lnTo>
                    <a:pt x="309563" y="158115"/>
                  </a:lnTo>
                  <a:close/>
                  <a:moveTo>
                    <a:pt x="153353" y="185738"/>
                  </a:moveTo>
                  <a:cubicBezTo>
                    <a:pt x="173355" y="185738"/>
                    <a:pt x="191453" y="190500"/>
                    <a:pt x="207645" y="199073"/>
                  </a:cubicBezTo>
                  <a:lnTo>
                    <a:pt x="109538" y="288607"/>
                  </a:lnTo>
                  <a:cubicBezTo>
                    <a:pt x="101918" y="295275"/>
                    <a:pt x="100965" y="307657"/>
                    <a:pt x="108585" y="315278"/>
                  </a:cubicBezTo>
                  <a:cubicBezTo>
                    <a:pt x="112395" y="319088"/>
                    <a:pt x="117157" y="321945"/>
                    <a:pt x="122873" y="321945"/>
                  </a:cubicBezTo>
                  <a:lnTo>
                    <a:pt x="266700" y="321945"/>
                  </a:lnTo>
                  <a:cubicBezTo>
                    <a:pt x="258127" y="378143"/>
                    <a:pt x="210503" y="420053"/>
                    <a:pt x="153353" y="420053"/>
                  </a:cubicBezTo>
                  <a:cubicBezTo>
                    <a:pt x="89535" y="420053"/>
                    <a:pt x="38100" y="367665"/>
                    <a:pt x="38100" y="302895"/>
                  </a:cubicBezTo>
                  <a:cubicBezTo>
                    <a:pt x="38100" y="238125"/>
                    <a:pt x="89535" y="185738"/>
                    <a:pt x="153353" y="185738"/>
                  </a:cubicBezTo>
                  <a:close/>
                  <a:moveTo>
                    <a:pt x="684848" y="185738"/>
                  </a:moveTo>
                  <a:cubicBezTo>
                    <a:pt x="748665" y="185738"/>
                    <a:pt x="800100" y="238125"/>
                    <a:pt x="800100" y="302895"/>
                  </a:cubicBezTo>
                  <a:cubicBezTo>
                    <a:pt x="800100" y="367665"/>
                    <a:pt x="748665" y="420053"/>
                    <a:pt x="684848" y="420053"/>
                  </a:cubicBezTo>
                  <a:cubicBezTo>
                    <a:pt x="621030" y="420053"/>
                    <a:pt x="569595" y="367665"/>
                    <a:pt x="569595" y="302895"/>
                  </a:cubicBezTo>
                  <a:cubicBezTo>
                    <a:pt x="569595" y="263843"/>
                    <a:pt x="587693" y="230505"/>
                    <a:pt x="616268" y="208598"/>
                  </a:cubicBezTo>
                  <a:lnTo>
                    <a:pt x="668655" y="311468"/>
                  </a:lnTo>
                  <a:cubicBezTo>
                    <a:pt x="673418" y="320993"/>
                    <a:pt x="684848" y="324803"/>
                    <a:pt x="694373" y="320040"/>
                  </a:cubicBezTo>
                  <a:cubicBezTo>
                    <a:pt x="703898" y="315278"/>
                    <a:pt x="707708" y="303848"/>
                    <a:pt x="702945" y="294323"/>
                  </a:cubicBezTo>
                  <a:cubicBezTo>
                    <a:pt x="702945" y="294323"/>
                    <a:pt x="702945" y="294323"/>
                    <a:pt x="702945" y="293370"/>
                  </a:cubicBezTo>
                  <a:lnTo>
                    <a:pt x="650558" y="190500"/>
                  </a:lnTo>
                  <a:cubicBezTo>
                    <a:pt x="661035" y="187643"/>
                    <a:pt x="672465" y="185738"/>
                    <a:pt x="684848" y="185738"/>
                  </a:cubicBezTo>
                  <a:close/>
                  <a:moveTo>
                    <a:pt x="238125" y="223838"/>
                  </a:moveTo>
                  <a:cubicBezTo>
                    <a:pt x="253365" y="240030"/>
                    <a:pt x="263843" y="260985"/>
                    <a:pt x="267653" y="283845"/>
                  </a:cubicBezTo>
                  <a:lnTo>
                    <a:pt x="171450" y="283845"/>
                  </a:lnTo>
                  <a:lnTo>
                    <a:pt x="238125" y="223838"/>
                  </a:lnTo>
                  <a:close/>
                </a:path>
              </a:pathLst>
            </a:custGeom>
            <a:solidFill>
              <a:srgbClr val="F45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it-IT" dirty="0"/>
            </a:p>
          </p:txBody>
        </p:sp>
        <p:pic>
          <p:nvPicPr>
            <p:cNvPr id="16" name="Elemento grafico 1">
              <a:extLst>
                <a:ext uri="{FF2B5EF4-FFF2-40B4-BE49-F238E27FC236}">
                  <a16:creationId xmlns:a16="http://schemas.microsoft.com/office/drawing/2014/main" id="{F00DDB54-1FE8-4CAF-8DEC-4A657A04FC7B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0040" y="5012454"/>
              <a:ext cx="252974" cy="190715"/>
            </a:xfrm>
            <a:prstGeom prst="rect">
              <a:avLst/>
            </a:prstGeom>
          </p:spPr>
        </p:pic>
        <p:pic>
          <p:nvPicPr>
            <p:cNvPr id="17" name="Elemento grafico 4" descr="Gruppo di uomini">
              <a:extLst>
                <a:ext uri="{FF2B5EF4-FFF2-40B4-BE49-F238E27FC236}">
                  <a16:creationId xmlns:a16="http://schemas.microsoft.com/office/drawing/2014/main" id="{C6CE124F-96CD-4F2E-A8C6-F4A994619618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3676" y="5408188"/>
              <a:ext cx="311841" cy="301966"/>
            </a:xfrm>
            <a:prstGeom prst="rect">
              <a:avLst/>
            </a:prstGeom>
          </p:spPr>
        </p:pic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DFE2852E-9D9A-469C-B754-B6B1FE10C364}"/>
              </a:ext>
            </a:extLst>
          </p:cNvPr>
          <p:cNvGrpSpPr>
            <a:grpSpLocks/>
          </p:cNvGrpSpPr>
          <p:nvPr/>
        </p:nvGrpSpPr>
        <p:grpSpPr bwMode="auto">
          <a:xfrm>
            <a:off x="7727683" y="4800889"/>
            <a:ext cx="365893" cy="743644"/>
            <a:chOff x="7691855" y="5012454"/>
            <a:chExt cx="343662" cy="697700"/>
          </a:xfrm>
        </p:grpSpPr>
        <p:sp>
          <p:nvSpPr>
            <p:cNvPr id="27" name="Elemento grafico 4">
              <a:extLst>
                <a:ext uri="{FF2B5EF4-FFF2-40B4-BE49-F238E27FC236}">
                  <a16:creationId xmlns:a16="http://schemas.microsoft.com/office/drawing/2014/main" id="{B4E20641-8E83-4BF8-BDE9-3C383F080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855" y="5230206"/>
              <a:ext cx="343662" cy="200324"/>
            </a:xfrm>
            <a:custGeom>
              <a:avLst/>
              <a:gdLst/>
              <a:ahLst/>
              <a:cxnLst/>
              <a:rect l="0" t="0" r="r" b="b"/>
              <a:pathLst>
                <a:path w="838200" h="459105">
                  <a:moveTo>
                    <a:pt x="555308" y="0"/>
                  </a:moveTo>
                  <a:cubicBezTo>
                    <a:pt x="554355" y="0"/>
                    <a:pt x="553403" y="0"/>
                    <a:pt x="551498" y="0"/>
                  </a:cubicBezTo>
                  <a:lnTo>
                    <a:pt x="481965" y="0"/>
                  </a:lnTo>
                  <a:cubicBezTo>
                    <a:pt x="471488" y="0"/>
                    <a:pt x="462915" y="8573"/>
                    <a:pt x="462915" y="19050"/>
                  </a:cubicBezTo>
                  <a:cubicBezTo>
                    <a:pt x="462915" y="29528"/>
                    <a:pt x="471488" y="38100"/>
                    <a:pt x="481965" y="38100"/>
                  </a:cubicBezTo>
                  <a:cubicBezTo>
                    <a:pt x="481965" y="38100"/>
                    <a:pt x="481965" y="38100"/>
                    <a:pt x="482918" y="38100"/>
                  </a:cubicBezTo>
                  <a:lnTo>
                    <a:pt x="542925" y="38100"/>
                  </a:lnTo>
                  <a:lnTo>
                    <a:pt x="569595" y="106680"/>
                  </a:lnTo>
                  <a:lnTo>
                    <a:pt x="333375" y="106680"/>
                  </a:lnTo>
                  <a:lnTo>
                    <a:pt x="333375" y="97155"/>
                  </a:lnTo>
                  <a:lnTo>
                    <a:pt x="333375" y="90488"/>
                  </a:lnTo>
                  <a:lnTo>
                    <a:pt x="364808" y="90488"/>
                  </a:lnTo>
                  <a:cubicBezTo>
                    <a:pt x="375285" y="90488"/>
                    <a:pt x="383858" y="81915"/>
                    <a:pt x="383858" y="71438"/>
                  </a:cubicBezTo>
                  <a:cubicBezTo>
                    <a:pt x="383858" y="60960"/>
                    <a:pt x="375285" y="52388"/>
                    <a:pt x="364808" y="52388"/>
                  </a:cubicBezTo>
                  <a:cubicBezTo>
                    <a:pt x="364808" y="52388"/>
                    <a:pt x="364808" y="52388"/>
                    <a:pt x="363855" y="52388"/>
                  </a:cubicBezTo>
                  <a:lnTo>
                    <a:pt x="316230" y="52388"/>
                  </a:lnTo>
                  <a:cubicBezTo>
                    <a:pt x="314325" y="52388"/>
                    <a:pt x="312420" y="52388"/>
                    <a:pt x="310515" y="52388"/>
                  </a:cubicBezTo>
                  <a:lnTo>
                    <a:pt x="262890" y="52388"/>
                  </a:lnTo>
                  <a:cubicBezTo>
                    <a:pt x="252413" y="52388"/>
                    <a:pt x="243840" y="60960"/>
                    <a:pt x="243840" y="71438"/>
                  </a:cubicBezTo>
                  <a:cubicBezTo>
                    <a:pt x="243840" y="81915"/>
                    <a:pt x="252413" y="90488"/>
                    <a:pt x="262890" y="90488"/>
                  </a:cubicBezTo>
                  <a:cubicBezTo>
                    <a:pt x="262890" y="90488"/>
                    <a:pt x="262890" y="90488"/>
                    <a:pt x="263843" y="90488"/>
                  </a:cubicBezTo>
                  <a:lnTo>
                    <a:pt x="295275" y="90488"/>
                  </a:lnTo>
                  <a:lnTo>
                    <a:pt x="295275" y="97155"/>
                  </a:lnTo>
                  <a:lnTo>
                    <a:pt x="295275" y="118110"/>
                  </a:lnTo>
                  <a:lnTo>
                    <a:pt x="236220" y="171450"/>
                  </a:lnTo>
                  <a:cubicBezTo>
                    <a:pt x="212408" y="155257"/>
                    <a:pt x="183833" y="146685"/>
                    <a:pt x="153353" y="146685"/>
                  </a:cubicBezTo>
                  <a:cubicBezTo>
                    <a:pt x="68580" y="146685"/>
                    <a:pt x="0" y="216218"/>
                    <a:pt x="0" y="301943"/>
                  </a:cubicBezTo>
                  <a:cubicBezTo>
                    <a:pt x="0" y="386715"/>
                    <a:pt x="68580" y="457201"/>
                    <a:pt x="153353" y="457201"/>
                  </a:cubicBezTo>
                  <a:cubicBezTo>
                    <a:pt x="231458" y="457201"/>
                    <a:pt x="296228" y="397193"/>
                    <a:pt x="305753" y="320993"/>
                  </a:cubicBezTo>
                  <a:lnTo>
                    <a:pt x="401955" y="320993"/>
                  </a:lnTo>
                  <a:cubicBezTo>
                    <a:pt x="410528" y="321945"/>
                    <a:pt x="418148" y="318135"/>
                    <a:pt x="421958" y="310515"/>
                  </a:cubicBezTo>
                  <a:lnTo>
                    <a:pt x="590550" y="158115"/>
                  </a:lnTo>
                  <a:lnTo>
                    <a:pt x="599123" y="175260"/>
                  </a:lnTo>
                  <a:cubicBezTo>
                    <a:pt x="558165" y="202882"/>
                    <a:pt x="531495" y="250507"/>
                    <a:pt x="531495" y="303848"/>
                  </a:cubicBezTo>
                  <a:cubicBezTo>
                    <a:pt x="531495" y="389573"/>
                    <a:pt x="600075" y="459105"/>
                    <a:pt x="684848" y="459105"/>
                  </a:cubicBezTo>
                  <a:cubicBezTo>
                    <a:pt x="769620" y="459105"/>
                    <a:pt x="838200" y="389573"/>
                    <a:pt x="838200" y="303848"/>
                  </a:cubicBezTo>
                  <a:cubicBezTo>
                    <a:pt x="838200" y="219075"/>
                    <a:pt x="769620" y="148590"/>
                    <a:pt x="684848" y="148590"/>
                  </a:cubicBezTo>
                  <a:cubicBezTo>
                    <a:pt x="666750" y="148590"/>
                    <a:pt x="648653" y="151448"/>
                    <a:pt x="632460" y="158115"/>
                  </a:cubicBezTo>
                  <a:lnTo>
                    <a:pt x="613410" y="120015"/>
                  </a:lnTo>
                  <a:lnTo>
                    <a:pt x="574358" y="16193"/>
                  </a:lnTo>
                  <a:cubicBezTo>
                    <a:pt x="573405" y="11430"/>
                    <a:pt x="570548" y="7620"/>
                    <a:pt x="566738" y="4763"/>
                  </a:cubicBezTo>
                  <a:cubicBezTo>
                    <a:pt x="566738" y="4763"/>
                    <a:pt x="565785" y="4763"/>
                    <a:pt x="565785" y="3810"/>
                  </a:cubicBezTo>
                  <a:cubicBezTo>
                    <a:pt x="565785" y="3810"/>
                    <a:pt x="565785" y="3810"/>
                    <a:pt x="565785" y="3810"/>
                  </a:cubicBezTo>
                  <a:cubicBezTo>
                    <a:pt x="561975" y="1905"/>
                    <a:pt x="559118" y="953"/>
                    <a:pt x="555308" y="0"/>
                  </a:cubicBezTo>
                  <a:close/>
                  <a:moveTo>
                    <a:pt x="346710" y="145732"/>
                  </a:moveTo>
                  <a:lnTo>
                    <a:pt x="546735" y="145732"/>
                  </a:lnTo>
                  <a:lnTo>
                    <a:pt x="409575" y="270510"/>
                  </a:lnTo>
                  <a:lnTo>
                    <a:pt x="346710" y="145732"/>
                  </a:lnTo>
                  <a:close/>
                  <a:moveTo>
                    <a:pt x="309563" y="158115"/>
                  </a:moveTo>
                  <a:lnTo>
                    <a:pt x="372428" y="283845"/>
                  </a:lnTo>
                  <a:lnTo>
                    <a:pt x="304800" y="283845"/>
                  </a:lnTo>
                  <a:cubicBezTo>
                    <a:pt x="300990" y="250507"/>
                    <a:pt x="286703" y="220980"/>
                    <a:pt x="264795" y="198120"/>
                  </a:cubicBezTo>
                  <a:lnTo>
                    <a:pt x="309563" y="158115"/>
                  </a:lnTo>
                  <a:close/>
                  <a:moveTo>
                    <a:pt x="153353" y="185738"/>
                  </a:moveTo>
                  <a:cubicBezTo>
                    <a:pt x="173355" y="185738"/>
                    <a:pt x="191453" y="190500"/>
                    <a:pt x="207645" y="199073"/>
                  </a:cubicBezTo>
                  <a:lnTo>
                    <a:pt x="109538" y="288607"/>
                  </a:lnTo>
                  <a:cubicBezTo>
                    <a:pt x="101918" y="295275"/>
                    <a:pt x="100965" y="307657"/>
                    <a:pt x="108585" y="315278"/>
                  </a:cubicBezTo>
                  <a:cubicBezTo>
                    <a:pt x="112395" y="319088"/>
                    <a:pt x="117157" y="321945"/>
                    <a:pt x="122873" y="321945"/>
                  </a:cubicBezTo>
                  <a:lnTo>
                    <a:pt x="266700" y="321945"/>
                  </a:lnTo>
                  <a:cubicBezTo>
                    <a:pt x="258127" y="378143"/>
                    <a:pt x="210503" y="420053"/>
                    <a:pt x="153353" y="420053"/>
                  </a:cubicBezTo>
                  <a:cubicBezTo>
                    <a:pt x="89535" y="420053"/>
                    <a:pt x="38100" y="367665"/>
                    <a:pt x="38100" y="302895"/>
                  </a:cubicBezTo>
                  <a:cubicBezTo>
                    <a:pt x="38100" y="238125"/>
                    <a:pt x="89535" y="185738"/>
                    <a:pt x="153353" y="185738"/>
                  </a:cubicBezTo>
                  <a:close/>
                  <a:moveTo>
                    <a:pt x="684848" y="185738"/>
                  </a:moveTo>
                  <a:cubicBezTo>
                    <a:pt x="748665" y="185738"/>
                    <a:pt x="800100" y="238125"/>
                    <a:pt x="800100" y="302895"/>
                  </a:cubicBezTo>
                  <a:cubicBezTo>
                    <a:pt x="800100" y="367665"/>
                    <a:pt x="748665" y="420053"/>
                    <a:pt x="684848" y="420053"/>
                  </a:cubicBezTo>
                  <a:cubicBezTo>
                    <a:pt x="621030" y="420053"/>
                    <a:pt x="569595" y="367665"/>
                    <a:pt x="569595" y="302895"/>
                  </a:cubicBezTo>
                  <a:cubicBezTo>
                    <a:pt x="569595" y="263843"/>
                    <a:pt x="587693" y="230505"/>
                    <a:pt x="616268" y="208598"/>
                  </a:cubicBezTo>
                  <a:lnTo>
                    <a:pt x="668655" y="311468"/>
                  </a:lnTo>
                  <a:cubicBezTo>
                    <a:pt x="673418" y="320993"/>
                    <a:pt x="684848" y="324803"/>
                    <a:pt x="694373" y="320040"/>
                  </a:cubicBezTo>
                  <a:cubicBezTo>
                    <a:pt x="703898" y="315278"/>
                    <a:pt x="707708" y="303848"/>
                    <a:pt x="702945" y="294323"/>
                  </a:cubicBezTo>
                  <a:cubicBezTo>
                    <a:pt x="702945" y="294323"/>
                    <a:pt x="702945" y="294323"/>
                    <a:pt x="702945" y="293370"/>
                  </a:cubicBezTo>
                  <a:lnTo>
                    <a:pt x="650558" y="190500"/>
                  </a:lnTo>
                  <a:cubicBezTo>
                    <a:pt x="661035" y="187643"/>
                    <a:pt x="672465" y="185738"/>
                    <a:pt x="684848" y="185738"/>
                  </a:cubicBezTo>
                  <a:close/>
                  <a:moveTo>
                    <a:pt x="238125" y="223838"/>
                  </a:moveTo>
                  <a:cubicBezTo>
                    <a:pt x="253365" y="240030"/>
                    <a:pt x="263843" y="260985"/>
                    <a:pt x="267653" y="283845"/>
                  </a:cubicBezTo>
                  <a:lnTo>
                    <a:pt x="171450" y="283845"/>
                  </a:lnTo>
                  <a:lnTo>
                    <a:pt x="238125" y="223838"/>
                  </a:lnTo>
                  <a:close/>
                </a:path>
              </a:pathLst>
            </a:custGeom>
            <a:solidFill>
              <a:srgbClr val="F45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it-IT" dirty="0"/>
            </a:p>
          </p:txBody>
        </p:sp>
        <p:pic>
          <p:nvPicPr>
            <p:cNvPr id="28" name="Elemento grafico 1">
              <a:extLst>
                <a:ext uri="{FF2B5EF4-FFF2-40B4-BE49-F238E27FC236}">
                  <a16:creationId xmlns:a16="http://schemas.microsoft.com/office/drawing/2014/main" id="{5B8EE97C-7DE8-4FA6-A96F-3F712E82CD91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0040" y="5012454"/>
              <a:ext cx="252974" cy="190715"/>
            </a:xfrm>
            <a:prstGeom prst="rect">
              <a:avLst/>
            </a:prstGeom>
          </p:spPr>
        </p:pic>
        <p:pic>
          <p:nvPicPr>
            <p:cNvPr id="29" name="Elemento grafico 4" descr="Gruppo di uomini">
              <a:extLst>
                <a:ext uri="{FF2B5EF4-FFF2-40B4-BE49-F238E27FC236}">
                  <a16:creationId xmlns:a16="http://schemas.microsoft.com/office/drawing/2014/main" id="{30B50D04-881E-4B43-8E3C-9C29445613D2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3676" y="5408188"/>
              <a:ext cx="311841" cy="301966"/>
            </a:xfrm>
            <a:prstGeom prst="rect">
              <a:avLst/>
            </a:prstGeom>
          </p:spPr>
        </p:pic>
      </p:grpSp>
      <p:pic>
        <p:nvPicPr>
          <p:cNvPr id="25" name="Immagine 2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D4670A8-651B-4C28-8F1F-BEE11693888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04" y="3617100"/>
            <a:ext cx="895547" cy="172113"/>
          </a:xfrm>
          <a:prstGeom prst="rect">
            <a:avLst/>
          </a:prstGeom>
        </p:spPr>
      </p:pic>
      <p:pic>
        <p:nvPicPr>
          <p:cNvPr id="31" name="Immagine 30" descr="Immagine che contiene orologio, disegnando&#10;&#10;Descrizione generata automaticamente">
            <a:extLst>
              <a:ext uri="{FF2B5EF4-FFF2-40B4-BE49-F238E27FC236}">
                <a16:creationId xmlns:a16="http://schemas.microsoft.com/office/drawing/2014/main" id="{B61B2645-541E-477B-8318-A72FF438584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01" y="2726476"/>
            <a:ext cx="1157975" cy="2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805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altLang="it-IT" sz="2500" b="1" dirty="0"/>
              <a:t>Scooter sharing 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DBAD674-18EF-4309-A8C2-56E7FFE9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4</a:t>
            </a:fld>
            <a:endParaRPr lang="it-IT" alt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C1BB0C7-C33D-4A0B-908E-F0A8033D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2" y="1023942"/>
            <a:ext cx="7588251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48A000F-0670-4C6F-87BF-79D577441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07" y="1243017"/>
            <a:ext cx="1587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4DE16F1-4AC5-4649-B600-A454BADE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4" y="3068637"/>
            <a:ext cx="13970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B020406-CB06-4DD3-8878-AC98AABD8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13" y="3097216"/>
            <a:ext cx="16795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81AEA78A-14D0-4D44-906D-D7EF8B725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11" y="1143002"/>
            <a:ext cx="12906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064B720-3BA2-48BB-9034-1C4DE5000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244" y="4613275"/>
            <a:ext cx="11318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 descr="Immagine che contiene motocicletta, rosso, parcheggiato, bicicletta&#10;&#10;Descrizione generata automaticamente">
            <a:extLst>
              <a:ext uri="{FF2B5EF4-FFF2-40B4-BE49-F238E27FC236}">
                <a16:creationId xmlns:a16="http://schemas.microsoft.com/office/drawing/2014/main" id="{E25B617B-5668-42D3-8BD2-2554E707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37" y="4622805"/>
            <a:ext cx="94932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59">
            <a:extLst>
              <a:ext uri="{FF2B5EF4-FFF2-40B4-BE49-F238E27FC236}">
                <a16:creationId xmlns:a16="http://schemas.microsoft.com/office/drawing/2014/main" id="{322D0502-3DC8-4FB2-93A8-12778101B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6" y="4110358"/>
            <a:ext cx="1085851" cy="5129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2017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250</a:t>
            </a:r>
          </a:p>
        </p:txBody>
      </p:sp>
      <p:sp>
        <p:nvSpPr>
          <p:cNvPr id="26" name="CasellaDiTesto 59">
            <a:extLst>
              <a:ext uri="{FF2B5EF4-FFF2-40B4-BE49-F238E27FC236}">
                <a16:creationId xmlns:a16="http://schemas.microsoft.com/office/drawing/2014/main" id="{B60553A0-41FB-49EC-852C-348519ED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0016" y="1235075"/>
            <a:ext cx="1266825" cy="9157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2018</a:t>
            </a:r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1.100</a:t>
            </a:r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endParaRPr lang="it-IT" altLang="it-IT" sz="1200" i="1" dirty="0"/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endParaRPr lang="it-IT" altLang="it-IT" sz="751" dirty="0">
              <a:solidFill>
                <a:srgbClr val="002060"/>
              </a:solidFill>
            </a:endParaRPr>
          </a:p>
        </p:txBody>
      </p:sp>
      <p:sp>
        <p:nvSpPr>
          <p:cNvPr id="27" name="CasellaDiTesto 59">
            <a:extLst>
              <a:ext uri="{FF2B5EF4-FFF2-40B4-BE49-F238E27FC236}">
                <a16:creationId xmlns:a16="http://schemas.microsoft.com/office/drawing/2014/main" id="{AAFF89E9-FEC5-4238-9616-0779B9D6D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1072" y="3477804"/>
            <a:ext cx="1009651" cy="5129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2018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400</a:t>
            </a:r>
          </a:p>
        </p:txBody>
      </p:sp>
      <p:sp>
        <p:nvSpPr>
          <p:cNvPr id="28" name="CasellaDiTesto 59">
            <a:extLst>
              <a:ext uri="{FF2B5EF4-FFF2-40B4-BE49-F238E27FC236}">
                <a16:creationId xmlns:a16="http://schemas.microsoft.com/office/drawing/2014/main" id="{D87B244E-4B02-4283-8E0A-AF9818FF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087" y="1205506"/>
            <a:ext cx="1309688" cy="5129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2018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850</a:t>
            </a:r>
          </a:p>
        </p:txBody>
      </p:sp>
      <p:sp>
        <p:nvSpPr>
          <p:cNvPr id="29" name="CasellaDiTesto 59">
            <a:extLst>
              <a:ext uri="{FF2B5EF4-FFF2-40B4-BE49-F238E27FC236}">
                <a16:creationId xmlns:a16="http://schemas.microsoft.com/office/drawing/2014/main" id="{79654386-591B-476D-BFCF-A16D8A486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5" y="5011742"/>
            <a:ext cx="1009651" cy="723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2018</a:t>
            </a:r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150</a:t>
            </a:r>
          </a:p>
          <a:p>
            <a:pPr>
              <a:defRPr/>
            </a:pPr>
            <a:endParaRPr lang="it-IT" altLang="it-IT" sz="1200" dirty="0"/>
          </a:p>
        </p:txBody>
      </p:sp>
      <p:sp>
        <p:nvSpPr>
          <p:cNvPr id="30" name="CasellaDiTesto 59">
            <a:extLst>
              <a:ext uri="{FF2B5EF4-FFF2-40B4-BE49-F238E27FC236}">
                <a16:creationId xmlns:a16="http://schemas.microsoft.com/office/drawing/2014/main" id="{5FF934D4-CDE0-427D-B2EE-7F3AB44FD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736" y="5032378"/>
            <a:ext cx="1008063" cy="5129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2020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300</a:t>
            </a:r>
          </a:p>
        </p:txBody>
      </p:sp>
      <p:pic>
        <p:nvPicPr>
          <p:cNvPr id="4" name="Immagine 3" descr="Immagine che contiene disegnando, luce&#10;&#10;Descrizione generata automaticamente">
            <a:extLst>
              <a:ext uri="{FF2B5EF4-FFF2-40B4-BE49-F238E27FC236}">
                <a16:creationId xmlns:a16="http://schemas.microsoft.com/office/drawing/2014/main" id="{6E335C5E-8607-47A2-B355-6C7F9C62858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34" y="2713987"/>
            <a:ext cx="730823" cy="216000"/>
          </a:xfrm>
          <a:prstGeom prst="rect">
            <a:avLst/>
          </a:prstGeom>
        </p:spPr>
      </p:pic>
      <p:pic>
        <p:nvPicPr>
          <p:cNvPr id="6" name="Immagine 5" descr="Immagine che contiene cibo, disegnando&#10;&#10;Descrizione generata automaticamente">
            <a:extLst>
              <a:ext uri="{FF2B5EF4-FFF2-40B4-BE49-F238E27FC236}">
                <a16:creationId xmlns:a16="http://schemas.microsoft.com/office/drawing/2014/main" id="{624D5DB1-EF17-469A-8895-446C73A340E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47" y="3038572"/>
            <a:ext cx="1008000" cy="504000"/>
          </a:xfrm>
          <a:prstGeom prst="rect">
            <a:avLst/>
          </a:prstGeom>
        </p:spPr>
      </p:pic>
      <p:pic>
        <p:nvPicPr>
          <p:cNvPr id="8" name="Immagine 7" descr="Immagine che contiene oggetto, orologio&#10;&#10;Descrizione generata automaticamente">
            <a:extLst>
              <a:ext uri="{FF2B5EF4-FFF2-40B4-BE49-F238E27FC236}">
                <a16:creationId xmlns:a16="http://schemas.microsoft.com/office/drawing/2014/main" id="{0477560E-7888-4872-B4D7-63B3FC03C382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29" y="3784111"/>
            <a:ext cx="706208" cy="288000"/>
          </a:xfrm>
          <a:prstGeom prst="rect">
            <a:avLst/>
          </a:prstGeom>
        </p:spPr>
      </p:pic>
      <p:pic>
        <p:nvPicPr>
          <p:cNvPr id="40" name="Immagine 3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5485E13-C6CA-4B12-B254-721DECA4A28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03" y="2695580"/>
            <a:ext cx="928835" cy="619223"/>
          </a:xfrm>
          <a:prstGeom prst="rect">
            <a:avLst/>
          </a:prstGeom>
        </p:spPr>
      </p:pic>
      <p:pic>
        <p:nvPicPr>
          <p:cNvPr id="44" name="Immagine 4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40866C6-E2B5-4BF6-AB93-D64CC24C31B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3"/>
          <a:stretch/>
        </p:blipFill>
        <p:spPr>
          <a:xfrm>
            <a:off x="6079330" y="3187329"/>
            <a:ext cx="705397" cy="587863"/>
          </a:xfrm>
          <a:prstGeom prst="rect">
            <a:avLst/>
          </a:prstGeom>
        </p:spPr>
      </p:pic>
      <p:pic>
        <p:nvPicPr>
          <p:cNvPr id="46" name="Immagine 45" descr="Immagine che contiene fuochi d'artificio, orologio&#10;&#10;Descrizione generata automaticamente">
            <a:extLst>
              <a:ext uri="{FF2B5EF4-FFF2-40B4-BE49-F238E27FC236}">
                <a16:creationId xmlns:a16="http://schemas.microsoft.com/office/drawing/2014/main" id="{07DEF0E2-C1AD-4116-B36E-665EF64BE892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5" y="3717880"/>
            <a:ext cx="1289013" cy="911275"/>
          </a:xfrm>
          <a:prstGeom prst="rect">
            <a:avLst/>
          </a:prstGeom>
        </p:spPr>
      </p:pic>
      <p:pic>
        <p:nvPicPr>
          <p:cNvPr id="48" name="Elemento grafico 47">
            <a:extLst>
              <a:ext uri="{FF2B5EF4-FFF2-40B4-BE49-F238E27FC236}">
                <a16:creationId xmlns:a16="http://schemas.microsoft.com/office/drawing/2014/main" id="{3892A4B0-E188-4A9D-ABE2-1889FDC096A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b="20400"/>
          <a:stretch/>
        </p:blipFill>
        <p:spPr>
          <a:xfrm>
            <a:off x="93674" y="4122420"/>
            <a:ext cx="253267" cy="252000"/>
          </a:xfrm>
          <a:prstGeom prst="rect">
            <a:avLst/>
          </a:prstGeom>
        </p:spPr>
      </p:pic>
      <p:pic>
        <p:nvPicPr>
          <p:cNvPr id="50" name="Elemento grafico 49" descr="Scooter">
            <a:extLst>
              <a:ext uri="{FF2B5EF4-FFF2-40B4-BE49-F238E27FC236}">
                <a16:creationId xmlns:a16="http://schemas.microsoft.com/office/drawing/2014/main" id="{00440C7D-5AE9-4422-ABF9-00F30E78F01E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0" y="4293249"/>
            <a:ext cx="468000" cy="468000"/>
          </a:xfrm>
          <a:prstGeom prst="rect">
            <a:avLst/>
          </a:prstGeom>
        </p:spPr>
      </p:pic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9B650DC3-4D98-4498-9A29-03B2DF5393E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20400"/>
          <a:stretch/>
        </p:blipFill>
        <p:spPr>
          <a:xfrm>
            <a:off x="1183334" y="1203960"/>
            <a:ext cx="253267" cy="252000"/>
          </a:xfrm>
          <a:prstGeom prst="rect">
            <a:avLst/>
          </a:prstGeom>
        </p:spPr>
      </p:pic>
      <p:pic>
        <p:nvPicPr>
          <p:cNvPr id="54" name="Elemento grafico 53" descr="Scooter">
            <a:extLst>
              <a:ext uri="{FF2B5EF4-FFF2-40B4-BE49-F238E27FC236}">
                <a16:creationId xmlns:a16="http://schemas.microsoft.com/office/drawing/2014/main" id="{847170CD-2510-4F3D-BDD1-A30B3BA4F08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1089660" y="1374789"/>
            <a:ext cx="468000" cy="468000"/>
          </a:xfrm>
          <a:prstGeom prst="rect">
            <a:avLst/>
          </a:prstGeom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9233676-626D-4F2E-8E49-AE1EC7ED372E}"/>
              </a:ext>
            </a:extLst>
          </p:cNvPr>
          <p:cNvSpPr txBox="1"/>
          <p:nvPr/>
        </p:nvSpPr>
        <p:spPr>
          <a:xfrm>
            <a:off x="-60960" y="4600995"/>
            <a:ext cx="1341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100% elettrico</a:t>
            </a:r>
          </a:p>
        </p:txBody>
      </p:sp>
      <p:pic>
        <p:nvPicPr>
          <p:cNvPr id="57" name="Elemento grafico 56">
            <a:extLst>
              <a:ext uri="{FF2B5EF4-FFF2-40B4-BE49-F238E27FC236}">
                <a16:creationId xmlns:a16="http://schemas.microsoft.com/office/drawing/2014/main" id="{B5D2430C-249C-4E0C-9F52-D5B99ACBBF2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b="20400"/>
          <a:stretch/>
        </p:blipFill>
        <p:spPr>
          <a:xfrm>
            <a:off x="1297634" y="5029200"/>
            <a:ext cx="253267" cy="252000"/>
          </a:xfrm>
          <a:prstGeom prst="rect">
            <a:avLst/>
          </a:prstGeom>
        </p:spPr>
      </p:pic>
      <p:pic>
        <p:nvPicPr>
          <p:cNvPr id="58" name="Elemento grafico 57" descr="Scooter">
            <a:extLst>
              <a:ext uri="{FF2B5EF4-FFF2-40B4-BE49-F238E27FC236}">
                <a16:creationId xmlns:a16="http://schemas.microsoft.com/office/drawing/2014/main" id="{08984238-6633-4632-9EBE-E548E4C545A3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203960" y="5200029"/>
            <a:ext cx="468000" cy="468000"/>
          </a:xfrm>
          <a:prstGeom prst="rect">
            <a:avLst/>
          </a:prstGeom>
        </p:spPr>
      </p:pic>
      <p:pic>
        <p:nvPicPr>
          <p:cNvPr id="59" name="Elemento grafico 58">
            <a:extLst>
              <a:ext uri="{FF2B5EF4-FFF2-40B4-BE49-F238E27FC236}">
                <a16:creationId xmlns:a16="http://schemas.microsoft.com/office/drawing/2014/main" id="{29E8B776-D7BF-4E66-8DAF-EFD019A5CA1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20400"/>
          <a:stretch/>
        </p:blipFill>
        <p:spPr>
          <a:xfrm>
            <a:off x="8260727" y="3409951"/>
            <a:ext cx="253267" cy="252000"/>
          </a:xfrm>
          <a:prstGeom prst="rect">
            <a:avLst/>
          </a:prstGeom>
        </p:spPr>
      </p:pic>
      <p:pic>
        <p:nvPicPr>
          <p:cNvPr id="60" name="Elemento grafico 59" descr="Scooter">
            <a:extLst>
              <a:ext uri="{FF2B5EF4-FFF2-40B4-BE49-F238E27FC236}">
                <a16:creationId xmlns:a16="http://schemas.microsoft.com/office/drawing/2014/main" id="{DDB61A0F-93F1-4DF3-A64A-0C9C7264BB69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241540" y="5198124"/>
            <a:ext cx="468000" cy="468000"/>
          </a:xfrm>
          <a:prstGeom prst="rect">
            <a:avLst/>
          </a:prstGeom>
        </p:spPr>
      </p:pic>
      <p:pic>
        <p:nvPicPr>
          <p:cNvPr id="61" name="Elemento grafico 60">
            <a:extLst>
              <a:ext uri="{FF2B5EF4-FFF2-40B4-BE49-F238E27FC236}">
                <a16:creationId xmlns:a16="http://schemas.microsoft.com/office/drawing/2014/main" id="{83D04F4E-5FD8-4176-8FF6-AD17DFB5C5E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 b="20400"/>
          <a:stretch/>
        </p:blipFill>
        <p:spPr>
          <a:xfrm>
            <a:off x="7365059" y="5001260"/>
            <a:ext cx="253267" cy="252000"/>
          </a:xfrm>
          <a:prstGeom prst="rect">
            <a:avLst/>
          </a:prstGeom>
        </p:spPr>
      </p:pic>
      <p:pic>
        <p:nvPicPr>
          <p:cNvPr id="62" name="Elemento grafico 61" descr="Scooter">
            <a:extLst>
              <a:ext uri="{FF2B5EF4-FFF2-40B4-BE49-F238E27FC236}">
                <a16:creationId xmlns:a16="http://schemas.microsoft.com/office/drawing/2014/main" id="{1DABA131-6C23-42B7-9D0E-85493AFCBCA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8136573" y="3591796"/>
            <a:ext cx="468000" cy="468000"/>
          </a:xfrm>
          <a:prstGeom prst="rect">
            <a:avLst/>
          </a:prstGeom>
        </p:spPr>
      </p:pic>
      <p:pic>
        <p:nvPicPr>
          <p:cNvPr id="63" name="Elemento grafico 62">
            <a:extLst>
              <a:ext uri="{FF2B5EF4-FFF2-40B4-BE49-F238E27FC236}">
                <a16:creationId xmlns:a16="http://schemas.microsoft.com/office/drawing/2014/main" id="{2B1C61C8-CD15-4D7C-861D-0A5813F213F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 b="20400"/>
          <a:stretch/>
        </p:blipFill>
        <p:spPr>
          <a:xfrm>
            <a:off x="7645094" y="1211580"/>
            <a:ext cx="253267" cy="252000"/>
          </a:xfrm>
          <a:prstGeom prst="rect">
            <a:avLst/>
          </a:prstGeom>
        </p:spPr>
      </p:pic>
      <p:pic>
        <p:nvPicPr>
          <p:cNvPr id="64" name="Elemento grafico 63" descr="Scooter">
            <a:extLst>
              <a:ext uri="{FF2B5EF4-FFF2-40B4-BE49-F238E27FC236}">
                <a16:creationId xmlns:a16="http://schemas.microsoft.com/office/drawing/2014/main" id="{2EE64BC3-1817-4613-8B0E-2038B32DDC9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551420" y="1382409"/>
            <a:ext cx="468000" cy="468000"/>
          </a:xfrm>
          <a:prstGeom prst="rect">
            <a:avLst/>
          </a:prstGeom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89D8556-79C2-473C-B60F-4433DBDFA92B}"/>
              </a:ext>
            </a:extLst>
          </p:cNvPr>
          <p:cNvSpPr txBox="1"/>
          <p:nvPr/>
        </p:nvSpPr>
        <p:spPr>
          <a:xfrm>
            <a:off x="8159752" y="3950979"/>
            <a:ext cx="12414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74% elettrico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F91C3AE4-408C-488D-A837-8A22950C764A}"/>
              </a:ext>
            </a:extLst>
          </p:cNvPr>
          <p:cNvSpPr txBox="1"/>
          <p:nvPr/>
        </p:nvSpPr>
        <p:spPr>
          <a:xfrm>
            <a:off x="590554" y="5527779"/>
            <a:ext cx="1133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100% elettrico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FECA6B3-0140-4BC1-B202-1F33367972A8}"/>
              </a:ext>
            </a:extLst>
          </p:cNvPr>
          <p:cNvSpPr txBox="1"/>
          <p:nvPr/>
        </p:nvSpPr>
        <p:spPr>
          <a:xfrm>
            <a:off x="558165" y="1676823"/>
            <a:ext cx="1341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100% elettrico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414D017-B0C0-43DC-AF2A-54597DC7B437}"/>
              </a:ext>
            </a:extLst>
          </p:cNvPr>
          <p:cNvSpPr txBox="1"/>
          <p:nvPr/>
        </p:nvSpPr>
        <p:spPr>
          <a:xfrm>
            <a:off x="7559040" y="1724447"/>
            <a:ext cx="1341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100% elettrico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8878787C-4D5E-4ABD-BE6B-5693F226C627}"/>
              </a:ext>
            </a:extLst>
          </p:cNvPr>
          <p:cNvSpPr txBox="1"/>
          <p:nvPr/>
        </p:nvSpPr>
        <p:spPr>
          <a:xfrm>
            <a:off x="7225665" y="5553497"/>
            <a:ext cx="1341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100% elettrico</a:t>
            </a:r>
          </a:p>
        </p:txBody>
      </p:sp>
    </p:spTree>
    <p:extLst>
      <p:ext uri="{BB962C8B-B14F-4D97-AF65-F5344CB8AC3E}">
        <p14:creationId xmlns:p14="http://schemas.microsoft.com/office/powerpoint/2010/main" val="241339490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1DE1617-941D-4F9C-ABF9-72D3A4D66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4" y="863175"/>
            <a:ext cx="7588156" cy="523737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altLang="it-IT" sz="2500" b="1" dirty="0" err="1"/>
              <a:t>Monopattini</a:t>
            </a:r>
            <a:r>
              <a:rPr lang="en-US" altLang="it-IT" sz="2500" b="1" dirty="0"/>
              <a:t> sharing 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DBAD674-18EF-4309-A8C2-56E7FFE9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5</a:t>
            </a:fld>
            <a:endParaRPr lang="it-IT" altLang="it-IT" dirty="0"/>
          </a:p>
        </p:txBody>
      </p:sp>
      <p:sp>
        <p:nvSpPr>
          <p:cNvPr id="15" name="CasellaDiTesto 59">
            <a:extLst>
              <a:ext uri="{FF2B5EF4-FFF2-40B4-BE49-F238E27FC236}">
                <a16:creationId xmlns:a16="http://schemas.microsoft.com/office/drawing/2014/main" id="{C9DA8DA4-073A-4D94-B217-DE57A50E8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19" y="1382412"/>
            <a:ext cx="1136651" cy="5129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2020</a:t>
            </a:r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750</a:t>
            </a:r>
          </a:p>
        </p:txBody>
      </p:sp>
      <p:sp>
        <p:nvSpPr>
          <p:cNvPr id="16" name="CasellaDiTesto 59">
            <a:extLst>
              <a:ext uri="{FF2B5EF4-FFF2-40B4-BE49-F238E27FC236}">
                <a16:creationId xmlns:a16="http://schemas.microsoft.com/office/drawing/2014/main" id="{095C6414-ACA0-4ADA-8A62-57D079646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800" y="3278322"/>
            <a:ext cx="1136651" cy="5129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2020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750</a:t>
            </a:r>
          </a:p>
        </p:txBody>
      </p:sp>
      <p:sp>
        <p:nvSpPr>
          <p:cNvPr id="17" name="CasellaDiTesto 59">
            <a:extLst>
              <a:ext uri="{FF2B5EF4-FFF2-40B4-BE49-F238E27FC236}">
                <a16:creationId xmlns:a16="http://schemas.microsoft.com/office/drawing/2014/main" id="{65E3A16B-F4B9-4A59-901F-83CE0142C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87" y="5140060"/>
            <a:ext cx="1136651" cy="5129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2020</a:t>
            </a:r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750</a:t>
            </a:r>
          </a:p>
        </p:txBody>
      </p:sp>
      <p:pic>
        <p:nvPicPr>
          <p:cNvPr id="27" name="Elemento grafico 3">
            <a:extLst>
              <a:ext uri="{FF2B5EF4-FFF2-40B4-BE49-F238E27FC236}">
                <a16:creationId xmlns:a16="http://schemas.microsoft.com/office/drawing/2014/main" id="{5D91FC4A-6E5E-45D7-ADEE-0D482CD39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318679" y="1593837"/>
            <a:ext cx="250825" cy="231775"/>
          </a:xfrm>
          <a:prstGeom prst="rect">
            <a:avLst/>
          </a:prstGeom>
        </p:spPr>
      </p:pic>
      <p:pic>
        <p:nvPicPr>
          <p:cNvPr id="28" name="Elemento grafico 5">
            <a:extLst>
              <a:ext uri="{FF2B5EF4-FFF2-40B4-BE49-F238E27FC236}">
                <a16:creationId xmlns:a16="http://schemas.microsoft.com/office/drawing/2014/main" id="{20BE30C1-5B5C-4EDA-AF51-C8A2E4526386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337724" y="1331098"/>
            <a:ext cx="211139" cy="215109"/>
          </a:xfrm>
          <a:prstGeom prst="rect">
            <a:avLst/>
          </a:prstGeom>
        </p:spPr>
      </p:pic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C2E46315-30B1-488E-AE7D-8F1601B127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404433" y="2669279"/>
            <a:ext cx="955639" cy="144000"/>
          </a:xfrm>
          <a:prstGeom prst="rect">
            <a:avLst/>
          </a:prstGeom>
        </p:spPr>
      </p:pic>
      <p:pic>
        <p:nvPicPr>
          <p:cNvPr id="10241" name="Immagine 10240" descr="Immagine che contiene oggetto, sedendo, portatile, segnale&#10;&#10;Descrizione generata automaticamente">
            <a:extLst>
              <a:ext uri="{FF2B5EF4-FFF2-40B4-BE49-F238E27FC236}">
                <a16:creationId xmlns:a16="http://schemas.microsoft.com/office/drawing/2014/main" id="{3B612115-D675-48A9-B740-4DBFAB7400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51" y="3305856"/>
            <a:ext cx="526585" cy="313649"/>
          </a:xfrm>
          <a:prstGeom prst="rect">
            <a:avLst/>
          </a:prstGeom>
        </p:spPr>
      </p:pic>
      <p:pic>
        <p:nvPicPr>
          <p:cNvPr id="10243" name="Immagine 10242">
            <a:extLst>
              <a:ext uri="{FF2B5EF4-FFF2-40B4-BE49-F238E27FC236}">
                <a16:creationId xmlns:a16="http://schemas.microsoft.com/office/drawing/2014/main" id="{2544C47B-C058-49F9-9FB4-424E295DE50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1" y="3854453"/>
            <a:ext cx="1169900" cy="584951"/>
          </a:xfrm>
          <a:prstGeom prst="rect">
            <a:avLst/>
          </a:prstGeom>
        </p:spPr>
      </p:pic>
      <p:pic>
        <p:nvPicPr>
          <p:cNvPr id="10245" name="Immagine 10244" descr="Immagine che contiene luce, illuminato, largo, traffico&#10;&#10;Descrizione generata automaticamente">
            <a:extLst>
              <a:ext uri="{FF2B5EF4-FFF2-40B4-BE49-F238E27FC236}">
                <a16:creationId xmlns:a16="http://schemas.microsoft.com/office/drawing/2014/main" id="{BAF4C0E2-A550-43B0-9BD6-0FEBFDE2CD7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95" y="2806699"/>
            <a:ext cx="778084" cy="252000"/>
          </a:xfrm>
          <a:prstGeom prst="rect">
            <a:avLst/>
          </a:prstGeom>
        </p:spPr>
      </p:pic>
      <p:pic>
        <p:nvPicPr>
          <p:cNvPr id="10249" name="Immagine 10248">
            <a:extLst>
              <a:ext uri="{FF2B5EF4-FFF2-40B4-BE49-F238E27FC236}">
                <a16:creationId xmlns:a16="http://schemas.microsoft.com/office/drawing/2014/main" id="{F265751A-2780-4F0B-A63E-39909808C9E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5" y="3551770"/>
            <a:ext cx="698503" cy="232835"/>
          </a:xfrm>
          <a:prstGeom prst="rect">
            <a:avLst/>
          </a:prstGeom>
        </p:spPr>
      </p:pic>
      <p:pic>
        <p:nvPicPr>
          <p:cNvPr id="42" name="Elemento grafico 3">
            <a:extLst>
              <a:ext uri="{FF2B5EF4-FFF2-40B4-BE49-F238E27FC236}">
                <a16:creationId xmlns:a16="http://schemas.microsoft.com/office/drawing/2014/main" id="{94DE3BD8-4B94-4BEC-A578-81207E90B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82424" y="4428101"/>
            <a:ext cx="250825" cy="231775"/>
          </a:xfrm>
          <a:prstGeom prst="rect">
            <a:avLst/>
          </a:prstGeom>
        </p:spPr>
      </p:pic>
      <p:pic>
        <p:nvPicPr>
          <p:cNvPr id="43" name="Elemento grafico 5">
            <a:extLst>
              <a:ext uri="{FF2B5EF4-FFF2-40B4-BE49-F238E27FC236}">
                <a16:creationId xmlns:a16="http://schemas.microsoft.com/office/drawing/2014/main" id="{EC46C4CE-05DC-4886-AD86-D6D5A30EBC8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01468" y="4165361"/>
            <a:ext cx="211139" cy="215109"/>
          </a:xfrm>
          <a:prstGeom prst="rect">
            <a:avLst/>
          </a:prstGeom>
        </p:spPr>
      </p:pic>
      <p:pic>
        <p:nvPicPr>
          <p:cNvPr id="44" name="Elemento grafico 3">
            <a:extLst>
              <a:ext uri="{FF2B5EF4-FFF2-40B4-BE49-F238E27FC236}">
                <a16:creationId xmlns:a16="http://schemas.microsoft.com/office/drawing/2014/main" id="{0840608B-5AE4-47E2-8A81-FF23A0CFC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350132" y="1415269"/>
            <a:ext cx="250825" cy="231775"/>
          </a:xfrm>
          <a:prstGeom prst="rect">
            <a:avLst/>
          </a:prstGeom>
        </p:spPr>
      </p:pic>
      <p:pic>
        <p:nvPicPr>
          <p:cNvPr id="45" name="Elemento grafico 5">
            <a:extLst>
              <a:ext uri="{FF2B5EF4-FFF2-40B4-BE49-F238E27FC236}">
                <a16:creationId xmlns:a16="http://schemas.microsoft.com/office/drawing/2014/main" id="{E7C5F88B-95CA-460A-A243-C4B3F85E2EE6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369178" y="1152530"/>
            <a:ext cx="211139" cy="215109"/>
          </a:xfrm>
          <a:prstGeom prst="rect">
            <a:avLst/>
          </a:prstGeom>
        </p:spPr>
      </p:pic>
      <p:pic>
        <p:nvPicPr>
          <p:cNvPr id="46" name="Elemento grafico 3">
            <a:extLst>
              <a:ext uri="{FF2B5EF4-FFF2-40B4-BE49-F238E27FC236}">
                <a16:creationId xmlns:a16="http://schemas.microsoft.com/office/drawing/2014/main" id="{EFDB209B-4F36-4D79-95A8-CD20E3F66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283583" y="3523469"/>
            <a:ext cx="250825" cy="231775"/>
          </a:xfrm>
          <a:prstGeom prst="rect">
            <a:avLst/>
          </a:prstGeom>
        </p:spPr>
      </p:pic>
      <p:pic>
        <p:nvPicPr>
          <p:cNvPr id="47" name="Elemento grafico 5">
            <a:extLst>
              <a:ext uri="{FF2B5EF4-FFF2-40B4-BE49-F238E27FC236}">
                <a16:creationId xmlns:a16="http://schemas.microsoft.com/office/drawing/2014/main" id="{3172E1C8-41CF-4569-A4E9-302178804E4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302628" y="3260730"/>
            <a:ext cx="211139" cy="215109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A5459959-80FB-4410-81CB-3A349B83B75D}"/>
              </a:ext>
            </a:extLst>
          </p:cNvPr>
          <p:cNvSpPr txBox="1"/>
          <p:nvPr/>
        </p:nvSpPr>
        <p:spPr>
          <a:xfrm>
            <a:off x="435851" y="1853275"/>
            <a:ext cx="1237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100% elettrico</a:t>
            </a:r>
          </a:p>
        </p:txBody>
      </p:sp>
      <p:sp>
        <p:nvSpPr>
          <p:cNvPr id="50" name="CasellaDiTesto 59">
            <a:extLst>
              <a:ext uri="{FF2B5EF4-FFF2-40B4-BE49-F238E27FC236}">
                <a16:creationId xmlns:a16="http://schemas.microsoft.com/office/drawing/2014/main" id="{A6F5FD05-6158-41CF-BD5B-C6D0D484C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176" y="1183118"/>
            <a:ext cx="1136651" cy="5129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2020</a:t>
            </a: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750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C8B69F5-8BFE-47AB-97AE-8E96ED3159E7}"/>
              </a:ext>
            </a:extLst>
          </p:cNvPr>
          <p:cNvSpPr txBox="1"/>
          <p:nvPr/>
        </p:nvSpPr>
        <p:spPr>
          <a:xfrm>
            <a:off x="7084510" y="1669055"/>
            <a:ext cx="1237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100% elettrico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8E888450-AF3B-4C07-8BFD-50FB068ED855}"/>
              </a:ext>
            </a:extLst>
          </p:cNvPr>
          <p:cNvSpPr txBox="1"/>
          <p:nvPr/>
        </p:nvSpPr>
        <p:spPr>
          <a:xfrm>
            <a:off x="7965416" y="3769980"/>
            <a:ext cx="1237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100% elettrico</a:t>
            </a:r>
          </a:p>
        </p:txBody>
      </p:sp>
      <p:pic>
        <p:nvPicPr>
          <p:cNvPr id="53" name="Elemento grafico 3">
            <a:extLst>
              <a:ext uri="{FF2B5EF4-FFF2-40B4-BE49-F238E27FC236}">
                <a16:creationId xmlns:a16="http://schemas.microsoft.com/office/drawing/2014/main" id="{404ED7B9-649A-4144-82D9-CD6EA17B0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297048" y="5384369"/>
            <a:ext cx="250825" cy="231775"/>
          </a:xfrm>
          <a:prstGeom prst="rect">
            <a:avLst/>
          </a:prstGeom>
        </p:spPr>
      </p:pic>
      <p:pic>
        <p:nvPicPr>
          <p:cNvPr id="54" name="Elemento grafico 5">
            <a:extLst>
              <a:ext uri="{FF2B5EF4-FFF2-40B4-BE49-F238E27FC236}">
                <a16:creationId xmlns:a16="http://schemas.microsoft.com/office/drawing/2014/main" id="{33361772-B5B5-4188-A017-F78471F18C1B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316092" y="5121629"/>
            <a:ext cx="211139" cy="215109"/>
          </a:xfrm>
          <a:prstGeom prst="rect">
            <a:avLst/>
          </a:prstGeom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B28BD9A5-93D2-4D40-9F27-38ED6AB0BF92}"/>
              </a:ext>
            </a:extLst>
          </p:cNvPr>
          <p:cNvSpPr txBox="1"/>
          <p:nvPr/>
        </p:nvSpPr>
        <p:spPr>
          <a:xfrm>
            <a:off x="417428" y="5613033"/>
            <a:ext cx="1237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100% elettrico</a:t>
            </a:r>
          </a:p>
        </p:txBody>
      </p:sp>
      <p:sp>
        <p:nvSpPr>
          <p:cNvPr id="56" name="CasellaDiTesto 59">
            <a:extLst>
              <a:ext uri="{FF2B5EF4-FFF2-40B4-BE49-F238E27FC236}">
                <a16:creationId xmlns:a16="http://schemas.microsoft.com/office/drawing/2014/main" id="{586B2123-2FF2-4BF6-A1E0-E125B52AF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6469" y="4177091"/>
            <a:ext cx="1136651" cy="5129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2020</a:t>
            </a:r>
          </a:p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750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15ABEBF1-E003-4BBD-B202-333146AD55D2}"/>
              </a:ext>
            </a:extLst>
          </p:cNvPr>
          <p:cNvSpPr txBox="1"/>
          <p:nvPr/>
        </p:nvSpPr>
        <p:spPr>
          <a:xfrm>
            <a:off x="-173753" y="4680209"/>
            <a:ext cx="12372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altLang="it-IT" sz="1200" i="1" dirty="0"/>
              <a:t>100% elettrico</a:t>
            </a:r>
          </a:p>
        </p:txBody>
      </p:sp>
      <p:sp>
        <p:nvSpPr>
          <p:cNvPr id="10251" name="CasellaDiTesto 10250">
            <a:extLst>
              <a:ext uri="{FF2B5EF4-FFF2-40B4-BE49-F238E27FC236}">
                <a16:creationId xmlns:a16="http://schemas.microsoft.com/office/drawing/2014/main" id="{2D0C1783-EF35-4527-AC33-870002DFDF88}"/>
              </a:ext>
            </a:extLst>
          </p:cNvPr>
          <p:cNvSpPr txBox="1"/>
          <p:nvPr/>
        </p:nvSpPr>
        <p:spPr>
          <a:xfrm>
            <a:off x="5562605" y="5131069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Febbraio</a:t>
            </a:r>
          </a:p>
        </p:txBody>
      </p:sp>
      <p:pic>
        <p:nvPicPr>
          <p:cNvPr id="60" name="Elemento grafico 59">
            <a:extLst>
              <a:ext uri="{FF2B5EF4-FFF2-40B4-BE49-F238E27FC236}">
                <a16:creationId xmlns:a16="http://schemas.microsoft.com/office/drawing/2014/main" id="{5B87CE8C-9B65-4270-9B2E-45E4F70546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83259" y="5222474"/>
            <a:ext cx="792000" cy="119343"/>
          </a:xfrm>
          <a:prstGeom prst="rect">
            <a:avLst/>
          </a:prstGeom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FC435B4A-B5B2-4302-9BB9-0E97941D699F}"/>
              </a:ext>
            </a:extLst>
          </p:cNvPr>
          <p:cNvSpPr txBox="1"/>
          <p:nvPr/>
        </p:nvSpPr>
        <p:spPr>
          <a:xfrm>
            <a:off x="5990929" y="469206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</a:p>
        </p:txBody>
      </p:sp>
      <p:pic>
        <p:nvPicPr>
          <p:cNvPr id="10253" name="Elemento grafico 10252">
            <a:extLst>
              <a:ext uri="{FF2B5EF4-FFF2-40B4-BE49-F238E27FC236}">
                <a16:creationId xmlns:a16="http://schemas.microsoft.com/office/drawing/2014/main" id="{1DBDC56D-8EA1-4577-B859-65CFB498069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b="15642"/>
          <a:stretch/>
        </p:blipFill>
        <p:spPr>
          <a:xfrm>
            <a:off x="5590875" y="4567840"/>
            <a:ext cx="409684" cy="432000"/>
          </a:xfrm>
          <a:prstGeom prst="rect">
            <a:avLst/>
          </a:prstGeom>
        </p:spPr>
      </p:pic>
      <p:pic>
        <p:nvPicPr>
          <p:cNvPr id="65" name="Immagine 64" descr="Immagine che contiene luce, illuminato, largo, traffico&#10;&#10;Descrizione generata automaticamente">
            <a:extLst>
              <a:ext uri="{FF2B5EF4-FFF2-40B4-BE49-F238E27FC236}">
                <a16:creationId xmlns:a16="http://schemas.microsoft.com/office/drawing/2014/main" id="{C0BE48E3-125B-4E00-920C-A44D7FA08B4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75" y="5208465"/>
            <a:ext cx="576000" cy="186553"/>
          </a:xfrm>
          <a:prstGeom prst="rect">
            <a:avLst/>
          </a:prstGeom>
        </p:spPr>
      </p:pic>
      <p:pic>
        <p:nvPicPr>
          <p:cNvPr id="66" name="Immagine 65" descr="Immagine che contiene oggetto, sedendo, portatile, segnale&#10;&#10;Descrizione generata automaticamente">
            <a:extLst>
              <a:ext uri="{FF2B5EF4-FFF2-40B4-BE49-F238E27FC236}">
                <a16:creationId xmlns:a16="http://schemas.microsoft.com/office/drawing/2014/main" id="{D419AF70-1E6E-4EC2-9691-95F4064A1F4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85" y="5147652"/>
            <a:ext cx="432000" cy="257312"/>
          </a:xfrm>
          <a:prstGeom prst="rect">
            <a:avLst/>
          </a:prstGeom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AE65EA9A-6A08-43DA-9847-CFB08B942215}"/>
              </a:ext>
            </a:extLst>
          </p:cNvPr>
          <p:cNvSpPr txBox="1"/>
          <p:nvPr/>
        </p:nvSpPr>
        <p:spPr>
          <a:xfrm>
            <a:off x="5570225" y="560350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Giugno </a:t>
            </a:r>
          </a:p>
        </p:txBody>
      </p:sp>
      <p:pic>
        <p:nvPicPr>
          <p:cNvPr id="68" name="Immagine 67">
            <a:extLst>
              <a:ext uri="{FF2B5EF4-FFF2-40B4-BE49-F238E27FC236}">
                <a16:creationId xmlns:a16="http://schemas.microsoft.com/office/drawing/2014/main" id="{BEDCF975-3DF8-4BA1-AA6E-D94D086EF52C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60" y="5685367"/>
            <a:ext cx="540000" cy="180000"/>
          </a:xfrm>
          <a:prstGeom prst="rect">
            <a:avLst/>
          </a:prstGeom>
        </p:spPr>
      </p:pic>
      <p:pic>
        <p:nvPicPr>
          <p:cNvPr id="69" name="Immagine 68">
            <a:extLst>
              <a:ext uri="{FF2B5EF4-FFF2-40B4-BE49-F238E27FC236}">
                <a16:creationId xmlns:a16="http://schemas.microsoft.com/office/drawing/2014/main" id="{B50A6725-B824-4036-BF42-87EBF7A2A34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71" y="5546091"/>
            <a:ext cx="936000" cy="468000"/>
          </a:xfrm>
          <a:prstGeom prst="rect">
            <a:avLst/>
          </a:prstGeom>
        </p:spPr>
      </p:pic>
      <p:sp>
        <p:nvSpPr>
          <p:cNvPr id="10257" name="CasellaDiTesto 10256">
            <a:extLst>
              <a:ext uri="{FF2B5EF4-FFF2-40B4-BE49-F238E27FC236}">
                <a16:creationId xmlns:a16="http://schemas.microsoft.com/office/drawing/2014/main" id="{9D54E935-5108-4A74-A92D-6D0D19718565}"/>
              </a:ext>
            </a:extLst>
          </p:cNvPr>
          <p:cNvSpPr txBox="1"/>
          <p:nvPr/>
        </p:nvSpPr>
        <p:spPr>
          <a:xfrm>
            <a:off x="6515104" y="4692065"/>
            <a:ext cx="2728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operatori monopattini sharing</a:t>
            </a:r>
          </a:p>
        </p:txBody>
      </p:sp>
      <p:cxnSp>
        <p:nvCxnSpPr>
          <p:cNvPr id="10259" name="Connettore diritto 10258">
            <a:extLst>
              <a:ext uri="{FF2B5EF4-FFF2-40B4-BE49-F238E27FC236}">
                <a16:creationId xmlns:a16="http://schemas.microsoft.com/office/drawing/2014/main" id="{CF61341A-9B25-4109-990A-A8D0BFA216CE}"/>
              </a:ext>
            </a:extLst>
          </p:cNvPr>
          <p:cNvCxnSpPr>
            <a:cxnSpLocks/>
          </p:cNvCxnSpPr>
          <p:nvPr/>
        </p:nvCxnSpPr>
        <p:spPr>
          <a:xfrm>
            <a:off x="5562600" y="5059680"/>
            <a:ext cx="33375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E00A21FE-0E51-43D2-B1B5-42D2AD07BE5E}"/>
              </a:ext>
            </a:extLst>
          </p:cNvPr>
          <p:cNvCxnSpPr>
            <a:cxnSpLocks/>
          </p:cNvCxnSpPr>
          <p:nvPr/>
        </p:nvCxnSpPr>
        <p:spPr>
          <a:xfrm>
            <a:off x="5577840" y="5577840"/>
            <a:ext cx="33375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EA32B246-230D-4DCF-86FB-4CEF4B45E0F0}"/>
              </a:ext>
            </a:extLst>
          </p:cNvPr>
          <p:cNvCxnSpPr>
            <a:cxnSpLocks/>
          </p:cNvCxnSpPr>
          <p:nvPr/>
        </p:nvCxnSpPr>
        <p:spPr>
          <a:xfrm>
            <a:off x="6515100" y="4648200"/>
            <a:ext cx="0" cy="12649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54833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6600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altLang="it-IT" sz="2500" b="1" dirty="0"/>
              <a:t>Sharing Mobility 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DBAD674-18EF-4309-A8C2-56E7FFE9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6</a:t>
            </a:fld>
            <a:endParaRPr lang="it-IT" alt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8A89897-7070-49E8-93C7-4B741AFE489D}"/>
              </a:ext>
            </a:extLst>
          </p:cNvPr>
          <p:cNvSpPr/>
          <p:nvPr/>
        </p:nvSpPr>
        <p:spPr>
          <a:xfrm>
            <a:off x="122830" y="3533082"/>
            <a:ext cx="42998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Attraverso appositi bandi, sono stati selezionati nuovi operatori di monopattini e di bici free </a:t>
            </a:r>
            <a:r>
              <a:rPr lang="it-IT" sz="2200" b="1" dirty="0" err="1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floating</a:t>
            </a:r>
            <a:r>
              <a:rPr lang="it-IT" sz="2200" b="1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, aumentando il numero dei mezzi a disposizione degli utenti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1067EFF-606A-45B7-BA0E-F8AF92155AF0}"/>
              </a:ext>
            </a:extLst>
          </p:cNvPr>
          <p:cNvSpPr/>
          <p:nvPr/>
        </p:nvSpPr>
        <p:spPr>
          <a:xfrm>
            <a:off x="122830" y="3429000"/>
            <a:ext cx="4351576" cy="197551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D6815FB9-84A1-4626-BD01-44D133121CE6}"/>
              </a:ext>
            </a:extLst>
          </p:cNvPr>
          <p:cNvSpPr>
            <a:spLocks noChangeAspect="1"/>
          </p:cNvSpPr>
          <p:nvPr/>
        </p:nvSpPr>
        <p:spPr>
          <a:xfrm>
            <a:off x="1158935" y="1097150"/>
            <a:ext cx="2052000" cy="2052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A491916-16CF-459F-A8C2-9F1218DB3B6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bright="39000"/>
          </a:blip>
          <a:stretch>
            <a:fillRect/>
          </a:stretch>
        </p:blipFill>
        <p:spPr>
          <a:xfrm>
            <a:off x="1335747" y="1338976"/>
            <a:ext cx="1723715" cy="156568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6DE3FB6-FFE4-4B9A-9B8F-592CCBCA00E3}"/>
              </a:ext>
            </a:extLst>
          </p:cNvPr>
          <p:cNvSpPr txBox="1"/>
          <p:nvPr/>
        </p:nvSpPr>
        <p:spPr>
          <a:xfrm>
            <a:off x="2629423" y="1012954"/>
            <a:ext cx="64411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800" b="1" spc="-2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Gill Sans MT" panose="020B0502020104020203" pitchFamily="34" charset="0"/>
                <a:ea typeface="Cambria" panose="02040503050406030204" pitchFamily="18" charset="0"/>
              </a:defRPr>
            </a:lvl1pPr>
          </a:lstStyle>
          <a:p>
            <a:pPr algn="r"/>
            <a:r>
              <a:rPr lang="it-IT" dirty="0">
                <a:solidFill>
                  <a:srgbClr val="2DAAE1"/>
                </a:solidFill>
              </a:rPr>
              <a:t>CAR SHARING</a:t>
            </a:r>
          </a:p>
          <a:p>
            <a:pPr algn="r"/>
            <a:endParaRPr lang="it-IT" dirty="0"/>
          </a:p>
          <a:p>
            <a:pPr algn="r"/>
            <a:endParaRPr lang="it-IT" dirty="0"/>
          </a:p>
          <a:p>
            <a:pPr algn="r"/>
            <a:r>
              <a:rPr lang="it-IT" dirty="0">
                <a:solidFill>
                  <a:srgbClr val="ED5C0C"/>
                </a:solidFill>
              </a:rPr>
              <a:t>BIKE SHARING</a:t>
            </a:r>
          </a:p>
          <a:p>
            <a:pPr algn="r"/>
            <a:endParaRPr lang="it-IT" dirty="0"/>
          </a:p>
          <a:p>
            <a:pPr algn="r"/>
            <a:endParaRPr lang="it-IT" dirty="0"/>
          </a:p>
          <a:p>
            <a:pPr algn="r"/>
            <a:r>
              <a:rPr lang="it-IT" dirty="0">
                <a:solidFill>
                  <a:srgbClr val="9AC137"/>
                </a:solidFill>
              </a:rPr>
              <a:t>SCOOTER SHARING</a:t>
            </a:r>
          </a:p>
          <a:p>
            <a:pPr algn="r"/>
            <a:endParaRPr lang="it-IT" dirty="0"/>
          </a:p>
          <a:p>
            <a:pPr algn="r"/>
            <a:endParaRPr lang="it-IT" dirty="0"/>
          </a:p>
          <a:p>
            <a:pPr algn="r"/>
            <a:r>
              <a:rPr lang="it-IT" dirty="0">
                <a:solidFill>
                  <a:srgbClr val="B99BC9"/>
                </a:solidFill>
              </a:rPr>
              <a:t>MONOPATTINI</a:t>
            </a:r>
          </a:p>
        </p:txBody>
      </p:sp>
      <p:sp>
        <p:nvSpPr>
          <p:cNvPr id="17" name="CasellaDiTesto 56">
            <a:extLst>
              <a:ext uri="{FF2B5EF4-FFF2-40B4-BE49-F238E27FC236}">
                <a16:creationId xmlns:a16="http://schemas.microsoft.com/office/drawing/2014/main" id="{0590C46F-A951-4923-A3BF-B9E1726E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104" y="2818903"/>
            <a:ext cx="6396321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>
                <a:solidFill>
                  <a:srgbClr val="586D82"/>
                </a:solidFill>
                <a:latin typeface="Corbel" panose="020B0503020204020204" pitchFamily="34" charset="0"/>
              </a:defRPr>
            </a:lvl1pPr>
          </a:lstStyle>
          <a:p>
            <a:pPr algn="r"/>
            <a:r>
              <a:rPr lang="it-IT" altLang="it-IT" sz="1800" b="1" dirty="0">
                <a:solidFill>
                  <a:schemeClr val="bg2">
                    <a:lumMod val="25000"/>
                  </a:schemeClr>
                </a:solidFill>
              </a:rPr>
              <a:t>13.430 bici    9% elettriche     473.000 utenti</a:t>
            </a:r>
          </a:p>
          <a:p>
            <a:pPr algn="r"/>
            <a:endParaRPr lang="it-IT" alt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CasellaDiTesto 56">
            <a:extLst>
              <a:ext uri="{FF2B5EF4-FFF2-40B4-BE49-F238E27FC236}">
                <a16:creationId xmlns:a16="http://schemas.microsoft.com/office/drawing/2014/main" id="{61F0A960-DD65-459B-90A8-E189621B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851" y="4196049"/>
            <a:ext cx="5107966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>
                <a:solidFill>
                  <a:srgbClr val="586D82"/>
                </a:solidFill>
                <a:latin typeface="Corbel" panose="020B0503020204020204" pitchFamily="34" charset="0"/>
              </a:defRPr>
            </a:lvl1pPr>
          </a:lstStyle>
          <a:p>
            <a:pPr algn="r"/>
            <a:r>
              <a:rPr lang="it-IT" altLang="it-IT" sz="1800" b="1" dirty="0">
                <a:solidFill>
                  <a:schemeClr val="bg2">
                    <a:lumMod val="25000"/>
                  </a:schemeClr>
                </a:solidFill>
              </a:rPr>
              <a:t>3.050 scooter  100% elettrici  180.000 utenti</a:t>
            </a:r>
          </a:p>
          <a:p>
            <a:pPr algn="r"/>
            <a:endParaRPr lang="it-IT" alt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CasellaDiTesto 56">
            <a:extLst>
              <a:ext uri="{FF2B5EF4-FFF2-40B4-BE49-F238E27FC236}">
                <a16:creationId xmlns:a16="http://schemas.microsoft.com/office/drawing/2014/main" id="{F581B842-5D43-40F9-8241-0405CA4E1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984" y="5375228"/>
            <a:ext cx="6396321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>
                <a:solidFill>
                  <a:srgbClr val="586D82"/>
                </a:solidFill>
                <a:latin typeface="Corbel" panose="020B0503020204020204" pitchFamily="34" charset="0"/>
              </a:defRPr>
            </a:lvl1pPr>
          </a:lstStyle>
          <a:p>
            <a:pPr algn="r"/>
            <a:r>
              <a:rPr lang="it-IT" altLang="it-IT" sz="1800" b="1" dirty="0">
                <a:solidFill>
                  <a:schemeClr val="bg2">
                    <a:lumMod val="25000"/>
                  </a:schemeClr>
                </a:solidFill>
              </a:rPr>
              <a:t>3.750 monopattini   100% elettrici</a:t>
            </a:r>
          </a:p>
          <a:p>
            <a:pPr algn="r"/>
            <a:endParaRPr lang="it-IT" alt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CasellaDiTesto 56">
            <a:extLst>
              <a:ext uri="{FF2B5EF4-FFF2-40B4-BE49-F238E27FC236}">
                <a16:creationId xmlns:a16="http://schemas.microsoft.com/office/drawing/2014/main" id="{503DF2E1-358D-4A18-B8A6-CD076495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259" y="1544189"/>
            <a:ext cx="6396321" cy="677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>
                <a:solidFill>
                  <a:srgbClr val="586D82"/>
                </a:solidFill>
                <a:latin typeface="Corbel" panose="020B0503020204020204" pitchFamily="34" charset="0"/>
              </a:defRPr>
            </a:lvl1pPr>
          </a:lstStyle>
          <a:p>
            <a:pPr algn="r"/>
            <a:r>
              <a:rPr lang="it-IT" altLang="it-IT" sz="1800" b="1" dirty="0">
                <a:solidFill>
                  <a:schemeClr val="bg2">
                    <a:lumMod val="25000"/>
                  </a:schemeClr>
                </a:solidFill>
              </a:rPr>
              <a:t>2.950 auto   4% elettriche    1.011.000 utenti</a:t>
            </a:r>
          </a:p>
          <a:p>
            <a:pPr algn="r"/>
            <a:endParaRPr lang="it-IT" altLang="it-IT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0347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BikeMi nuovi orari servizio By Night dal 1 aprile">
            <a:extLst>
              <a:ext uri="{FF2B5EF4-FFF2-40B4-BE49-F238E27FC236}">
                <a16:creationId xmlns:a16="http://schemas.microsoft.com/office/drawing/2014/main" id="{71999F6E-73F5-427F-95B0-6E748C125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8494" r="5091" b="7182"/>
          <a:stretch/>
        </p:blipFill>
        <p:spPr bwMode="auto">
          <a:xfrm>
            <a:off x="4572000" y="857364"/>
            <a:ext cx="4572000" cy="25716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693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altLang="it-IT" sz="2500" b="1" dirty="0"/>
              <a:t> </a:t>
            </a:r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DBAD674-18EF-4309-A8C2-56E7FFE9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7</a:t>
            </a:fld>
            <a:endParaRPr lang="it-IT" altLang="it-IT" dirty="0"/>
          </a:p>
        </p:txBody>
      </p:sp>
      <p:pic>
        <p:nvPicPr>
          <p:cNvPr id="40" name="Picture 8" descr="Milano sospende la circolazione dei monopattini elettrici: via ...">
            <a:extLst>
              <a:ext uri="{FF2B5EF4-FFF2-40B4-BE49-F238E27FC236}">
                <a16:creationId xmlns:a16="http://schemas.microsoft.com/office/drawing/2014/main" id="{72B29BEC-6F3B-4522-B8AB-3ACEBC1C0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" r="-105"/>
          <a:stretch/>
        </p:blipFill>
        <p:spPr bwMode="auto">
          <a:xfrm>
            <a:off x="4572001" y="3429001"/>
            <a:ext cx="4572000" cy="270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ityscoot: arriva a Milano il servizio di scooter sharing francese">
            <a:extLst>
              <a:ext uri="{FF2B5EF4-FFF2-40B4-BE49-F238E27FC236}">
                <a16:creationId xmlns:a16="http://schemas.microsoft.com/office/drawing/2014/main" id="{A9AFAF4C-F5A9-44D4-9EB2-E969C5E27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3" b="10872"/>
          <a:stretch/>
        </p:blipFill>
        <p:spPr bwMode="auto">
          <a:xfrm>
            <a:off x="1" y="3429000"/>
            <a:ext cx="4572000" cy="270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riveNow, a Milano il car sharing Bmw gratis per abbonati annuali ATM">
            <a:extLst>
              <a:ext uri="{FF2B5EF4-FFF2-40B4-BE49-F238E27FC236}">
                <a16:creationId xmlns:a16="http://schemas.microsoft.com/office/drawing/2014/main" id="{E99F3789-0539-46E4-9CD8-1CDFAAA4F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0" t="13353"/>
          <a:stretch/>
        </p:blipFill>
        <p:spPr bwMode="auto">
          <a:xfrm>
            <a:off x="1" y="842837"/>
            <a:ext cx="4618478" cy="2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ttangolo 43">
            <a:extLst>
              <a:ext uri="{FF2B5EF4-FFF2-40B4-BE49-F238E27FC236}">
                <a16:creationId xmlns:a16="http://schemas.microsoft.com/office/drawing/2014/main" id="{8AD5A543-FBCA-4A28-8CB8-C2B7A426C929}"/>
              </a:ext>
            </a:extLst>
          </p:cNvPr>
          <p:cNvSpPr/>
          <p:nvPr/>
        </p:nvSpPr>
        <p:spPr>
          <a:xfrm>
            <a:off x="0" y="857251"/>
            <a:ext cx="9144000" cy="5286682"/>
          </a:xfrm>
          <a:prstGeom prst="rect">
            <a:avLst/>
          </a:prstGeom>
          <a:solidFill>
            <a:srgbClr val="C8C4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35BFF266-5395-48E1-9B28-A9F597D78A50}"/>
              </a:ext>
            </a:extLst>
          </p:cNvPr>
          <p:cNvSpPr txBox="1"/>
          <p:nvPr/>
        </p:nvSpPr>
        <p:spPr>
          <a:xfrm>
            <a:off x="46935" y="841967"/>
            <a:ext cx="28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5000" spc="-300">
                <a:solidFill>
                  <a:srgbClr val="586D82"/>
                </a:solidFill>
                <a:latin typeface="Gill Sans MT" panose="020B0502020104020203" pitchFamily="34" charset="0"/>
                <a:ea typeface="Cambria" panose="02040503050406030204" pitchFamily="18" charset="0"/>
              </a:defRPr>
            </a:lvl1pPr>
          </a:lstStyle>
          <a:p>
            <a:r>
              <a:rPr lang="it-IT" sz="2800" b="1" spc="-200" dirty="0">
                <a:ln>
                  <a:solidFill>
                    <a:schemeClr val="tx1"/>
                  </a:solidFill>
                </a:ln>
                <a:solidFill>
                  <a:srgbClr val="2DAAE1"/>
                </a:solidFill>
              </a:rPr>
              <a:t>CAR SHARING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D18F6CDD-644B-42D9-8285-0E2F98C34812}"/>
              </a:ext>
            </a:extLst>
          </p:cNvPr>
          <p:cNvSpPr/>
          <p:nvPr/>
        </p:nvSpPr>
        <p:spPr>
          <a:xfrm>
            <a:off x="60287" y="1443841"/>
            <a:ext cx="452951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       noleggi giorno</a:t>
            </a: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       km medi per noleggio</a:t>
            </a: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       tempo medio di noleggio</a:t>
            </a: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A1A31CD6-56B6-4AED-80A1-85AABEDA3A39}"/>
              </a:ext>
            </a:extLst>
          </p:cNvPr>
          <p:cNvSpPr txBox="1"/>
          <p:nvPr/>
        </p:nvSpPr>
        <p:spPr>
          <a:xfrm>
            <a:off x="-6937" y="3420442"/>
            <a:ext cx="370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5000" spc="-300">
                <a:solidFill>
                  <a:srgbClr val="586D82"/>
                </a:solidFill>
                <a:latin typeface="Gill Sans MT" panose="020B0502020104020203" pitchFamily="34" charset="0"/>
                <a:ea typeface="Cambria" panose="02040503050406030204" pitchFamily="18" charset="0"/>
              </a:defRPr>
            </a:lvl1pPr>
          </a:lstStyle>
          <a:p>
            <a:r>
              <a:rPr lang="it-IT" sz="2800" b="1" spc="-200" dirty="0">
                <a:ln>
                  <a:solidFill>
                    <a:schemeClr val="tx1"/>
                  </a:solidFill>
                </a:ln>
                <a:solidFill>
                  <a:srgbClr val="9AC137"/>
                </a:solidFill>
              </a:rPr>
              <a:t>SCOOTER SHARING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368E6CDE-9844-4981-B544-BE3689E544E0}"/>
              </a:ext>
            </a:extLst>
          </p:cNvPr>
          <p:cNvSpPr txBox="1"/>
          <p:nvPr/>
        </p:nvSpPr>
        <p:spPr>
          <a:xfrm>
            <a:off x="6517340" y="850932"/>
            <a:ext cx="2587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5000" spc="-300">
                <a:solidFill>
                  <a:srgbClr val="586D82"/>
                </a:solidFill>
                <a:latin typeface="Gill Sans MT" panose="020B0502020104020203" pitchFamily="34" charset="0"/>
                <a:ea typeface="Cambria" panose="02040503050406030204" pitchFamily="18" charset="0"/>
              </a:defRPr>
            </a:lvl1pPr>
          </a:lstStyle>
          <a:p>
            <a:pPr algn="r"/>
            <a:r>
              <a:rPr lang="it-IT" sz="2800" b="1" spc="-200" dirty="0">
                <a:ln>
                  <a:solidFill>
                    <a:schemeClr val="tx1"/>
                  </a:solidFill>
                </a:ln>
                <a:solidFill>
                  <a:srgbClr val="ED5C0C"/>
                </a:solidFill>
              </a:rPr>
              <a:t>BIKE SHARING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D3CF23A-2D07-481E-8670-FAA3BBEA2465}"/>
              </a:ext>
            </a:extLst>
          </p:cNvPr>
          <p:cNvSpPr txBox="1"/>
          <p:nvPr/>
        </p:nvSpPr>
        <p:spPr>
          <a:xfrm>
            <a:off x="6515100" y="3519379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5000" spc="-300">
                <a:solidFill>
                  <a:srgbClr val="586D82"/>
                </a:solidFill>
                <a:latin typeface="Gill Sans MT" panose="020B0502020104020203" pitchFamily="34" charset="0"/>
                <a:ea typeface="Cambria" panose="02040503050406030204" pitchFamily="18" charset="0"/>
              </a:defRPr>
            </a:lvl1pPr>
          </a:lstStyle>
          <a:p>
            <a:pPr algn="r"/>
            <a:r>
              <a:rPr lang="it-IT" sz="2800" b="1" spc="-200" dirty="0">
                <a:ln>
                  <a:solidFill>
                    <a:schemeClr val="tx1"/>
                  </a:solidFill>
                </a:ln>
                <a:solidFill>
                  <a:srgbClr val="B99BC9"/>
                </a:solidFill>
              </a:rPr>
              <a:t>MONOPATTINI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000BB427-7B61-42BB-A6CA-B61C84FC741D}"/>
              </a:ext>
            </a:extLst>
          </p:cNvPr>
          <p:cNvSpPr/>
          <p:nvPr/>
        </p:nvSpPr>
        <p:spPr>
          <a:xfrm>
            <a:off x="-21918" y="1417419"/>
            <a:ext cx="1127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16.519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C3604BAD-B112-4285-92FD-501C43251541}"/>
              </a:ext>
            </a:extLst>
          </p:cNvPr>
          <p:cNvSpPr/>
          <p:nvPr/>
        </p:nvSpPr>
        <p:spPr>
          <a:xfrm>
            <a:off x="304318" y="1946335"/>
            <a:ext cx="7841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7,18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1F12625A-9928-4006-A45F-C1011EAE8D48}"/>
              </a:ext>
            </a:extLst>
          </p:cNvPr>
          <p:cNvSpPr/>
          <p:nvPr/>
        </p:nvSpPr>
        <p:spPr>
          <a:xfrm>
            <a:off x="480322" y="2475251"/>
            <a:ext cx="6126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31’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40EC37EF-018E-440C-ACA6-2B0DC9F60A5B}"/>
              </a:ext>
            </a:extLst>
          </p:cNvPr>
          <p:cNvSpPr/>
          <p:nvPr/>
        </p:nvSpPr>
        <p:spPr>
          <a:xfrm>
            <a:off x="33526" y="4034067"/>
            <a:ext cx="452951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       noleggi giorno</a:t>
            </a: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       km medi per noleggio</a:t>
            </a: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       tempo medio di noleggio</a:t>
            </a:r>
          </a:p>
          <a:p>
            <a:pPr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0B293491-4DD7-496E-9F46-F85325698D3E}"/>
              </a:ext>
            </a:extLst>
          </p:cNvPr>
          <p:cNvSpPr/>
          <p:nvPr/>
        </p:nvSpPr>
        <p:spPr>
          <a:xfrm>
            <a:off x="134872" y="4019673"/>
            <a:ext cx="9557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4.922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628E4E57-0356-4BB3-B123-8CCD1F4A56F5}"/>
              </a:ext>
            </a:extLst>
          </p:cNvPr>
          <p:cNvSpPr/>
          <p:nvPr/>
        </p:nvSpPr>
        <p:spPr>
          <a:xfrm>
            <a:off x="289586" y="4548589"/>
            <a:ext cx="7841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2,70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6BCB58C4-3F78-4A64-BA74-8A1B22CA251A}"/>
              </a:ext>
            </a:extLst>
          </p:cNvPr>
          <p:cNvSpPr/>
          <p:nvPr/>
        </p:nvSpPr>
        <p:spPr>
          <a:xfrm>
            <a:off x="465591" y="5077505"/>
            <a:ext cx="6126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17’</a:t>
            </a:r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0D32052C-FA4E-4288-AA74-CDC5B5C2D9FB}"/>
              </a:ext>
            </a:extLst>
          </p:cNvPr>
          <p:cNvSpPr/>
          <p:nvPr/>
        </p:nvSpPr>
        <p:spPr>
          <a:xfrm>
            <a:off x="4614490" y="1443841"/>
            <a:ext cx="452951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       noleggi giorno</a:t>
            </a:r>
          </a:p>
          <a:p>
            <a:pPr algn="r"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       km medi per noleggio</a:t>
            </a:r>
          </a:p>
          <a:p>
            <a:pPr algn="r"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it-IT" alt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tempo medio di noleggio</a:t>
            </a:r>
          </a:p>
          <a:p>
            <a:pPr algn="r">
              <a:spcBef>
                <a:spcPts val="700"/>
              </a:spcBef>
              <a:spcAft>
                <a:spcPts val="700"/>
              </a:spcAft>
            </a:pPr>
            <a:endParaRPr lang="it-IT" altLang="it-IT" sz="22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25BE151-7BE4-4A4E-8DB9-FB498DAA5FC7}"/>
              </a:ext>
            </a:extLst>
          </p:cNvPr>
          <p:cNvSpPr/>
          <p:nvPr/>
        </p:nvSpPr>
        <p:spPr>
          <a:xfrm>
            <a:off x="6013106" y="1431758"/>
            <a:ext cx="1127232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16.163</a:t>
            </a: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4D1CE2C1-86B6-4CF4-A6AD-4F05B6ABACCD}"/>
              </a:ext>
            </a:extLst>
          </p:cNvPr>
          <p:cNvSpPr/>
          <p:nvPr/>
        </p:nvSpPr>
        <p:spPr>
          <a:xfrm>
            <a:off x="5659915" y="1915801"/>
            <a:ext cx="784189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1,20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310CEF76-2C6A-4B98-B3EF-641F6FDA629E}"/>
              </a:ext>
            </a:extLst>
          </p:cNvPr>
          <p:cNvSpPr/>
          <p:nvPr/>
        </p:nvSpPr>
        <p:spPr>
          <a:xfrm>
            <a:off x="5640126" y="2444717"/>
            <a:ext cx="4411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6C4CA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’</a:t>
            </a:r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AF38F5B0-FFB6-4616-961D-1B3BF58C0EFA}"/>
              </a:ext>
            </a:extLst>
          </p:cNvPr>
          <p:cNvSpPr/>
          <p:nvPr/>
        </p:nvSpPr>
        <p:spPr>
          <a:xfrm>
            <a:off x="4614490" y="4160991"/>
            <a:ext cx="452951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       noleggi giorno</a:t>
            </a:r>
          </a:p>
          <a:p>
            <a:pPr algn="r"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       km medi per noleggio</a:t>
            </a:r>
          </a:p>
          <a:p>
            <a:pPr algn="r"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       tempo medio di noleggio</a:t>
            </a:r>
          </a:p>
          <a:p>
            <a:pPr algn="r">
              <a:spcBef>
                <a:spcPts val="700"/>
              </a:spcBef>
              <a:spcAft>
                <a:spcPts val="700"/>
              </a:spcAft>
            </a:pPr>
            <a:r>
              <a:rPr lang="it-IT" altLang="it-IT" sz="22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79CA7094-E221-403C-A860-1B86FDEDF75B}"/>
              </a:ext>
            </a:extLst>
          </p:cNvPr>
          <p:cNvSpPr/>
          <p:nvPr/>
        </p:nvSpPr>
        <p:spPr>
          <a:xfrm>
            <a:off x="6204177" y="4134565"/>
            <a:ext cx="95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7.600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3B3CB364-3702-4E50-90BE-26DD792DDBA1}"/>
              </a:ext>
            </a:extLst>
          </p:cNvPr>
          <p:cNvSpPr/>
          <p:nvPr/>
        </p:nvSpPr>
        <p:spPr>
          <a:xfrm>
            <a:off x="5619307" y="4615353"/>
            <a:ext cx="7841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1,39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C388BDE3-94E2-4031-AF0D-3E9E1BA70645}"/>
              </a:ext>
            </a:extLst>
          </p:cNvPr>
          <p:cNvSpPr/>
          <p:nvPr/>
        </p:nvSpPr>
        <p:spPr>
          <a:xfrm>
            <a:off x="5427997" y="5144269"/>
            <a:ext cx="6126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2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sx="107000" sy="107000" algn="tl" rotWithShape="0">
                    <a:prstClr val="black">
                      <a:alpha val="40000"/>
                    </a:prstClr>
                  </a:outerShdw>
                </a:effectLst>
              </a:rPr>
              <a:t>10’</a:t>
            </a: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2B558141-D8B7-4EA7-B85C-7B8D1553C27E}"/>
              </a:ext>
            </a:extLst>
          </p:cNvPr>
          <p:cNvSpPr/>
          <p:nvPr/>
        </p:nvSpPr>
        <p:spPr>
          <a:xfrm>
            <a:off x="3048000" y="576181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900" dirty="0">
                <a:solidFill>
                  <a:schemeClr val="bg1"/>
                </a:solidFill>
                <a:latin typeface="Corbel" panose="020B0503020204020204" pitchFamily="34" charset="0"/>
              </a:rPr>
              <a:t>Dati medi giornalieri</a:t>
            </a:r>
          </a:p>
          <a:p>
            <a:pPr algn="r"/>
            <a:r>
              <a:rPr lang="it-IT" sz="900" dirty="0">
                <a:solidFill>
                  <a:schemeClr val="bg1"/>
                </a:solidFill>
                <a:latin typeface="Corbel" panose="020B0503020204020204" pitchFamily="34" charset="0"/>
              </a:rPr>
              <a:t>Periodi di rilevo differenti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1A4D3D-6C1F-420E-A2FC-6EA9707F28CB}"/>
              </a:ext>
            </a:extLst>
          </p:cNvPr>
          <p:cNvSpPr txBox="1">
            <a:spLocks/>
          </p:cNvSpPr>
          <p:nvPr/>
        </p:nvSpPr>
        <p:spPr bwMode="auto">
          <a:xfrm>
            <a:off x="736600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altLang="it-IT" sz="2500" b="1" dirty="0" err="1"/>
              <a:t>Dati</a:t>
            </a:r>
            <a:r>
              <a:rPr lang="en-US" altLang="it-IT" sz="2500" b="1" dirty="0"/>
              <a:t> di </a:t>
            </a:r>
            <a:r>
              <a:rPr lang="en-US" altLang="it-IT" sz="2500" b="1"/>
              <a:t>utilizzo </a:t>
            </a:r>
            <a:endParaRPr lang="en-US" altLang="it-IT" sz="2500" b="1" dirty="0"/>
          </a:p>
        </p:txBody>
      </p:sp>
    </p:spTree>
    <p:extLst>
      <p:ext uri="{BB962C8B-B14F-4D97-AF65-F5344CB8AC3E}">
        <p14:creationId xmlns:p14="http://schemas.microsoft.com/office/powerpoint/2010/main" val="171922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5A0FADB-7A2D-4F7C-B7B6-4858D7143DB8}"/>
              </a:ext>
            </a:extLst>
          </p:cNvPr>
          <p:cNvSpPr/>
          <p:nvPr/>
        </p:nvSpPr>
        <p:spPr>
          <a:xfrm>
            <a:off x="774700" y="668340"/>
            <a:ext cx="8331200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FB1F268-AF7A-46D8-A0AA-016248C1CBB6}"/>
              </a:ext>
            </a:extLst>
          </p:cNvPr>
          <p:cNvSpPr/>
          <p:nvPr/>
        </p:nvSpPr>
        <p:spPr>
          <a:xfrm>
            <a:off x="0" y="6129341"/>
            <a:ext cx="9144000" cy="107951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D40BD4-CE65-4CC9-90EA-3D3376D7A270}"/>
              </a:ext>
            </a:extLst>
          </p:cNvPr>
          <p:cNvSpPr/>
          <p:nvPr/>
        </p:nvSpPr>
        <p:spPr>
          <a:xfrm>
            <a:off x="177804" y="668340"/>
            <a:ext cx="360363" cy="182563"/>
          </a:xfrm>
          <a:prstGeom prst="rect">
            <a:avLst/>
          </a:prstGeom>
          <a:solidFill>
            <a:srgbClr val="BA0B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66">
              <a:defRPr/>
            </a:pP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6" name="Immagine 30" descr="Logo AMAT.eps">
            <a:extLst>
              <a:ext uri="{FF2B5EF4-FFF2-40B4-BE49-F238E27FC236}">
                <a16:creationId xmlns:a16="http://schemas.microsoft.com/office/drawing/2014/main" id="{FF855B6A-0FC6-495C-B9C7-D2A8B3493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40" y="6307139"/>
            <a:ext cx="11477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itle 1">
            <a:extLst>
              <a:ext uri="{FF2B5EF4-FFF2-40B4-BE49-F238E27FC236}">
                <a16:creationId xmlns:a16="http://schemas.microsoft.com/office/drawing/2014/main" id="{5D8732BF-F9E4-4468-8F09-9BBA3801DC19}"/>
              </a:ext>
            </a:extLst>
          </p:cNvPr>
          <p:cNvSpPr txBox="1">
            <a:spLocks/>
          </p:cNvSpPr>
          <p:nvPr/>
        </p:nvSpPr>
        <p:spPr bwMode="auto">
          <a:xfrm>
            <a:off x="731839" y="166693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altLang="it-IT" sz="2500" b="1" dirty="0" err="1"/>
              <a:t>Monitoraggio</a:t>
            </a:r>
            <a:endParaRPr lang="en-US" altLang="it-IT" sz="2500" b="1" dirty="0"/>
          </a:p>
        </p:txBody>
      </p:sp>
      <p:pic>
        <p:nvPicPr>
          <p:cNvPr id="19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7" b="25925"/>
          <a:stretch>
            <a:fillRect/>
          </a:stretch>
        </p:blipFill>
        <p:spPr bwMode="auto">
          <a:xfrm>
            <a:off x="22540" y="6181729"/>
            <a:ext cx="1277939" cy="70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DBAD674-18EF-4309-A8C2-56E7FFE9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02409-AA69-4DB4-9BC5-6B75648D37C1}" type="slidenum">
              <a:rPr lang="it-IT" altLang="it-IT" smtClean="0"/>
              <a:pPr>
                <a:defRPr/>
              </a:pPr>
              <a:t>8</a:t>
            </a:fld>
            <a:endParaRPr lang="it-IT" altLang="it-IT" dirty="0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5463568-B5B5-408E-A675-C936FC787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030210"/>
              </p:ext>
            </p:extLst>
          </p:nvPr>
        </p:nvGraphicFramePr>
        <p:xfrm>
          <a:off x="774700" y="850904"/>
          <a:ext cx="8331200" cy="5278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9612FDA-EE5E-4DE8-91FB-E48976ECE658}"/>
              </a:ext>
            </a:extLst>
          </p:cNvPr>
          <p:cNvSpPr txBox="1">
            <a:spLocks/>
          </p:cNvSpPr>
          <p:nvPr/>
        </p:nvSpPr>
        <p:spPr bwMode="auto">
          <a:xfrm>
            <a:off x="774700" y="992159"/>
            <a:ext cx="8407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altLang="it-IT" sz="2500" dirty="0"/>
              <a:t>Durante la </a:t>
            </a:r>
            <a:r>
              <a:rPr lang="en-US" altLang="it-IT" sz="2500" dirty="0" err="1"/>
              <a:t>pandemia</a:t>
            </a:r>
            <a:r>
              <a:rPr lang="en-US" altLang="it-IT" sz="2500" dirty="0"/>
              <a:t> è </a:t>
            </a:r>
            <a:r>
              <a:rPr lang="en-US" altLang="it-IT" sz="2500" dirty="0" err="1"/>
              <a:t>stato</a:t>
            </a:r>
            <a:r>
              <a:rPr lang="en-US" altLang="it-IT" sz="2500" dirty="0"/>
              <a:t> </a:t>
            </a:r>
            <a:r>
              <a:rPr lang="en-US" altLang="it-IT" sz="2500" dirty="0" err="1"/>
              <a:t>attivato</a:t>
            </a:r>
            <a:r>
              <a:rPr lang="en-US" altLang="it-IT" sz="2500" dirty="0"/>
              <a:t> uno specific </a:t>
            </a:r>
            <a:r>
              <a:rPr lang="en-US" altLang="it-IT" sz="2500" dirty="0" err="1"/>
              <a:t>monitoraggio</a:t>
            </a:r>
            <a:r>
              <a:rPr lang="en-US" altLang="it-IT" sz="2500" dirty="0"/>
              <a:t> relative </a:t>
            </a:r>
            <a:r>
              <a:rPr lang="en-US" altLang="it-IT" sz="2500" dirty="0" err="1"/>
              <a:t>all’utilizzo</a:t>
            </a:r>
            <a:r>
              <a:rPr lang="en-US" altLang="it-IT" sz="2500" dirty="0"/>
              <a:t> dei </a:t>
            </a:r>
            <a:r>
              <a:rPr lang="en-US" altLang="it-IT" sz="2500" dirty="0" err="1"/>
              <a:t>servizi</a:t>
            </a:r>
            <a:endParaRPr lang="en-US" altLang="it-IT" sz="2500" dirty="0"/>
          </a:p>
        </p:txBody>
      </p:sp>
    </p:spTree>
    <p:extLst>
      <p:ext uri="{BB962C8B-B14F-4D97-AF65-F5344CB8AC3E}">
        <p14:creationId xmlns:p14="http://schemas.microsoft.com/office/powerpoint/2010/main" val="405610281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BD4E18638BDF4BBAB095530133B7B0" ma:contentTypeVersion="9" ma:contentTypeDescription="Creare un nuovo documento." ma:contentTypeScope="" ma:versionID="caad42349101959383efee40a321fdcd">
  <xsd:schema xmlns:xsd="http://www.w3.org/2001/XMLSchema" xmlns:xs="http://www.w3.org/2001/XMLSchema" xmlns:p="http://schemas.microsoft.com/office/2006/metadata/properties" xmlns:ns2="619efefa-2f5c-4941-8161-2a2e27efc7b9" xmlns:ns3="35806d99-892a-4708-b249-b7dac517bd7d" targetNamespace="http://schemas.microsoft.com/office/2006/metadata/properties" ma:root="true" ma:fieldsID="01627f9013b163e1a8c8ae88885a4c33" ns2:_="" ns3:_="">
    <xsd:import namespace="619efefa-2f5c-4941-8161-2a2e27efc7b9"/>
    <xsd:import namespace="35806d99-892a-4708-b249-b7dac517bd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efefa-2f5c-4941-8161-2a2e27efc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06d99-892a-4708-b249-b7dac517bd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CA1A64-4DC4-49ED-AE10-64DE88D12EE5}"/>
</file>

<file path=customXml/itemProps2.xml><?xml version="1.0" encoding="utf-8"?>
<ds:datastoreItem xmlns:ds="http://schemas.openxmlformats.org/officeDocument/2006/customXml" ds:itemID="{33F7A91F-D91A-412C-AE99-33A13F6FB337}"/>
</file>

<file path=customXml/itemProps3.xml><?xml version="1.0" encoding="utf-8"?>
<ds:datastoreItem xmlns:ds="http://schemas.openxmlformats.org/officeDocument/2006/customXml" ds:itemID="{246E0BE1-7FAE-4875-9000-3CF15A04E2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30299</TotalTime>
  <Words>683</Words>
  <Application>Microsoft Office PowerPoint</Application>
  <PresentationFormat>Presentazione su schermo (4:3)</PresentationFormat>
  <Paragraphs>190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2" baseType="lpstr">
      <vt:lpstr>Aharoni</vt:lpstr>
      <vt:lpstr>Arial</vt:lpstr>
      <vt:lpstr>Arial Black</vt:lpstr>
      <vt:lpstr>Calibri</vt:lpstr>
      <vt:lpstr>Calibri Light</vt:lpstr>
      <vt:lpstr>Cambria</vt:lpstr>
      <vt:lpstr>Corbel</vt:lpstr>
      <vt:lpstr>Gill Sans MT</vt:lpstr>
      <vt:lpstr>Lato Light</vt:lpstr>
      <vt:lpstr>League Spartan</vt:lpstr>
      <vt:lpstr>Mukta ExtraLight</vt:lpstr>
      <vt:lpstr>新細明體</vt:lpstr>
      <vt:lpstr>Poppins</vt:lpstr>
      <vt:lpstr>Trebuchet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Marco Pietro Granelli</cp:lastModifiedBy>
  <cp:revision>1351</cp:revision>
  <cp:lastPrinted>2020-06-04T16:49:48Z</cp:lastPrinted>
  <dcterms:created xsi:type="dcterms:W3CDTF">2016-06-08T19:59:42Z</dcterms:created>
  <dcterms:modified xsi:type="dcterms:W3CDTF">2020-07-29T11:21:05Z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0x010100F2BD4E18638BDF4BBAB095530133B7B0</vt:lpwstr>
  </property>
</Properties>
</file>