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65" r:id="rId2"/>
    <p:sldId id="272" r:id="rId3"/>
    <p:sldId id="266" r:id="rId4"/>
    <p:sldId id="274" r:id="rId5"/>
    <p:sldId id="275" r:id="rId6"/>
    <p:sldId id="268" r:id="rId7"/>
    <p:sldId id="269" r:id="rId8"/>
    <p:sldId id="270" r:id="rId9"/>
    <p:sldId id="279" r:id="rId10"/>
    <p:sldId id="281" r:id="rId11"/>
    <p:sldId id="280" r:id="rId12"/>
  </p:sldIdLst>
  <p:sldSz cx="10693400" cy="7556500"/>
  <p:notesSz cx="9926638" cy="67976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0" d="100"/>
          <a:sy n="120" d="100"/>
        </p:scale>
        <p:origin x="84" y="-2598"/>
      </p:cViewPr>
      <p:guideLst>
        <p:guide orient="horz" pos="2880"/>
        <p:guide pos="2160"/>
      </p:guideLst>
    </p:cSldViewPr>
  </p:slideViewPr>
  <p:notesTextViewPr>
    <p:cViewPr>
      <p:scale>
        <a:sx n="100" d="100"/>
        <a:sy n="100" d="100"/>
      </p:scale>
      <p:origin x="0" y="0"/>
    </p:cViewPr>
  </p:notesTextViewPr>
  <p:sorterViewPr>
    <p:cViewPr>
      <p:scale>
        <a:sx n="110" d="100"/>
        <a:sy n="110" d="100"/>
      </p:scale>
      <p:origin x="0" y="2986"/>
    </p:cViewPr>
  </p:sorterViewPr>
  <p:notesViewPr>
    <p:cSldViewPr>
      <p:cViewPr varScale="1">
        <p:scale>
          <a:sx n="64" d="100"/>
          <a:sy n="64" d="100"/>
        </p:scale>
        <p:origin x="-1646" y="-62"/>
      </p:cViewPr>
      <p:guideLst>
        <p:guide orient="horz" pos="2141"/>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4301642" cy="339884"/>
          </a:xfrm>
          <a:prstGeom prst="rect">
            <a:avLst/>
          </a:prstGeom>
        </p:spPr>
        <p:txBody>
          <a:bodyPr vert="horz" lIns="83793" tIns="41896" rIns="83793" bIns="41896" rtlCol="0"/>
          <a:lstStyle>
            <a:lvl1pPr algn="l">
              <a:defRPr sz="1100"/>
            </a:lvl1pPr>
          </a:lstStyle>
          <a:p>
            <a:endParaRPr lang="it-IT"/>
          </a:p>
        </p:txBody>
      </p:sp>
      <p:sp>
        <p:nvSpPr>
          <p:cNvPr id="3" name="Segnaposto data 2"/>
          <p:cNvSpPr>
            <a:spLocks noGrp="1"/>
          </p:cNvSpPr>
          <p:nvPr>
            <p:ph type="dt" idx="1"/>
          </p:nvPr>
        </p:nvSpPr>
        <p:spPr>
          <a:xfrm>
            <a:off x="5623524" y="0"/>
            <a:ext cx="4300168" cy="339884"/>
          </a:xfrm>
          <a:prstGeom prst="rect">
            <a:avLst/>
          </a:prstGeom>
        </p:spPr>
        <p:txBody>
          <a:bodyPr vert="horz" lIns="83793" tIns="41896" rIns="83793" bIns="41896" rtlCol="0"/>
          <a:lstStyle>
            <a:lvl1pPr algn="r">
              <a:defRPr sz="1100"/>
            </a:lvl1pPr>
          </a:lstStyle>
          <a:p>
            <a:fld id="{0789FF1A-ACE8-46DF-8510-19757C8AC10B}" type="datetimeFigureOut">
              <a:rPr lang="it-IT" smtClean="0"/>
              <a:t>14/12/2020</a:t>
            </a:fld>
            <a:endParaRPr lang="it-IT"/>
          </a:p>
        </p:txBody>
      </p:sp>
      <p:sp>
        <p:nvSpPr>
          <p:cNvPr id="4" name="Segnaposto immagine diapositiva 3"/>
          <p:cNvSpPr>
            <a:spLocks noGrp="1" noRot="1" noChangeAspect="1"/>
          </p:cNvSpPr>
          <p:nvPr>
            <p:ph type="sldImg" idx="2"/>
          </p:nvPr>
        </p:nvSpPr>
        <p:spPr>
          <a:xfrm>
            <a:off x="3159125" y="509588"/>
            <a:ext cx="3608388" cy="2549525"/>
          </a:xfrm>
          <a:prstGeom prst="rect">
            <a:avLst/>
          </a:prstGeom>
          <a:noFill/>
          <a:ln w="12700">
            <a:solidFill>
              <a:prstClr val="black"/>
            </a:solidFill>
          </a:ln>
        </p:spPr>
        <p:txBody>
          <a:bodyPr vert="horz" lIns="83793" tIns="41896" rIns="83793" bIns="41896" rtlCol="0" anchor="ctr"/>
          <a:lstStyle/>
          <a:p>
            <a:endParaRPr lang="it-IT"/>
          </a:p>
        </p:txBody>
      </p:sp>
      <p:sp>
        <p:nvSpPr>
          <p:cNvPr id="5" name="Segnaposto note 4"/>
          <p:cNvSpPr>
            <a:spLocks noGrp="1"/>
          </p:cNvSpPr>
          <p:nvPr>
            <p:ph type="body" sz="quarter" idx="3"/>
          </p:nvPr>
        </p:nvSpPr>
        <p:spPr>
          <a:xfrm>
            <a:off x="993253" y="3228896"/>
            <a:ext cx="7940132" cy="3058954"/>
          </a:xfrm>
          <a:prstGeom prst="rect">
            <a:avLst/>
          </a:prstGeom>
        </p:spPr>
        <p:txBody>
          <a:bodyPr vert="horz" lIns="83793" tIns="41896" rIns="83793" bIns="41896"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6456364"/>
            <a:ext cx="4301642" cy="339884"/>
          </a:xfrm>
          <a:prstGeom prst="rect">
            <a:avLst/>
          </a:prstGeom>
        </p:spPr>
        <p:txBody>
          <a:bodyPr vert="horz" lIns="83793" tIns="41896" rIns="83793" bIns="41896" rtlCol="0" anchor="b"/>
          <a:lstStyle>
            <a:lvl1pPr algn="l">
              <a:defRPr sz="1100"/>
            </a:lvl1pPr>
          </a:lstStyle>
          <a:p>
            <a:endParaRPr lang="it-IT"/>
          </a:p>
        </p:txBody>
      </p:sp>
      <p:sp>
        <p:nvSpPr>
          <p:cNvPr id="7" name="Segnaposto numero diapositiva 6"/>
          <p:cNvSpPr>
            <a:spLocks noGrp="1"/>
          </p:cNvSpPr>
          <p:nvPr>
            <p:ph type="sldNum" sz="quarter" idx="5"/>
          </p:nvPr>
        </p:nvSpPr>
        <p:spPr>
          <a:xfrm>
            <a:off x="5623524" y="6456364"/>
            <a:ext cx="4300168" cy="339884"/>
          </a:xfrm>
          <a:prstGeom prst="rect">
            <a:avLst/>
          </a:prstGeom>
        </p:spPr>
        <p:txBody>
          <a:bodyPr vert="horz" lIns="83793" tIns="41896" rIns="83793" bIns="41896" rtlCol="0" anchor="b"/>
          <a:lstStyle>
            <a:lvl1pPr algn="r">
              <a:defRPr sz="1100"/>
            </a:lvl1pPr>
          </a:lstStyle>
          <a:p>
            <a:fld id="{A789437E-C2D5-49FB-ABBF-87A34EBEC1A9}" type="slidenum">
              <a:rPr lang="it-IT" smtClean="0"/>
              <a:t>‹N›</a:t>
            </a:fld>
            <a:endParaRPr lang="it-IT"/>
          </a:p>
        </p:txBody>
      </p:sp>
    </p:spTree>
    <p:extLst>
      <p:ext uri="{BB962C8B-B14F-4D97-AF65-F5344CB8AC3E}">
        <p14:creationId xmlns:p14="http://schemas.microsoft.com/office/powerpoint/2010/main" val="1110942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1640"/>
            <a:ext cx="7485379" cy="18891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85E18C1-D006-4CA2-B2AE-9A4997BAE9A2}" type="datetime1">
              <a:rPr lang="en-US" smtClean="0"/>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9BC4010-F859-48AD-9622-27ABB731084B}" type="datetime1">
              <a:rPr lang="en-US" smtClean="0"/>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0"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0756A280-4DB3-4D3C-B521-2A3691C782A1}" type="datetime1">
              <a:rPr lang="en-US" smtClean="0"/>
              <a:t>12/14/2020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FEBE6FAB-1265-473C-A2F3-8163EC79EA4A}" type="datetime1">
              <a:rPr lang="en-US" smtClean="0"/>
              <a:t>12/14/2020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05A3EF6-93D8-4255-8C3D-56180F010B6D}" type="datetime1">
              <a:rPr lang="en-US" smtClean="0"/>
              <a:t>12/14/2020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05905" y="961017"/>
            <a:ext cx="996484" cy="924718"/>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74073" y="879347"/>
            <a:ext cx="9144000" cy="44450"/>
          </a:xfrm>
          <a:custGeom>
            <a:avLst/>
            <a:gdLst/>
            <a:ahLst/>
            <a:cxnLst/>
            <a:rect l="l" t="t" r="r" b="b"/>
            <a:pathLst>
              <a:path w="9144000" h="44450">
                <a:moveTo>
                  <a:pt x="9143996" y="44195"/>
                </a:moveTo>
                <a:lnTo>
                  <a:pt x="9143996" y="24383"/>
                </a:lnTo>
                <a:lnTo>
                  <a:pt x="0" y="0"/>
                </a:lnTo>
                <a:lnTo>
                  <a:pt x="0" y="19811"/>
                </a:lnTo>
                <a:lnTo>
                  <a:pt x="9143996" y="44195"/>
                </a:lnTo>
                <a:close/>
              </a:path>
            </a:pathLst>
          </a:custGeom>
          <a:solidFill>
            <a:srgbClr val="CC0000"/>
          </a:solidFill>
        </p:spPr>
        <p:txBody>
          <a:bodyPr wrap="square" lIns="0" tIns="0" rIns="0" bIns="0" rtlCol="0"/>
          <a:lstStyle/>
          <a:p>
            <a:endParaRPr/>
          </a:p>
        </p:txBody>
      </p:sp>
      <p:sp>
        <p:nvSpPr>
          <p:cNvPr id="18" name="bk object 18"/>
          <p:cNvSpPr/>
          <p:nvPr/>
        </p:nvSpPr>
        <p:spPr>
          <a:xfrm>
            <a:off x="1854586" y="348995"/>
            <a:ext cx="0" cy="6858000"/>
          </a:xfrm>
          <a:custGeom>
            <a:avLst/>
            <a:gdLst/>
            <a:ahLst/>
            <a:cxnLst/>
            <a:rect l="l" t="t" r="r" b="b"/>
            <a:pathLst>
              <a:path h="6858000">
                <a:moveTo>
                  <a:pt x="0" y="0"/>
                </a:moveTo>
                <a:lnTo>
                  <a:pt x="0" y="6857999"/>
                </a:lnTo>
              </a:path>
            </a:pathLst>
          </a:custGeom>
          <a:ln w="19557">
            <a:solidFill>
              <a:srgbClr val="CC0000"/>
            </a:solidFill>
          </a:ln>
        </p:spPr>
        <p:txBody>
          <a:bodyPr wrap="square" lIns="0" tIns="0" rIns="0" bIns="0" rtlCol="0"/>
          <a:lstStyle/>
          <a:p>
            <a:endParaRPr/>
          </a:p>
        </p:txBody>
      </p:sp>
      <p:sp>
        <p:nvSpPr>
          <p:cNvPr id="2" name="Holder 2"/>
          <p:cNvSpPr>
            <a:spLocks noGrp="1"/>
          </p:cNvSpPr>
          <p:nvPr>
            <p:ph type="title"/>
          </p:nvPr>
        </p:nvSpPr>
        <p:spPr>
          <a:xfrm>
            <a:off x="534670" y="302259"/>
            <a:ext cx="9624059" cy="12090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7995"/>
            <a:ext cx="962405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27545"/>
            <a:ext cx="3421887"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7BDF4DBC-FB0E-452A-9663-0486B882D248}" type="datetime1">
              <a:rPr lang="en-US" smtClean="0"/>
              <a:t>12/14/2020</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69900" y="958850"/>
            <a:ext cx="1358900" cy="1200329"/>
          </a:xfrm>
          <a:prstGeom prst="rect">
            <a:avLst/>
          </a:prstGeom>
          <a:pattFill prst="pct5">
            <a:fgClr>
              <a:srgbClr val="FF0000"/>
            </a:fgClr>
            <a:bgClr>
              <a:schemeClr val="bg1"/>
            </a:bgClr>
          </a:pattFill>
          <a:ln>
            <a:noFill/>
          </a:ln>
        </p:spPr>
        <p:txBody>
          <a:bodyPr wrap="square" rtlCol="0">
            <a:spAutoFit/>
          </a:bodyPr>
          <a:lstStyle/>
          <a:p>
            <a:endParaRPr lang="it-IT" dirty="0" smtClean="0"/>
          </a:p>
          <a:p>
            <a:endParaRPr lang="it-IT" dirty="0"/>
          </a:p>
          <a:p>
            <a:endParaRPr lang="it-IT" dirty="0" smtClean="0"/>
          </a:p>
          <a:p>
            <a:endParaRPr lang="it-IT" dirty="0"/>
          </a:p>
        </p:txBody>
      </p:sp>
      <p:sp>
        <p:nvSpPr>
          <p:cNvPr id="2" name="Sottotitolo 2"/>
          <p:cNvSpPr txBox="1">
            <a:spLocks/>
          </p:cNvSpPr>
          <p:nvPr/>
        </p:nvSpPr>
        <p:spPr>
          <a:xfrm>
            <a:off x="2298699" y="3092450"/>
            <a:ext cx="7485379" cy="838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it-IT" sz="2000" kern="0" dirty="0">
              <a:solidFill>
                <a:sysClr val="windowText" lastClr="000000"/>
              </a:solidFill>
            </a:endParaRPr>
          </a:p>
        </p:txBody>
      </p:sp>
      <p:sp>
        <p:nvSpPr>
          <p:cNvPr id="4" name="Segnaposto numero diapositiva 3"/>
          <p:cNvSpPr>
            <a:spLocks noGrp="1"/>
          </p:cNvSpPr>
          <p:nvPr>
            <p:ph type="sldNum" sz="quarter" idx="7"/>
          </p:nvPr>
        </p:nvSpPr>
        <p:spPr>
          <a:xfrm>
            <a:off x="7699248" y="7027545"/>
            <a:ext cx="2459482" cy="169277"/>
          </a:xfrm>
        </p:spPr>
        <p:txBody>
          <a:bodyPr/>
          <a:lstStyle/>
          <a:p>
            <a:fld id="{B6F15528-21DE-4FAA-801E-634DDDAF4B2B}" type="slidenum">
              <a:rPr lang="it-IT" sz="1100" smtClean="0">
                <a:solidFill>
                  <a:schemeClr val="bg1"/>
                </a:solidFill>
              </a:rPr>
              <a:t>1</a:t>
            </a:fld>
            <a:endParaRPr lang="it-IT" sz="1100" dirty="0">
              <a:solidFill>
                <a:schemeClr val="bg1"/>
              </a:solidFill>
            </a:endParaRPr>
          </a:p>
        </p:txBody>
      </p:sp>
      <p:sp>
        <p:nvSpPr>
          <p:cNvPr id="7" name="CasellaDiTesto 6"/>
          <p:cNvSpPr txBox="1"/>
          <p:nvPr/>
        </p:nvSpPr>
        <p:spPr>
          <a:xfrm>
            <a:off x="381000" y="958850"/>
            <a:ext cx="1435100" cy="307777"/>
          </a:xfrm>
          <a:prstGeom prst="rect">
            <a:avLst/>
          </a:prstGeom>
          <a:noFill/>
        </p:spPr>
        <p:txBody>
          <a:bodyPr wrap="square" rtlCol="0">
            <a:spAutoFit/>
          </a:bodyPr>
          <a:lstStyle/>
          <a:p>
            <a:pPr algn="ctr"/>
            <a:r>
              <a:rPr lang="it-IT" sz="700" b="1" dirty="0" smtClean="0">
                <a:latin typeface="Arial" panose="020B0604020202020204" pitchFamily="34" charset="0"/>
                <a:cs typeface="Arial" panose="020B0604020202020204" pitchFamily="34" charset="0"/>
              </a:rPr>
              <a:t>DIREZIONE BILANCIO E  PARTECIPATE</a:t>
            </a:r>
            <a:endParaRPr lang="it-IT" sz="700" b="1" dirty="0">
              <a:latin typeface="Arial" panose="020B0604020202020204" pitchFamily="34" charset="0"/>
              <a:cs typeface="Arial" panose="020B0604020202020204" pitchFamily="34" charset="0"/>
            </a:endParaRPr>
          </a:p>
        </p:txBody>
      </p:sp>
      <p:sp>
        <p:nvSpPr>
          <p:cNvPr id="11" name="CasellaDiTesto 10"/>
          <p:cNvSpPr txBox="1"/>
          <p:nvPr/>
        </p:nvSpPr>
        <p:spPr>
          <a:xfrm>
            <a:off x="6642100" y="6597650"/>
            <a:ext cx="3632200" cy="307777"/>
          </a:xfrm>
          <a:prstGeom prst="rect">
            <a:avLst/>
          </a:prstGeom>
          <a:noFill/>
        </p:spPr>
        <p:txBody>
          <a:bodyPr wrap="square" rtlCol="0">
            <a:spAutoFit/>
          </a:bodyPr>
          <a:lstStyle/>
          <a:p>
            <a:r>
              <a:rPr lang="it-IT" sz="1400" dirty="0" smtClean="0"/>
              <a:t>Commissione Consiliare del </a:t>
            </a:r>
            <a:r>
              <a:rPr lang="it-IT" sz="1400" dirty="0"/>
              <a:t> </a:t>
            </a:r>
            <a:r>
              <a:rPr lang="it-IT" sz="1400" dirty="0" smtClean="0"/>
              <a:t>Dicembre 2020 </a:t>
            </a:r>
            <a:endParaRPr lang="it-IT" sz="1400" dirty="0"/>
          </a:p>
        </p:txBody>
      </p:sp>
      <p:sp>
        <p:nvSpPr>
          <p:cNvPr id="12" name="Rettangolo 11"/>
          <p:cNvSpPr/>
          <p:nvPr/>
        </p:nvSpPr>
        <p:spPr>
          <a:xfrm>
            <a:off x="1993900" y="2482850"/>
            <a:ext cx="8511961"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it-IT"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Terza </a:t>
            </a:r>
            <a:r>
              <a:rPr lang="it-IT"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Revisione </a:t>
            </a:r>
            <a:r>
              <a:rPr lang="it-IT"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periodica delle società partecipate </a:t>
            </a:r>
          </a:p>
          <a:p>
            <a:pPr algn="ctr">
              <a:lnSpc>
                <a:spcPct val="150000"/>
              </a:lnSpc>
            </a:pPr>
            <a:r>
              <a:rPr lang="it-IT"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dal Comune di Milano, </a:t>
            </a:r>
            <a:r>
              <a:rPr lang="it-IT"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ai sensi dell’art. 20 del </a:t>
            </a:r>
            <a:r>
              <a:rPr lang="it-IT" sz="2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D.Lgs.</a:t>
            </a:r>
            <a:r>
              <a:rPr lang="it-IT"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19 agosto 2016 n. 175, </a:t>
            </a:r>
            <a:r>
              <a:rPr lang="it-IT"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come modificato dal </a:t>
            </a:r>
            <a:r>
              <a:rPr lang="it-IT" sz="2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D.Lgs.</a:t>
            </a:r>
            <a:r>
              <a:rPr lang="it-IT"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16 giugno 2017 n. 100</a:t>
            </a:r>
          </a:p>
        </p:txBody>
      </p:sp>
      <p:pic>
        <p:nvPicPr>
          <p:cNvPr id="10" name="Immagine 9"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Tree>
    <p:extLst>
      <p:ext uri="{BB962C8B-B14F-4D97-AF65-F5344CB8AC3E}">
        <p14:creationId xmlns:p14="http://schemas.microsoft.com/office/powerpoint/2010/main" val="178615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10</a:t>
            </a:fld>
            <a:endParaRPr lang="it-IT" dirty="0"/>
          </a:p>
        </p:txBody>
      </p:sp>
      <p:sp>
        <p:nvSpPr>
          <p:cNvPr id="3" name="Rettangolo 2"/>
          <p:cNvSpPr/>
          <p:nvPr/>
        </p:nvSpPr>
        <p:spPr>
          <a:xfrm>
            <a:off x="2603500" y="1568451"/>
            <a:ext cx="7239000" cy="8402300"/>
          </a:xfrm>
          <a:prstGeom prst="rect">
            <a:avLst/>
          </a:prstGeom>
        </p:spPr>
        <p:txBody>
          <a:bodyPr wrap="square">
            <a:spAutoFit/>
          </a:bodyPr>
          <a:lstStyle/>
          <a:p>
            <a:pPr algn="just"/>
            <a:r>
              <a:rPr lang="it-IT" dirty="0"/>
              <a:t>ROMAIRPORT S.r.l. (partecipata indiretta di </a:t>
            </a:r>
            <a:r>
              <a:rPr lang="it-IT" dirty="0" smtClean="0"/>
              <a:t>0,23%, </a:t>
            </a:r>
            <a:r>
              <a:rPr lang="it-IT" dirty="0"/>
              <a:t>detenuta per il tramite di SEA S.p.A</a:t>
            </a:r>
            <a:r>
              <a:rPr lang="it-IT" dirty="0" smtClean="0"/>
              <a:t>.) – cessione a titolo oneroso: </a:t>
            </a:r>
            <a:r>
              <a:rPr lang="it-IT" dirty="0" smtClean="0"/>
              <a:t>la </a:t>
            </a:r>
            <a:r>
              <a:rPr lang="it-IT" dirty="0"/>
              <a:t>società è controllata al 99,26% dalla società Astaldi S.p.A., ammessa dal Tribunale di Roma – Sezione </a:t>
            </a:r>
            <a:r>
              <a:rPr lang="it-IT" dirty="0" smtClean="0"/>
              <a:t>Fallimentare </a:t>
            </a:r>
            <a:r>
              <a:rPr lang="it-IT" dirty="0"/>
              <a:t>in data 5 agosto </a:t>
            </a:r>
            <a:r>
              <a:rPr lang="it-IT" dirty="0" smtClean="0"/>
              <a:t>2019 </a:t>
            </a:r>
            <a:r>
              <a:rPr lang="it-IT" dirty="0"/>
              <a:t>alla procedura di concordato preventivo in continuità aziendale, in accoglimento della istanza presentata dalla Società in data 28 settembre 2018. In data 17 luglio 2020 il Tribunale di Roma ha omologato il concordato preventivo proposto da Astaldi S.p.A., solo a seguito del quale la Società  ha riacquistato la pienezza dei poteri gestori e di disposizione </a:t>
            </a:r>
            <a:r>
              <a:rPr lang="it-IT" dirty="0" smtClean="0"/>
              <a:t>patrimoniale. Tale </a:t>
            </a:r>
            <a:r>
              <a:rPr lang="it-IT" dirty="0"/>
              <a:t>circostanza ha determinato un rallentamento della prevista procedura di cessione della quota detenuta dalla SEA S.p.A., ad oggi non </a:t>
            </a:r>
            <a:r>
              <a:rPr lang="it-IT" dirty="0" smtClean="0"/>
              <a:t>conclusa.</a:t>
            </a:r>
          </a:p>
          <a:p>
            <a:endParaRPr lang="it-IT" dirty="0" smtClean="0"/>
          </a:p>
          <a:p>
            <a:pPr algn="just"/>
            <a:r>
              <a:rPr lang="it-IT" u="sng" dirty="0" err="1"/>
              <a:t>Signature</a:t>
            </a:r>
            <a:r>
              <a:rPr lang="it-IT" u="sng" dirty="0"/>
              <a:t> Flight </a:t>
            </a:r>
            <a:r>
              <a:rPr lang="it-IT" u="sng" dirty="0" err="1"/>
              <a:t>Support</a:t>
            </a:r>
            <a:r>
              <a:rPr lang="it-IT" u="sng" dirty="0"/>
              <a:t> </a:t>
            </a:r>
            <a:r>
              <a:rPr lang="it-IT" u="sng" dirty="0" err="1"/>
              <a:t>Italy</a:t>
            </a:r>
            <a:r>
              <a:rPr lang="it-IT" u="sng" dirty="0"/>
              <a:t> </a:t>
            </a:r>
            <a:r>
              <a:rPr lang="it-IT" u="sng" dirty="0" err="1"/>
              <a:t>S.r</a:t>
            </a:r>
            <a:r>
              <a:rPr lang="it-IT" u="sng" dirty="0"/>
              <a:t> l. (</a:t>
            </a:r>
            <a:r>
              <a:rPr lang="it-IT" dirty="0"/>
              <a:t>partecipata indiretta del 39,96% detenuta per il tramite di SEA PRIME S.p.A. </a:t>
            </a:r>
            <a:r>
              <a:rPr lang="it-IT" dirty="0" smtClean="0"/>
              <a:t>- Gruppo </a:t>
            </a:r>
            <a:r>
              <a:rPr lang="it-IT" dirty="0"/>
              <a:t>SEA </a:t>
            </a:r>
            <a:r>
              <a:rPr lang="it-IT" dirty="0" err="1" smtClean="0"/>
              <a:t>S.p.A</a:t>
            </a:r>
            <a:r>
              <a:rPr lang="it-IT" dirty="0"/>
              <a:t>): in data 22 giugno 2020 tale partecipazione è stata ceduta al socio di maggioranza </a:t>
            </a:r>
            <a:r>
              <a:rPr lang="it-IT" dirty="0" err="1"/>
              <a:t>Signature</a:t>
            </a:r>
            <a:r>
              <a:rPr lang="it-IT" dirty="0"/>
              <a:t> Flight </a:t>
            </a:r>
            <a:r>
              <a:rPr lang="it-IT" dirty="0" err="1"/>
              <a:t>Support</a:t>
            </a:r>
            <a:r>
              <a:rPr lang="it-IT" dirty="0"/>
              <a:t> UK </a:t>
            </a:r>
            <a:r>
              <a:rPr lang="it-IT" dirty="0" err="1"/>
              <a:t>Regions</a:t>
            </a:r>
            <a:r>
              <a:rPr lang="it-IT" dirty="0"/>
              <a:t> Limited</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p:txBody>
      </p:sp>
      <p:sp>
        <p:nvSpPr>
          <p:cNvPr id="6" name="Rettangolo 5"/>
          <p:cNvSpPr/>
          <p:nvPr/>
        </p:nvSpPr>
        <p:spPr>
          <a:xfrm>
            <a:off x="2369185" y="5886"/>
            <a:ext cx="7239000" cy="923330"/>
          </a:xfrm>
          <a:prstGeom prst="rect">
            <a:avLst/>
          </a:prstGeom>
        </p:spPr>
        <p:txBody>
          <a:bodyPr wrap="square">
            <a:spAutoFit/>
          </a:bodyPr>
          <a:lstStyle/>
          <a:p>
            <a:pPr algn="ctr"/>
            <a:r>
              <a:rPr lang="it-IT" b="1" dirty="0">
                <a:solidFill>
                  <a:srgbClr val="FF0000"/>
                </a:solidFill>
              </a:rPr>
              <a:t>PRIMA REVISIONE PERIODICA: </a:t>
            </a:r>
            <a:endParaRPr lang="it-IT" b="1" dirty="0" smtClean="0">
              <a:solidFill>
                <a:srgbClr val="FF0000"/>
              </a:solidFill>
            </a:endParaRPr>
          </a:p>
          <a:p>
            <a:pPr algn="ctr"/>
            <a:r>
              <a:rPr lang="it-IT" b="1" dirty="0" smtClean="0">
                <a:solidFill>
                  <a:srgbClr val="FF0000"/>
                </a:solidFill>
              </a:rPr>
              <a:t>STATO </a:t>
            </a:r>
            <a:r>
              <a:rPr lang="it-IT" b="1" dirty="0">
                <a:solidFill>
                  <a:srgbClr val="FF0000"/>
                </a:solidFill>
              </a:rPr>
              <a:t>DI ATTUAZIONE DELLE MISURE DI RAZIONALIZZAZIONE APPROVATE CON LA DELIBERAZIONE DI CONSIGLIO COMUNALE N. 44/2018.</a:t>
            </a:r>
          </a:p>
        </p:txBody>
      </p:sp>
    </p:spTree>
    <p:extLst>
      <p:ext uri="{BB962C8B-B14F-4D97-AF65-F5344CB8AC3E}">
        <p14:creationId xmlns:p14="http://schemas.microsoft.com/office/powerpoint/2010/main" val="767738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11</a:t>
            </a:fld>
            <a:endParaRPr lang="it-IT" sz="1100" dirty="0"/>
          </a:p>
        </p:txBody>
      </p:sp>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5" name="CasellaDiTesto 4"/>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pic>
        <p:nvPicPr>
          <p:cNvPr id="6" name="Immagine 5"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10" name="Rettangolo 9"/>
          <p:cNvSpPr/>
          <p:nvPr/>
        </p:nvSpPr>
        <p:spPr>
          <a:xfrm>
            <a:off x="2319867" y="0"/>
            <a:ext cx="7522633" cy="923330"/>
          </a:xfrm>
          <a:prstGeom prst="rect">
            <a:avLst/>
          </a:prstGeom>
        </p:spPr>
        <p:txBody>
          <a:bodyPr wrap="square">
            <a:spAutoFit/>
          </a:bodyPr>
          <a:lstStyle/>
          <a:p>
            <a:pPr algn="ctr"/>
            <a:r>
              <a:rPr lang="it-IT" b="1" dirty="0" smtClean="0">
                <a:solidFill>
                  <a:srgbClr val="FF0000"/>
                </a:solidFill>
              </a:rPr>
              <a:t>SECONDA REVISIONE </a:t>
            </a:r>
            <a:r>
              <a:rPr lang="it-IT" b="1" dirty="0">
                <a:solidFill>
                  <a:srgbClr val="FF0000"/>
                </a:solidFill>
              </a:rPr>
              <a:t>PERIODICA: </a:t>
            </a:r>
            <a:endParaRPr lang="it-IT" b="1" dirty="0" smtClean="0">
              <a:solidFill>
                <a:srgbClr val="FF0000"/>
              </a:solidFill>
            </a:endParaRPr>
          </a:p>
          <a:p>
            <a:pPr algn="ctr"/>
            <a:r>
              <a:rPr lang="it-IT" b="1" dirty="0" smtClean="0">
                <a:solidFill>
                  <a:srgbClr val="FF0000"/>
                </a:solidFill>
              </a:rPr>
              <a:t>STATO </a:t>
            </a:r>
            <a:r>
              <a:rPr lang="it-IT" b="1" dirty="0">
                <a:solidFill>
                  <a:srgbClr val="FF0000"/>
                </a:solidFill>
              </a:rPr>
              <a:t>DI ATTUAZIONE </a:t>
            </a:r>
            <a:r>
              <a:rPr lang="it-IT" b="1" dirty="0" smtClean="0">
                <a:solidFill>
                  <a:srgbClr val="FF0000"/>
                </a:solidFill>
              </a:rPr>
              <a:t> DELLE </a:t>
            </a:r>
            <a:r>
              <a:rPr lang="it-IT" b="1" dirty="0">
                <a:solidFill>
                  <a:srgbClr val="FF0000"/>
                </a:solidFill>
              </a:rPr>
              <a:t>MISURE DI RAZIONALIZZAZIONE APPROVATE CON LA DELIBERAZIONE DI CONSIGLIO COMUNALE N. </a:t>
            </a:r>
            <a:r>
              <a:rPr lang="it-IT" b="1" dirty="0" smtClean="0">
                <a:solidFill>
                  <a:srgbClr val="FF0000"/>
                </a:solidFill>
              </a:rPr>
              <a:t>50</a:t>
            </a:r>
            <a:r>
              <a:rPr lang="it-IT" b="1" dirty="0" smtClean="0">
                <a:solidFill>
                  <a:srgbClr val="FF0000"/>
                </a:solidFill>
              </a:rPr>
              <a:t>/2019</a:t>
            </a:r>
            <a:endParaRPr lang="it-IT" dirty="0"/>
          </a:p>
        </p:txBody>
      </p:sp>
      <p:sp>
        <p:nvSpPr>
          <p:cNvPr id="11" name="Rettangolo 10"/>
          <p:cNvSpPr/>
          <p:nvPr/>
        </p:nvSpPr>
        <p:spPr>
          <a:xfrm>
            <a:off x="2130155" y="1949450"/>
            <a:ext cx="7712345" cy="3416320"/>
          </a:xfrm>
          <a:prstGeom prst="rect">
            <a:avLst/>
          </a:prstGeom>
        </p:spPr>
        <p:txBody>
          <a:bodyPr wrap="square">
            <a:spAutoFit/>
          </a:bodyPr>
          <a:lstStyle/>
          <a:p>
            <a:pPr algn="just"/>
            <a:r>
              <a:rPr lang="it-IT" dirty="0" smtClean="0"/>
              <a:t>AIR LIQUID ITALIA  </a:t>
            </a:r>
            <a:r>
              <a:rPr lang="it-IT" dirty="0"/>
              <a:t>S.p.A</a:t>
            </a:r>
            <a:r>
              <a:rPr lang="it-IT" dirty="0" smtClean="0"/>
              <a:t>.(partecipazione </a:t>
            </a:r>
            <a:r>
              <a:rPr lang="it-IT" dirty="0"/>
              <a:t>diretta con la quota dello 0,45</a:t>
            </a:r>
            <a:r>
              <a:rPr lang="it-IT" dirty="0" smtClean="0"/>
              <a:t>%) </a:t>
            </a:r>
            <a:r>
              <a:rPr lang="it-IT" dirty="0"/>
              <a:t>cessione a titolo oneroso: l</a:t>
            </a:r>
            <a:r>
              <a:rPr lang="it-IT" dirty="0" smtClean="0"/>
              <a:t>o </a:t>
            </a:r>
            <a:r>
              <a:rPr lang="it-IT" dirty="0"/>
              <a:t>stato di attuazione della misura di razionalizzazione prevista nel Piano </a:t>
            </a:r>
            <a:r>
              <a:rPr lang="it-IT" dirty="0" smtClean="0"/>
              <a:t>è </a:t>
            </a:r>
            <a:r>
              <a:rPr lang="it-IT" dirty="0"/>
              <a:t>stato necessariamente condizionato dall’emergenza epidemiologica da virus </a:t>
            </a:r>
            <a:r>
              <a:rPr lang="it-IT" dirty="0" err="1"/>
              <a:t>Covid</a:t>
            </a:r>
            <a:r>
              <a:rPr lang="it-IT" dirty="0"/>
              <a:t> – 19 che, come noto, ha  generato elevata incertezza sulle prospettive economiche globali ed innescato forti tensioni sui mercati finanziari, che, a livello nazionale ed internazionale, si sono riflesse in un incremento della volatilità.</a:t>
            </a:r>
          </a:p>
          <a:p>
            <a:pPr algn="just"/>
            <a:r>
              <a:rPr lang="it-IT" dirty="0"/>
              <a:t>Per le motivazioni sopra esposte la procedura di cessione del titolo azionario dello 0,45% del capitale sociale, pervenuto al Comune di Milano per lascito testamentario a favore del Civico Museo di Storia Naturale, non si è ad oggi ancora </a:t>
            </a:r>
            <a:r>
              <a:rPr lang="it-IT" dirty="0" smtClean="0"/>
              <a:t>perfezionata. E’ previsto l’espletamento nel 2021 compatibilmente con le sopra esposte condizioni di mercato.</a:t>
            </a:r>
            <a:endParaRPr lang="it-IT" dirty="0"/>
          </a:p>
        </p:txBody>
      </p:sp>
    </p:spTree>
    <p:extLst>
      <p:ext uri="{BB962C8B-B14F-4D97-AF65-F5344CB8AC3E}">
        <p14:creationId xmlns:p14="http://schemas.microsoft.com/office/powerpoint/2010/main" val="3160373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2</a:t>
            </a:fld>
            <a:endParaRPr lang="it-IT"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5" name="CasellaDiTesto 4"/>
          <p:cNvSpPr txBox="1"/>
          <p:nvPr/>
        </p:nvSpPr>
        <p:spPr>
          <a:xfrm>
            <a:off x="266700" y="929216"/>
            <a:ext cx="1828800" cy="415498"/>
          </a:xfrm>
          <a:prstGeom prst="rect">
            <a:avLst/>
          </a:prstGeom>
          <a:noFill/>
        </p:spPr>
        <p:txBody>
          <a:bodyPr wrap="square" rtlCol="0">
            <a:spAutoFit/>
          </a:bodyPr>
          <a:lstStyle/>
          <a:p>
            <a:pPr algn="ctr"/>
            <a:r>
              <a:rPr lang="it-IT" sz="700" b="1" dirty="0" smtClean="0">
                <a:latin typeface="Arial" panose="020B0604020202020204" pitchFamily="34" charset="0"/>
                <a:cs typeface="Arial" panose="020B0604020202020204" pitchFamily="34" charset="0"/>
              </a:rPr>
              <a:t>DIREZIONE BILANCIO E  </a:t>
            </a:r>
            <a:r>
              <a:rPr lang="it-IT" sz="700" b="1" dirty="0">
                <a:latin typeface="Arial" panose="020B0604020202020204" pitchFamily="34" charset="0"/>
                <a:cs typeface="Arial" panose="020B0604020202020204" pitchFamily="34" charset="0"/>
              </a:rPr>
              <a:t>PARTECIPATE </a:t>
            </a:r>
          </a:p>
          <a:p>
            <a:pPr algn="ctr"/>
            <a:endParaRPr lang="it-IT" sz="700" b="1" dirty="0">
              <a:latin typeface="Arial" panose="020B0604020202020204" pitchFamily="34" charset="0"/>
              <a:cs typeface="Arial" panose="020B0604020202020204" pitchFamily="34" charset="0"/>
            </a:endParaRPr>
          </a:p>
        </p:txBody>
      </p:sp>
      <p:sp>
        <p:nvSpPr>
          <p:cNvPr id="6" name="CasellaDiTesto 5"/>
          <p:cNvSpPr txBox="1"/>
          <p:nvPr/>
        </p:nvSpPr>
        <p:spPr>
          <a:xfrm>
            <a:off x="2506131" y="2330450"/>
            <a:ext cx="7336367" cy="4247317"/>
          </a:xfrm>
          <a:prstGeom prst="rect">
            <a:avLst/>
          </a:prstGeom>
          <a:noFill/>
        </p:spPr>
        <p:txBody>
          <a:bodyPr wrap="square" rtlCol="0">
            <a:spAutoFit/>
          </a:bodyPr>
          <a:lstStyle/>
          <a:p>
            <a:pPr marL="285750" indent="-285750" algn="just">
              <a:buFont typeface="Wingdings" panose="05000000000000000000" pitchFamily="2" charset="2"/>
              <a:buChar char="§"/>
            </a:pPr>
            <a:r>
              <a:rPr lang="it-IT" b="1" dirty="0" smtClean="0"/>
              <a:t>OBBLIGO NORMATIVO - PERIMETRO </a:t>
            </a:r>
            <a:r>
              <a:rPr lang="it-IT" b="1" dirty="0"/>
              <a:t>E CONTENUTO DELLA </a:t>
            </a:r>
            <a:r>
              <a:rPr lang="it-IT" b="1" dirty="0" smtClean="0"/>
              <a:t>REVISIONE PERIODICA.</a:t>
            </a:r>
          </a:p>
          <a:p>
            <a:pPr marL="285750" indent="-285750">
              <a:buFont typeface="Wingdings" panose="05000000000000000000" pitchFamily="2" charset="2"/>
              <a:buChar char="§"/>
            </a:pPr>
            <a:endParaRPr lang="it-IT" b="1" dirty="0"/>
          </a:p>
          <a:p>
            <a:pPr marL="285750" indent="-285750" algn="just">
              <a:buFont typeface="Wingdings" panose="05000000000000000000" pitchFamily="2" charset="2"/>
              <a:buChar char="§"/>
            </a:pPr>
            <a:r>
              <a:rPr lang="it-IT" b="1" dirty="0" smtClean="0"/>
              <a:t>TERZA REVISIONE PERIODICA: PARTECIPAZIONI DETENUTE AL 31 DICEMBRE 2019.</a:t>
            </a:r>
          </a:p>
          <a:p>
            <a:pPr marL="285750" indent="-285750">
              <a:buFont typeface="Wingdings" panose="05000000000000000000" pitchFamily="2" charset="2"/>
              <a:buChar char="§"/>
            </a:pPr>
            <a:endParaRPr lang="it-IT" b="1" dirty="0"/>
          </a:p>
          <a:p>
            <a:pPr marL="285750" indent="-285750" algn="just">
              <a:buFont typeface="Wingdings" panose="05000000000000000000" pitchFamily="2" charset="2"/>
              <a:buChar char="§"/>
            </a:pPr>
            <a:r>
              <a:rPr lang="it-IT" b="1" dirty="0" smtClean="0"/>
              <a:t>PRIMA REVISIONE PERIODICA:</a:t>
            </a:r>
            <a:r>
              <a:rPr lang="it-IT" b="1" dirty="0"/>
              <a:t> STATO DI ATTUAZIONE DELLE MISURE DI RAZIONALIZZAZIONE APPROVATE CON LA DELIBERAZIONE DI CONSIGLIO COMUNALE N. </a:t>
            </a:r>
            <a:r>
              <a:rPr lang="it-IT" b="1" dirty="0" smtClean="0"/>
              <a:t>44/2018.</a:t>
            </a:r>
          </a:p>
          <a:p>
            <a:pPr algn="just"/>
            <a:endParaRPr lang="it-IT" b="1" dirty="0" smtClean="0"/>
          </a:p>
          <a:p>
            <a:pPr marL="285750" indent="-285750" algn="just">
              <a:buFont typeface="Wingdings" panose="05000000000000000000" pitchFamily="2" charset="2"/>
              <a:buChar char="§"/>
            </a:pPr>
            <a:r>
              <a:rPr lang="it-IT" b="1" dirty="0"/>
              <a:t>SECONDA REVISIONE PERIODICA: STATO DI ATTUAZIONE DELLE MISURE DI RAZIONALIZZAZIONE APPROVATE CON LA DELIBERAZIONE DI CONSIGLIO COMUNALE N. </a:t>
            </a:r>
            <a:r>
              <a:rPr lang="it-IT" b="1" dirty="0" smtClean="0"/>
              <a:t>50/2019.</a:t>
            </a:r>
            <a:endParaRPr lang="it-IT" b="1" dirty="0"/>
          </a:p>
          <a:p>
            <a:pPr marL="285750" indent="-285750" algn="just">
              <a:buFont typeface="Wingdings" panose="05000000000000000000" pitchFamily="2" charset="2"/>
              <a:buChar char="§"/>
            </a:pPr>
            <a:endParaRPr lang="it-IT" b="1" dirty="0"/>
          </a:p>
          <a:p>
            <a:pPr algn="just"/>
            <a:endParaRPr lang="it-IT" b="1" dirty="0" smtClean="0"/>
          </a:p>
        </p:txBody>
      </p:sp>
      <p:sp>
        <p:nvSpPr>
          <p:cNvPr id="7" name="CasellaDiTesto 6"/>
          <p:cNvSpPr txBox="1"/>
          <p:nvPr/>
        </p:nvSpPr>
        <p:spPr>
          <a:xfrm>
            <a:off x="2506132" y="1444656"/>
            <a:ext cx="4953000" cy="400110"/>
          </a:xfrm>
          <a:prstGeom prst="rect">
            <a:avLst/>
          </a:prstGeom>
          <a:noFill/>
        </p:spPr>
        <p:txBody>
          <a:bodyPr wrap="square" rtlCol="0">
            <a:spAutoFit/>
          </a:bodyPr>
          <a:lstStyle/>
          <a:p>
            <a:r>
              <a:rPr lang="it-IT" sz="2000" b="1" dirty="0" smtClean="0"/>
              <a:t>INDICE:</a:t>
            </a:r>
            <a:endParaRPr lang="it-IT" sz="2000" b="1" dirty="0"/>
          </a:p>
        </p:txBody>
      </p:sp>
    </p:spTree>
    <p:extLst>
      <p:ext uri="{BB962C8B-B14F-4D97-AF65-F5344CB8AC3E}">
        <p14:creationId xmlns:p14="http://schemas.microsoft.com/office/powerpoint/2010/main" val="4287440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3</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
        <p:nvSpPr>
          <p:cNvPr id="4" name="CasellaDiTesto 3"/>
          <p:cNvSpPr txBox="1"/>
          <p:nvPr/>
        </p:nvSpPr>
        <p:spPr>
          <a:xfrm>
            <a:off x="533400"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5" name="CasellaDiTesto 4"/>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sp>
        <p:nvSpPr>
          <p:cNvPr id="8" name="CasellaDiTesto 7"/>
          <p:cNvSpPr txBox="1"/>
          <p:nvPr/>
        </p:nvSpPr>
        <p:spPr>
          <a:xfrm>
            <a:off x="3289300" y="199945"/>
            <a:ext cx="4953000" cy="646331"/>
          </a:xfrm>
          <a:prstGeom prst="rect">
            <a:avLst/>
          </a:prstGeom>
          <a:noFill/>
        </p:spPr>
        <p:txBody>
          <a:bodyPr wrap="square" rtlCol="0">
            <a:spAutoFit/>
          </a:bodyPr>
          <a:lstStyle/>
          <a:p>
            <a:pPr algn="ctr"/>
            <a:r>
              <a:rPr lang="it-IT" b="1" dirty="0">
                <a:solidFill>
                  <a:srgbClr val="FF0000"/>
                </a:solidFill>
              </a:rPr>
              <a:t>OBBLIGO NORMATIVO - PERIMETRO E CONTENUTO DELLA REVISIONE PERIODICA</a:t>
            </a:r>
          </a:p>
        </p:txBody>
      </p:sp>
      <p:sp>
        <p:nvSpPr>
          <p:cNvPr id="9" name="CasellaDiTesto 8"/>
          <p:cNvSpPr txBox="1"/>
          <p:nvPr/>
        </p:nvSpPr>
        <p:spPr>
          <a:xfrm>
            <a:off x="2095500" y="1035050"/>
            <a:ext cx="7683238" cy="6678751"/>
          </a:xfrm>
          <a:prstGeom prst="rect">
            <a:avLst/>
          </a:prstGeom>
          <a:noFill/>
        </p:spPr>
        <p:txBody>
          <a:bodyPr wrap="square" rtlCol="0">
            <a:spAutoFit/>
          </a:bodyPr>
          <a:lstStyle/>
          <a:p>
            <a:pPr algn="just"/>
            <a:endParaRPr lang="it-IT" dirty="0" smtClean="0"/>
          </a:p>
          <a:p>
            <a:pPr algn="just"/>
            <a:r>
              <a:rPr lang="it-IT" dirty="0" smtClean="0"/>
              <a:t>La </a:t>
            </a:r>
            <a:r>
              <a:rPr lang="it-IT" dirty="0"/>
              <a:t>R</a:t>
            </a:r>
            <a:r>
              <a:rPr lang="it-IT" dirty="0" smtClean="0"/>
              <a:t>evisione delle </a:t>
            </a:r>
            <a:r>
              <a:rPr lang="it-IT" dirty="0"/>
              <a:t>partecipazioni societarie, dirette ed indirette, detenute </a:t>
            </a:r>
            <a:r>
              <a:rPr lang="it-IT" dirty="0" smtClean="0"/>
              <a:t>dalle Pubbliche Amministrazioni costituisce </a:t>
            </a:r>
            <a:r>
              <a:rPr lang="it-IT" dirty="0"/>
              <a:t>un obbligo introdotto </a:t>
            </a:r>
            <a:r>
              <a:rPr lang="it-IT" dirty="0" smtClean="0"/>
              <a:t>dal </a:t>
            </a:r>
            <a:r>
              <a:rPr lang="it-IT" dirty="0"/>
              <a:t>D.Lgs. </a:t>
            </a:r>
            <a:r>
              <a:rPr lang="it-IT" dirty="0" smtClean="0"/>
              <a:t>19 agosto 2016 n</a:t>
            </a:r>
            <a:r>
              <a:rPr lang="it-IT" dirty="0"/>
              <a:t>. </a:t>
            </a:r>
            <a:r>
              <a:rPr lang="it-IT" dirty="0" smtClean="0"/>
              <a:t>175 </a:t>
            </a:r>
            <a:r>
              <a:rPr lang="it-IT" dirty="0"/>
              <a:t>(“</a:t>
            </a:r>
            <a:r>
              <a:rPr lang="it-IT" i="1" dirty="0"/>
              <a:t>Testo Unico in materia di società a partecipazione pubblica</a:t>
            </a:r>
            <a:r>
              <a:rPr lang="it-IT" dirty="0" smtClean="0"/>
              <a:t>”).</a:t>
            </a:r>
          </a:p>
          <a:p>
            <a:pPr lvl="0"/>
            <a:endParaRPr lang="it-IT" dirty="0" smtClean="0"/>
          </a:p>
          <a:p>
            <a:pPr lvl="0"/>
            <a:r>
              <a:rPr lang="it-IT" dirty="0" smtClean="0"/>
              <a:t>Il processo </a:t>
            </a:r>
            <a:r>
              <a:rPr lang="it-IT" dirty="0"/>
              <a:t>di revisione </a:t>
            </a:r>
            <a:r>
              <a:rPr lang="it-IT" dirty="0" smtClean="0"/>
              <a:t>si articola </a:t>
            </a:r>
            <a:r>
              <a:rPr lang="it-IT" dirty="0"/>
              <a:t>nelle seguenti due fasi</a:t>
            </a:r>
            <a:r>
              <a:rPr lang="it-IT" dirty="0" smtClean="0"/>
              <a:t>:</a:t>
            </a:r>
          </a:p>
          <a:p>
            <a:pPr lvl="0"/>
            <a:endParaRPr lang="it-IT" dirty="0"/>
          </a:p>
          <a:p>
            <a:pPr algn="just"/>
            <a:r>
              <a:rPr lang="it-IT" dirty="0" smtClean="0"/>
              <a:t>-  la </a:t>
            </a:r>
            <a:r>
              <a:rPr lang="it-IT" dirty="0"/>
              <a:t>revisione c.d. straordinaria, disciplinata dall’art. 24 del Decreto, che si è conclusa il </a:t>
            </a:r>
            <a:r>
              <a:rPr lang="it-IT" dirty="0" smtClean="0"/>
              <a:t>30 settembre </a:t>
            </a:r>
            <a:r>
              <a:rPr lang="it-IT" dirty="0"/>
              <a:t>2017 e ha riguardato le partecipazioni societarie, dirette ed indirette, detenute al 23 settembre </a:t>
            </a:r>
            <a:r>
              <a:rPr lang="it-IT" dirty="0" smtClean="0"/>
              <a:t>2016 (cfr. </a:t>
            </a:r>
            <a:r>
              <a:rPr lang="it-IT" dirty="0"/>
              <a:t>deliberazione </a:t>
            </a:r>
            <a:r>
              <a:rPr lang="it-IT" dirty="0" smtClean="0"/>
              <a:t>C.C. n</a:t>
            </a:r>
            <a:r>
              <a:rPr lang="it-IT" dirty="0"/>
              <a:t>. 26 del 25 settembre </a:t>
            </a:r>
            <a:r>
              <a:rPr lang="it-IT" dirty="0" smtClean="0"/>
              <a:t>2017);</a:t>
            </a:r>
            <a:endParaRPr lang="it-IT" dirty="0"/>
          </a:p>
          <a:p>
            <a:r>
              <a:rPr lang="it-IT" dirty="0"/>
              <a:t> </a:t>
            </a:r>
          </a:p>
          <a:p>
            <a:pPr lvl="0" algn="just"/>
            <a:r>
              <a:rPr lang="it-IT" dirty="0" smtClean="0"/>
              <a:t>- la </a:t>
            </a:r>
            <a:r>
              <a:rPr lang="it-IT" dirty="0"/>
              <a:t>revisione </a:t>
            </a:r>
            <a:r>
              <a:rPr lang="it-IT" dirty="0" smtClean="0"/>
              <a:t>periodica ordinaria</a:t>
            </a:r>
            <a:r>
              <a:rPr lang="it-IT" dirty="0"/>
              <a:t>, disciplinata dall’art. 20 del medesimo Decreto, che consiste in un processo di revisione periodica, con cadenza annuale; la prima revisione </a:t>
            </a:r>
            <a:r>
              <a:rPr lang="it-IT" dirty="0" smtClean="0"/>
              <a:t>ordinaria </a:t>
            </a:r>
            <a:r>
              <a:rPr lang="it-IT" dirty="0"/>
              <a:t>si è conclusa il 31 dicembre 2018 e ha riguardato le partecipazioni societarie, dirette ed indirette, detenute al 31 dicembre </a:t>
            </a:r>
            <a:r>
              <a:rPr lang="it-IT" dirty="0" smtClean="0"/>
              <a:t>2017 (cfr. deliberazione </a:t>
            </a:r>
            <a:r>
              <a:rPr lang="it-IT" dirty="0" smtClean="0"/>
              <a:t>C.C. n</a:t>
            </a:r>
            <a:r>
              <a:rPr lang="it-IT" dirty="0"/>
              <a:t>. 44 del 17 dicembre 2018 </a:t>
            </a:r>
            <a:r>
              <a:rPr lang="it-IT" dirty="0" smtClean="0"/>
              <a:t>); la seconda revisione ordinaria si è conclusa  il 31 dicembre 2019 e ha riguardato le partecipazioni societarie, dirette ed indirette, detenute al 31 dicembre 2018 (cfr. </a:t>
            </a:r>
            <a:r>
              <a:rPr lang="it-IT" dirty="0" smtClean="0"/>
              <a:t>deliberazione C.C. </a:t>
            </a:r>
            <a:r>
              <a:rPr lang="it-IT" dirty="0" smtClean="0"/>
              <a:t>n. 50 del 16 dicembre 2019).</a:t>
            </a:r>
            <a:endParaRPr lang="it-IT" dirty="0"/>
          </a:p>
          <a:p>
            <a:pPr algn="just"/>
            <a:endParaRPr lang="it-IT" dirty="0" smtClean="0"/>
          </a:p>
          <a:p>
            <a:pPr algn="just"/>
            <a:endParaRPr lang="it-IT" dirty="0" smtClean="0"/>
          </a:p>
          <a:p>
            <a:pPr marL="285750" indent="-285750" algn="just">
              <a:buFontTx/>
              <a:buChar char="-"/>
            </a:pPr>
            <a:endParaRPr lang="it-IT" sz="1600" dirty="0"/>
          </a:p>
          <a:p>
            <a:pPr marL="285750" indent="-285750" algn="just">
              <a:buFontTx/>
              <a:buChar char="-"/>
            </a:pPr>
            <a:endParaRPr lang="it-IT" sz="1600" dirty="0" smtClean="0"/>
          </a:p>
        </p:txBody>
      </p:sp>
      <p:pic>
        <p:nvPicPr>
          <p:cNvPr id="10" name="Picture 2" descr="C:\Documents and Settings\IacovelliA\Dati applicazioni\Microsoft\Media Catalog\Downloaded Clips\cl1f\j007873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9248" y="6445250"/>
            <a:ext cx="1701121"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2915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4</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146300" y="1720850"/>
            <a:ext cx="7467600" cy="5078313"/>
          </a:xfrm>
          <a:prstGeom prst="rect">
            <a:avLst/>
          </a:prstGeom>
          <a:noFill/>
        </p:spPr>
        <p:txBody>
          <a:bodyPr wrap="square" rtlCol="0">
            <a:spAutoFit/>
          </a:bodyPr>
          <a:lstStyle/>
          <a:p>
            <a:pPr algn="just"/>
            <a:r>
              <a:rPr lang="it-IT" dirty="0"/>
              <a:t>Il </a:t>
            </a:r>
            <a:r>
              <a:rPr lang="it-IT" dirty="0" err="1"/>
              <a:t>D.Lgs.</a:t>
            </a:r>
            <a:r>
              <a:rPr lang="it-IT" dirty="0"/>
              <a:t> 19 agosto 2016 n. </a:t>
            </a:r>
            <a:r>
              <a:rPr lang="it-IT" dirty="0" smtClean="0"/>
              <a:t>175, </a:t>
            </a:r>
            <a:r>
              <a:rPr lang="it-IT" dirty="0"/>
              <a:t>all’art. 4, prevede che le Pubbliche Amministrazioni </a:t>
            </a:r>
            <a:r>
              <a:rPr lang="it-IT" u="sng" dirty="0">
                <a:effectLst>
                  <a:outerShdw blurRad="38100" dist="38100" dir="2700000" algn="tl">
                    <a:srgbClr val="000000">
                      <a:alpha val="43137"/>
                    </a:srgbClr>
                  </a:outerShdw>
                </a:effectLst>
              </a:rPr>
              <a:t>non possono detenere partecipazioni societarie aventi per oggetto attività di produzione di beni e servizi non strettamente necessarie per il perseguimento delle proprie finalità istituzionali</a:t>
            </a:r>
            <a:r>
              <a:rPr lang="it-IT" u="sng" dirty="0" smtClean="0">
                <a:effectLst>
                  <a:outerShdw blurRad="38100" dist="38100" dir="2700000" algn="tl">
                    <a:srgbClr val="000000">
                      <a:alpha val="43137"/>
                    </a:srgbClr>
                  </a:outerShdw>
                </a:effectLst>
              </a:rPr>
              <a:t>.</a:t>
            </a:r>
          </a:p>
          <a:p>
            <a:pPr algn="just"/>
            <a:endParaRPr lang="it-IT" dirty="0" smtClean="0"/>
          </a:p>
          <a:p>
            <a:pPr algn="just"/>
            <a:r>
              <a:rPr lang="it-IT" dirty="0" smtClean="0"/>
              <a:t>Le </a:t>
            </a:r>
            <a:r>
              <a:rPr lang="it-IT" dirty="0"/>
              <a:t>Pubbliche Amministrazioni possono, in particolare, detenere esclusivamente partecipazioni, dirette od indirette, per lo svolgimento delle attività di seguito riportate (art. 4 comma 2):</a:t>
            </a:r>
          </a:p>
          <a:p>
            <a:pPr marL="342900" lvl="0" indent="-342900" algn="just">
              <a:buFont typeface="+mj-lt"/>
              <a:buAutoNum type="alphaLcParenR"/>
            </a:pPr>
            <a:r>
              <a:rPr lang="it-IT" dirty="0"/>
              <a:t>produzione di un servizio di interesse generale; </a:t>
            </a:r>
          </a:p>
          <a:p>
            <a:pPr marL="342900" lvl="0" indent="-342900" algn="just">
              <a:buFont typeface="+mj-lt"/>
              <a:buAutoNum type="alphaLcParenR"/>
            </a:pPr>
            <a:r>
              <a:rPr lang="it-IT" dirty="0"/>
              <a:t>progettazione e realizzazione di un'opera pubblica sulla base di un accordo di programma fra Amministrazioni Pubbliche, ai </a:t>
            </a:r>
            <a:r>
              <a:rPr lang="it-IT" dirty="0" smtClean="0"/>
              <a:t>sensi dell’art. 193 del </a:t>
            </a:r>
            <a:r>
              <a:rPr lang="it-IT" dirty="0" err="1" smtClean="0"/>
              <a:t>D.Lgs.</a:t>
            </a:r>
            <a:r>
              <a:rPr lang="it-IT" dirty="0" smtClean="0"/>
              <a:t> 19 aprile 2016 n. 50;</a:t>
            </a:r>
            <a:endParaRPr lang="it-IT" dirty="0"/>
          </a:p>
          <a:p>
            <a:pPr marL="342900" lvl="0" indent="-342900" algn="just">
              <a:buFont typeface="+mj-lt"/>
              <a:buAutoNum type="alphaLcParenR"/>
            </a:pPr>
            <a:r>
              <a:rPr lang="it-IT" dirty="0"/>
              <a:t>realizzazione e gestione di un'opera pubblica attraverso un contratto di partenariato;</a:t>
            </a:r>
          </a:p>
          <a:p>
            <a:pPr marL="342900" lvl="0" indent="-342900" algn="just">
              <a:buFont typeface="+mj-lt"/>
              <a:buAutoNum type="alphaLcParenR"/>
            </a:pPr>
            <a:r>
              <a:rPr lang="it-IT" dirty="0"/>
              <a:t>autoproduzione di beni o servizi strumentali all'Ente od agli Enti pubblici partecipanti; </a:t>
            </a:r>
          </a:p>
          <a:p>
            <a:pPr marL="342900" lvl="0" indent="-342900" algn="just">
              <a:buFont typeface="+mj-lt"/>
              <a:buAutoNum type="alphaLcParenR"/>
            </a:pPr>
            <a:r>
              <a:rPr lang="it-IT" dirty="0"/>
              <a:t>servizi di committenza, ivi incluse le attività di committenza ausiliarie.</a:t>
            </a:r>
          </a:p>
          <a:p>
            <a:pPr algn="just"/>
            <a:endParaRPr lang="it-IT" dirty="0"/>
          </a:p>
        </p:txBody>
      </p:sp>
      <p:sp>
        <p:nvSpPr>
          <p:cNvPr id="8" name="CasellaDiTesto 7"/>
          <p:cNvSpPr txBox="1"/>
          <p:nvPr/>
        </p:nvSpPr>
        <p:spPr>
          <a:xfrm>
            <a:off x="2908300" y="205452"/>
            <a:ext cx="5943600" cy="923330"/>
          </a:xfrm>
          <a:prstGeom prst="rect">
            <a:avLst/>
          </a:prstGeom>
          <a:noFill/>
        </p:spPr>
        <p:txBody>
          <a:bodyPr wrap="square" rtlCol="0">
            <a:spAutoFit/>
          </a:bodyPr>
          <a:lstStyle/>
          <a:p>
            <a:pPr algn="ctr"/>
            <a:r>
              <a:rPr lang="it-IT" b="1" dirty="0">
                <a:solidFill>
                  <a:srgbClr val="FF0000"/>
                </a:solidFill>
              </a:rPr>
              <a:t>OBBLIGO NORMATIVO - PERIMETRO E CONTENUTO DELLA REVISIONE PERIODICA</a:t>
            </a:r>
          </a:p>
          <a:p>
            <a:pPr algn="ctr"/>
            <a:endParaRPr lang="it-IT" b="1" dirty="0">
              <a:solidFill>
                <a:srgbClr val="FF0000"/>
              </a:solidFill>
            </a:endParaRPr>
          </a:p>
        </p:txBody>
      </p:sp>
      <p:sp>
        <p:nvSpPr>
          <p:cNvPr id="9" name="CasellaDiTesto 8"/>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214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5</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7" name="CasellaDiTesto 6"/>
          <p:cNvSpPr txBox="1"/>
          <p:nvPr/>
        </p:nvSpPr>
        <p:spPr>
          <a:xfrm>
            <a:off x="2374900" y="1716845"/>
            <a:ext cx="7467600" cy="5324535"/>
          </a:xfrm>
          <a:prstGeom prst="rect">
            <a:avLst/>
          </a:prstGeom>
          <a:noFill/>
        </p:spPr>
        <p:txBody>
          <a:bodyPr wrap="square" rtlCol="0">
            <a:spAutoFit/>
          </a:bodyPr>
          <a:lstStyle/>
          <a:p>
            <a:pPr algn="just"/>
            <a:r>
              <a:rPr lang="it-IT" dirty="0"/>
              <a:t>Il Decreto prevede, inoltre, obblighi di razionalizzazione delle società per le quali le Pubbliche Amministrazioni rilevino </a:t>
            </a:r>
            <a:r>
              <a:rPr lang="it-IT" dirty="0" smtClean="0"/>
              <a:t>(</a:t>
            </a:r>
            <a:r>
              <a:rPr lang="it-IT" dirty="0"/>
              <a:t>art. 20, comma 2</a:t>
            </a:r>
            <a:r>
              <a:rPr lang="it-IT" dirty="0" smtClean="0"/>
              <a:t>):</a:t>
            </a:r>
          </a:p>
          <a:p>
            <a:pPr algn="just"/>
            <a:endParaRPr lang="it-IT" dirty="0"/>
          </a:p>
          <a:p>
            <a:pPr marL="285750" lvl="0" indent="-285750" algn="just">
              <a:buFont typeface="Arial" panose="020B0604020202020204" pitchFamily="34" charset="0"/>
              <a:buChar char="•"/>
            </a:pPr>
            <a:r>
              <a:rPr lang="it-IT" dirty="0"/>
              <a:t>partecipazioni </a:t>
            </a:r>
            <a:r>
              <a:rPr lang="it-IT" dirty="0" smtClean="0"/>
              <a:t>in società che </a:t>
            </a:r>
            <a:r>
              <a:rPr lang="it-IT" dirty="0"/>
              <a:t>risultino prive di dipendenti od abbiano un numero di Amministratori superiore a quello dei dipendenti; </a:t>
            </a:r>
          </a:p>
          <a:p>
            <a:pPr marL="285750" lvl="0" indent="-285750" algn="just">
              <a:buFont typeface="Arial" panose="020B0604020202020204" pitchFamily="34" charset="0"/>
              <a:buChar char="•"/>
            </a:pPr>
            <a:r>
              <a:rPr lang="it-IT" dirty="0"/>
              <a:t>partecipazioni in società che svolgono attività analoghe o similari a quelle svolte da altre società partecipate o da Enti pubblici strumentali; </a:t>
            </a:r>
          </a:p>
          <a:p>
            <a:pPr marL="285750" lvl="0" indent="-285750" algn="just">
              <a:buFont typeface="Arial" panose="020B0604020202020204" pitchFamily="34" charset="0"/>
              <a:buChar char="•"/>
            </a:pPr>
            <a:r>
              <a:rPr lang="it-IT" dirty="0"/>
              <a:t>partecipazioni in società che, nel triennio precedente, abbiano conseguito un fatturato medio non superiore </a:t>
            </a:r>
            <a:r>
              <a:rPr lang="it-IT" dirty="0" smtClean="0"/>
              <a:t>ad un milione di  </a:t>
            </a:r>
            <a:r>
              <a:rPr lang="it-IT" dirty="0"/>
              <a:t>euro; </a:t>
            </a:r>
          </a:p>
          <a:p>
            <a:pPr marL="285750" lvl="0" indent="-285750" algn="just">
              <a:buFont typeface="Arial" panose="020B0604020202020204" pitchFamily="34" charset="0"/>
              <a:buChar char="•"/>
            </a:pPr>
            <a:r>
              <a:rPr lang="it-IT" dirty="0"/>
              <a:t>partecipazioni in </a:t>
            </a:r>
            <a:r>
              <a:rPr lang="it-IT" dirty="0" smtClean="0"/>
              <a:t>società, </a:t>
            </a:r>
            <a:r>
              <a:rPr lang="it-IT" dirty="0"/>
              <a:t>diverse da quelle costituite per la gestione di un servizio d'interesse </a:t>
            </a:r>
            <a:r>
              <a:rPr lang="it-IT" dirty="0" smtClean="0"/>
              <a:t>generale, </a:t>
            </a:r>
            <a:r>
              <a:rPr lang="it-IT" dirty="0"/>
              <a:t>che abbiano prodotto un risultato negativo per quattro dei cinque esercizi precedenti;</a:t>
            </a:r>
          </a:p>
          <a:p>
            <a:pPr marL="285750" lvl="0" indent="-285750" algn="just">
              <a:buFont typeface="Arial" panose="020B0604020202020204" pitchFamily="34" charset="0"/>
              <a:buChar char="•"/>
            </a:pPr>
            <a:r>
              <a:rPr lang="it-IT" dirty="0"/>
              <a:t>necessità di contenimento dei costi di funzionamento; </a:t>
            </a:r>
          </a:p>
          <a:p>
            <a:pPr marL="285750" lvl="0" indent="-285750" algn="just">
              <a:buFont typeface="Arial" panose="020B0604020202020204" pitchFamily="34" charset="0"/>
              <a:buChar char="•"/>
            </a:pPr>
            <a:r>
              <a:rPr lang="it-IT" dirty="0"/>
              <a:t>necessità di aggregazione di </a:t>
            </a:r>
            <a:r>
              <a:rPr lang="it-IT" dirty="0" smtClean="0"/>
              <a:t>società.</a:t>
            </a:r>
          </a:p>
          <a:p>
            <a:pPr lvl="0" algn="just"/>
            <a:endParaRPr lang="it-IT" dirty="0"/>
          </a:p>
          <a:p>
            <a:pPr algn="just"/>
            <a:r>
              <a:rPr lang="it-IT" dirty="0" smtClean="0"/>
              <a:t>L’art</a:t>
            </a:r>
            <a:r>
              <a:rPr lang="it-IT" dirty="0"/>
              <a:t>. 26, comma 3, del Decreto prevede che “</a:t>
            </a:r>
            <a:r>
              <a:rPr lang="it-IT" i="1" dirty="0"/>
              <a:t>le Pubbliche Amministrazioni possono mantenere le partecipazioni in società quotate detenute al 31 dicembre 2015”. </a:t>
            </a:r>
          </a:p>
          <a:p>
            <a:pPr algn="just"/>
            <a:endParaRPr lang="it-IT" sz="1600" dirty="0"/>
          </a:p>
        </p:txBody>
      </p:sp>
      <p:sp>
        <p:nvSpPr>
          <p:cNvPr id="8" name="CasellaDiTesto 7"/>
          <p:cNvSpPr txBox="1"/>
          <p:nvPr/>
        </p:nvSpPr>
        <p:spPr>
          <a:xfrm>
            <a:off x="2908300" y="284129"/>
            <a:ext cx="5943600" cy="646331"/>
          </a:xfrm>
          <a:prstGeom prst="rect">
            <a:avLst/>
          </a:prstGeom>
          <a:noFill/>
        </p:spPr>
        <p:txBody>
          <a:bodyPr wrap="square" rtlCol="0">
            <a:spAutoFit/>
          </a:bodyPr>
          <a:lstStyle/>
          <a:p>
            <a:pPr algn="ctr"/>
            <a:r>
              <a:rPr lang="it-IT" b="1" dirty="0">
                <a:solidFill>
                  <a:srgbClr val="FF0000"/>
                </a:solidFill>
              </a:rPr>
              <a:t>OBBLIGO NORMATIVO - PERIMETRO E CONTENUTO DELLA REVISIONE PERIODICA</a:t>
            </a:r>
          </a:p>
        </p:txBody>
      </p:sp>
      <p:sp>
        <p:nvSpPr>
          <p:cNvPr id="9" name="CasellaDiTesto 8"/>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4890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6" name="CasellaDiTesto 5"/>
          <p:cNvSpPr txBox="1"/>
          <p:nvPr/>
        </p:nvSpPr>
        <p:spPr>
          <a:xfrm>
            <a:off x="1997773" y="163291"/>
            <a:ext cx="7844727" cy="646331"/>
          </a:xfrm>
          <a:prstGeom prst="rect">
            <a:avLst/>
          </a:prstGeom>
          <a:noFill/>
        </p:spPr>
        <p:txBody>
          <a:bodyPr wrap="square" rtlCol="0">
            <a:spAutoFit/>
          </a:bodyPr>
          <a:lstStyle/>
          <a:p>
            <a:pPr algn="ctr"/>
            <a:r>
              <a:rPr lang="it-IT" b="1" dirty="0" smtClean="0">
                <a:solidFill>
                  <a:srgbClr val="FF0000"/>
                </a:solidFill>
              </a:rPr>
              <a:t>TERZA </a:t>
            </a:r>
            <a:r>
              <a:rPr lang="it-IT" b="1" dirty="0">
                <a:solidFill>
                  <a:srgbClr val="FF0000"/>
                </a:solidFill>
              </a:rPr>
              <a:t>REVISIONE PERIODICA: PARTECIPAZIONI DETENUTE AL 31 DICEMBRE </a:t>
            </a:r>
            <a:r>
              <a:rPr lang="it-IT" b="1" dirty="0" smtClean="0">
                <a:solidFill>
                  <a:srgbClr val="FF0000"/>
                </a:solidFill>
              </a:rPr>
              <a:t>2019 </a:t>
            </a:r>
          </a:p>
          <a:p>
            <a:pPr algn="ctr"/>
            <a:r>
              <a:rPr lang="it-IT" b="1" dirty="0" smtClean="0">
                <a:solidFill>
                  <a:srgbClr val="FF0000"/>
                </a:solidFill>
              </a:rPr>
              <a:t>Grafico delle relazioni tra partecipazioni</a:t>
            </a:r>
            <a:endParaRPr lang="it-IT" b="1" dirty="0">
              <a:solidFill>
                <a:srgbClr val="FF0000"/>
              </a:solidFill>
            </a:endParaRPr>
          </a:p>
        </p:txBody>
      </p:sp>
      <p:sp>
        <p:nvSpPr>
          <p:cNvPr id="457" name="CasellaDiTesto 456"/>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grpSp>
        <p:nvGrpSpPr>
          <p:cNvPr id="87" name="Gruppo 86"/>
          <p:cNvGrpSpPr/>
          <p:nvPr/>
        </p:nvGrpSpPr>
        <p:grpSpPr>
          <a:xfrm>
            <a:off x="1997772" y="1403281"/>
            <a:ext cx="8606729" cy="5662749"/>
            <a:chOff x="106573" y="1056258"/>
            <a:chExt cx="8995183" cy="5662749"/>
          </a:xfrm>
        </p:grpSpPr>
        <p:sp>
          <p:nvSpPr>
            <p:cNvPr id="88" name="Rettangolo 87"/>
            <p:cNvSpPr/>
            <p:nvPr/>
          </p:nvSpPr>
          <p:spPr>
            <a:xfrm>
              <a:off x="7613546" y="4283581"/>
              <a:ext cx="1254241" cy="40335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 name="Rettangolo 88"/>
            <p:cNvSpPr/>
            <p:nvPr/>
          </p:nvSpPr>
          <p:spPr>
            <a:xfrm>
              <a:off x="7585555" y="3302519"/>
              <a:ext cx="1254241" cy="5658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 name="Rettangolo 89"/>
            <p:cNvSpPr/>
            <p:nvPr/>
          </p:nvSpPr>
          <p:spPr>
            <a:xfrm>
              <a:off x="7573698" y="2606839"/>
              <a:ext cx="1250592" cy="3592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 name="Rettangolo 90"/>
            <p:cNvSpPr/>
            <p:nvPr/>
          </p:nvSpPr>
          <p:spPr>
            <a:xfrm>
              <a:off x="7588626" y="1935436"/>
              <a:ext cx="1254241" cy="33505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 name="Rettangolo 91"/>
            <p:cNvSpPr/>
            <p:nvPr/>
          </p:nvSpPr>
          <p:spPr>
            <a:xfrm>
              <a:off x="197940" y="5685945"/>
              <a:ext cx="1371251" cy="3739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 name="Rettangolo 92"/>
            <p:cNvSpPr/>
            <p:nvPr/>
          </p:nvSpPr>
          <p:spPr>
            <a:xfrm>
              <a:off x="138174" y="4672601"/>
              <a:ext cx="1448048" cy="27281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4" name="Rettangolo 93"/>
            <p:cNvSpPr/>
            <p:nvPr/>
          </p:nvSpPr>
          <p:spPr>
            <a:xfrm>
              <a:off x="2045362" y="2460850"/>
              <a:ext cx="1603248" cy="41678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5" name="Rettangolo 94"/>
            <p:cNvSpPr/>
            <p:nvPr/>
          </p:nvSpPr>
          <p:spPr>
            <a:xfrm>
              <a:off x="138799" y="4080541"/>
              <a:ext cx="1512168" cy="3349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6" name="Rettangolo 95"/>
            <p:cNvSpPr/>
            <p:nvPr/>
          </p:nvSpPr>
          <p:spPr>
            <a:xfrm>
              <a:off x="118556" y="3116701"/>
              <a:ext cx="1449599" cy="69868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7" name="Rettangolo 96"/>
            <p:cNvSpPr/>
            <p:nvPr/>
          </p:nvSpPr>
          <p:spPr>
            <a:xfrm>
              <a:off x="163875" y="2447005"/>
              <a:ext cx="1435052" cy="353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8" name="Rettangolo 97"/>
            <p:cNvSpPr/>
            <p:nvPr/>
          </p:nvSpPr>
          <p:spPr>
            <a:xfrm>
              <a:off x="166019" y="1889512"/>
              <a:ext cx="1463876" cy="2616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9" name="Rettangolo 98"/>
            <p:cNvSpPr/>
            <p:nvPr/>
          </p:nvSpPr>
          <p:spPr>
            <a:xfrm>
              <a:off x="5282648" y="1973244"/>
              <a:ext cx="1152128" cy="2616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object 22"/>
            <p:cNvSpPr txBox="1"/>
            <p:nvPr/>
          </p:nvSpPr>
          <p:spPr>
            <a:xfrm>
              <a:off x="327019" y="1936226"/>
              <a:ext cx="1154219" cy="153888"/>
            </a:xfrm>
            <a:prstGeom prst="rect">
              <a:avLst/>
            </a:prstGeom>
          </p:spPr>
          <p:txBody>
            <a:bodyPr vert="horz" wrap="square" lIns="0" tIns="0" rIns="0" bIns="0" rtlCol="0">
              <a:spAutoFit/>
            </a:bodyPr>
            <a:lstStyle/>
            <a:p>
              <a:pPr marL="11135"/>
              <a:r>
                <a:rPr sz="1000" spc="-4" dirty="0">
                  <a:latin typeface="Calibri"/>
                  <a:cs typeface="Calibri"/>
                </a:rPr>
                <a:t>A</a:t>
              </a:r>
              <a:r>
                <a:rPr sz="1000" dirty="0">
                  <a:latin typeface="Calibri"/>
                  <a:cs typeface="Calibri"/>
                </a:rPr>
                <a:t>M</a:t>
              </a:r>
              <a:r>
                <a:rPr sz="1000" spc="-4" dirty="0">
                  <a:latin typeface="Calibri"/>
                  <a:cs typeface="Calibri"/>
                </a:rPr>
                <a:t>A</a:t>
              </a:r>
              <a:r>
                <a:rPr sz="1000" dirty="0">
                  <a:latin typeface="Calibri"/>
                  <a:cs typeface="Calibri"/>
                </a:rPr>
                <a:t>T</a:t>
              </a:r>
              <a:r>
                <a:rPr sz="1000" spc="-31" dirty="0">
                  <a:latin typeface="Times New Roman"/>
                  <a:cs typeface="Times New Roman"/>
                </a:rPr>
                <a:t> </a:t>
              </a:r>
              <a:r>
                <a:rPr lang="it-IT" sz="1000" spc="-31" dirty="0" smtClean="0">
                  <a:latin typeface="Times New Roman"/>
                  <a:cs typeface="Times New Roman"/>
                </a:rPr>
                <a:t>S.</a:t>
              </a:r>
              <a:r>
                <a:rPr sz="1000" spc="-4" dirty="0" smtClean="0">
                  <a:latin typeface="Calibri"/>
                  <a:cs typeface="Calibri"/>
                </a:rPr>
                <a:t>r</a:t>
              </a:r>
              <a:r>
                <a:rPr lang="it-IT" sz="1000" spc="-4" dirty="0" smtClean="0">
                  <a:latin typeface="Calibri"/>
                  <a:cs typeface="Calibri"/>
                </a:rPr>
                <a:t>.</a:t>
              </a:r>
              <a:r>
                <a:rPr sz="1000" dirty="0" smtClean="0">
                  <a:latin typeface="Calibri"/>
                  <a:cs typeface="Calibri"/>
                </a:rPr>
                <a:t>l</a:t>
              </a:r>
              <a:r>
                <a:rPr lang="it-IT" sz="1000" dirty="0" smtClean="0">
                  <a:latin typeface="Calibri"/>
                  <a:cs typeface="Calibri"/>
                </a:rPr>
                <a:t>.</a:t>
              </a:r>
              <a:r>
                <a:rPr sz="1000" spc="-22" dirty="0" smtClean="0">
                  <a:latin typeface="Times New Roman"/>
                  <a:cs typeface="Times New Roman"/>
                </a:rPr>
                <a:t> </a:t>
              </a:r>
              <a:r>
                <a:rPr sz="1000" dirty="0">
                  <a:latin typeface="Calibri"/>
                  <a:cs typeface="Calibri"/>
                </a:rPr>
                <a:t>(100%)</a:t>
              </a:r>
            </a:p>
          </p:txBody>
        </p:sp>
        <p:sp>
          <p:nvSpPr>
            <p:cNvPr id="101" name="object 64"/>
            <p:cNvSpPr/>
            <p:nvPr/>
          </p:nvSpPr>
          <p:spPr>
            <a:xfrm>
              <a:off x="3540471" y="1056258"/>
              <a:ext cx="1949190" cy="412010"/>
            </a:xfrm>
            <a:prstGeom prst="rect">
              <a:avLst/>
            </a:prstGeom>
            <a:solidFill>
              <a:schemeClr val="accent6">
                <a:lumMod val="40000"/>
                <a:lumOff val="60000"/>
              </a:schemeClr>
            </a:solidFill>
            <a:ln w="12700">
              <a:solidFill>
                <a:srgbClr val="0070C0"/>
              </a:solidFill>
            </a:ln>
          </p:spPr>
          <p:txBody>
            <a:bodyPr wrap="square" lIns="0" tIns="0" rIns="0" bIns="0" rtlCol="0"/>
            <a:lstStyle/>
            <a:p>
              <a:endParaRPr/>
            </a:p>
          </p:txBody>
        </p:sp>
        <p:sp>
          <p:nvSpPr>
            <p:cNvPr id="102" name="object 73"/>
            <p:cNvSpPr txBox="1"/>
            <p:nvPr/>
          </p:nvSpPr>
          <p:spPr>
            <a:xfrm>
              <a:off x="289098" y="4749550"/>
              <a:ext cx="1112115" cy="153888"/>
            </a:xfrm>
            <a:prstGeom prst="rect">
              <a:avLst/>
            </a:prstGeom>
          </p:spPr>
          <p:txBody>
            <a:bodyPr vert="horz" wrap="square" lIns="0" tIns="0" rIns="0" bIns="0" rtlCol="0">
              <a:spAutoFit/>
            </a:bodyPr>
            <a:lstStyle/>
            <a:p>
              <a:pPr marL="10579" marR="4454" algn="ctr"/>
              <a:r>
                <a:rPr sz="1000" dirty="0" smtClean="0">
                  <a:latin typeface="Calibri"/>
                  <a:cs typeface="Calibri"/>
                </a:rPr>
                <a:t>MM</a:t>
              </a:r>
              <a:r>
                <a:rPr lang="it-IT" sz="1000" dirty="0" smtClean="0">
                  <a:latin typeface="Calibri"/>
                  <a:cs typeface="Calibri"/>
                </a:rPr>
                <a:t> </a:t>
              </a:r>
              <a:r>
                <a:rPr sz="1000" spc="-44" dirty="0" smtClean="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dirty="0" smtClean="0">
                  <a:latin typeface="Times New Roman"/>
                  <a:cs typeface="Times New Roman"/>
                </a:rPr>
                <a:t> </a:t>
              </a:r>
              <a:r>
                <a:rPr sz="1000" dirty="0">
                  <a:latin typeface="Calibri"/>
                  <a:cs typeface="Calibri"/>
                </a:rPr>
                <a:t>(100%)</a:t>
              </a:r>
            </a:p>
          </p:txBody>
        </p:sp>
        <p:sp>
          <p:nvSpPr>
            <p:cNvPr id="103" name="object 74"/>
            <p:cNvSpPr txBox="1"/>
            <p:nvPr/>
          </p:nvSpPr>
          <p:spPr>
            <a:xfrm>
              <a:off x="106573" y="4169404"/>
              <a:ext cx="1475556" cy="153888"/>
            </a:xfrm>
            <a:prstGeom prst="rect">
              <a:avLst/>
            </a:prstGeom>
          </p:spPr>
          <p:txBody>
            <a:bodyPr vert="horz" wrap="square" lIns="0" tIns="0" rIns="0" bIns="0" rtlCol="0">
              <a:spAutoFit/>
            </a:bodyPr>
            <a:lstStyle/>
            <a:p>
              <a:pPr marL="11135" algn="ctr"/>
              <a:r>
                <a:rPr sz="1000" spc="-4" dirty="0" smtClean="0">
                  <a:latin typeface="Calibri"/>
                  <a:cs typeface="Calibri"/>
                </a:rPr>
                <a:t>S</a:t>
              </a:r>
              <a:r>
                <a:rPr sz="1000" dirty="0" smtClean="0">
                  <a:latin typeface="Calibri"/>
                  <a:cs typeface="Calibri"/>
                </a:rPr>
                <a:t>O</a:t>
              </a:r>
              <a:r>
                <a:rPr lang="it-IT" sz="1000" dirty="0" smtClean="0">
                  <a:latin typeface="Calibri"/>
                  <a:cs typeface="Calibri"/>
                </a:rPr>
                <a:t>.</a:t>
              </a:r>
              <a:r>
                <a:rPr sz="1000" spc="-4" dirty="0" smtClean="0">
                  <a:latin typeface="Calibri"/>
                  <a:cs typeface="Calibri"/>
                </a:rPr>
                <a:t>G</a:t>
              </a:r>
              <a:r>
                <a:rPr sz="1000" dirty="0" smtClean="0">
                  <a:latin typeface="Calibri"/>
                  <a:cs typeface="Calibri"/>
                </a:rPr>
                <a:t>E</a:t>
              </a:r>
              <a:r>
                <a:rPr lang="it-IT" sz="1000" dirty="0" smtClean="0">
                  <a:latin typeface="Calibri"/>
                  <a:cs typeface="Calibri"/>
                </a:rPr>
                <a:t>.</a:t>
              </a:r>
              <a:r>
                <a:rPr sz="1000" dirty="0" smtClean="0">
                  <a:latin typeface="Calibri"/>
                  <a:cs typeface="Calibri"/>
                </a:rPr>
                <a:t>M</a:t>
              </a:r>
              <a:r>
                <a:rPr lang="it-IT" sz="1000" dirty="0" smtClean="0">
                  <a:latin typeface="Calibri"/>
                  <a:cs typeface="Calibri"/>
                </a:rPr>
                <a:t>.</a:t>
              </a:r>
              <a:r>
                <a:rPr sz="1000" dirty="0" smtClean="0">
                  <a:latin typeface="Calibri"/>
                  <a:cs typeface="Calibri"/>
                </a:rPr>
                <a:t>I</a:t>
              </a:r>
              <a:r>
                <a:rPr lang="it-IT" sz="1000" dirty="0" smtClean="0">
                  <a:latin typeface="Calibri"/>
                  <a:cs typeface="Calibri"/>
                </a:rPr>
                <a:t>.</a:t>
              </a:r>
              <a:r>
                <a:rPr sz="1000" spc="-44" dirty="0" smtClean="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spc="-35" dirty="0" smtClean="0">
                  <a:latin typeface="Times New Roman"/>
                  <a:cs typeface="Times New Roman"/>
                </a:rPr>
                <a:t> </a:t>
              </a:r>
              <a:r>
                <a:rPr sz="1000" dirty="0" smtClean="0">
                  <a:latin typeface="Calibri"/>
                  <a:cs typeface="Calibri"/>
                </a:rPr>
                <a:t>(</a:t>
              </a:r>
              <a:r>
                <a:rPr lang="it-IT" sz="1000" dirty="0" smtClean="0">
                  <a:latin typeface="Calibri"/>
                  <a:cs typeface="Calibri"/>
                </a:rPr>
                <a:t>100</a:t>
              </a:r>
              <a:r>
                <a:rPr sz="1000" dirty="0" smtClean="0">
                  <a:latin typeface="Calibri"/>
                  <a:cs typeface="Calibri"/>
                </a:rPr>
                <a:t>%)</a:t>
              </a:r>
              <a:endParaRPr sz="1000" dirty="0">
                <a:latin typeface="Calibri"/>
                <a:cs typeface="Calibri"/>
              </a:endParaRPr>
            </a:p>
          </p:txBody>
        </p:sp>
        <p:sp>
          <p:nvSpPr>
            <p:cNvPr id="104" name="object 75"/>
            <p:cNvSpPr txBox="1"/>
            <p:nvPr/>
          </p:nvSpPr>
          <p:spPr>
            <a:xfrm>
              <a:off x="125251" y="2467611"/>
              <a:ext cx="1465564" cy="307777"/>
            </a:xfrm>
            <a:prstGeom prst="rect">
              <a:avLst/>
            </a:prstGeom>
          </p:spPr>
          <p:txBody>
            <a:bodyPr vert="horz" wrap="square" lIns="0" tIns="0" rIns="0" bIns="0" rtlCol="0">
              <a:spAutoFit/>
            </a:bodyPr>
            <a:lstStyle/>
            <a:p>
              <a:pPr marR="4454" algn="ctr"/>
              <a:r>
                <a:rPr lang="it-IT" sz="1000" dirty="0" smtClean="0">
                  <a:latin typeface="Calibri"/>
                  <a:cs typeface="Calibri"/>
                </a:rPr>
                <a:t>   </a:t>
              </a:r>
              <a:r>
                <a:rPr sz="1000" dirty="0" smtClean="0">
                  <a:latin typeface="Calibri"/>
                  <a:cs typeface="Calibri"/>
                </a:rPr>
                <a:t>M</a:t>
              </a:r>
              <a:r>
                <a:rPr sz="1000" spc="-4" dirty="0" smtClean="0">
                  <a:latin typeface="Calibri"/>
                  <a:cs typeface="Calibri"/>
                </a:rPr>
                <a:t>I</a:t>
              </a:r>
              <a:r>
                <a:rPr sz="1000" dirty="0" smtClean="0">
                  <a:latin typeface="Calibri"/>
                  <a:cs typeface="Calibri"/>
                </a:rPr>
                <a:t>L</a:t>
              </a:r>
              <a:r>
                <a:rPr sz="1000" spc="-4" dirty="0" smtClean="0">
                  <a:latin typeface="Calibri"/>
                  <a:cs typeface="Calibri"/>
                </a:rPr>
                <a:t>AN</a:t>
              </a:r>
              <a:r>
                <a:rPr sz="1000" dirty="0" smtClean="0">
                  <a:latin typeface="Calibri"/>
                  <a:cs typeface="Calibri"/>
                </a:rPr>
                <a:t>O</a:t>
              </a:r>
              <a:r>
                <a:rPr sz="1000" spc="-44" dirty="0" smtClean="0">
                  <a:latin typeface="Times New Roman"/>
                  <a:cs typeface="Times New Roman"/>
                </a:rPr>
                <a:t> </a:t>
              </a:r>
              <a:r>
                <a:rPr sz="1000" spc="-4" dirty="0" smtClean="0">
                  <a:latin typeface="Calibri"/>
                  <a:cs typeface="Calibri"/>
                </a:rPr>
                <a:t>S</a:t>
              </a:r>
              <a:r>
                <a:rPr sz="1000" spc="4" dirty="0" smtClean="0">
                  <a:latin typeface="Calibri"/>
                  <a:cs typeface="Calibri"/>
                </a:rPr>
                <a:t>P</a:t>
              </a:r>
              <a:r>
                <a:rPr sz="1000" dirty="0" smtClean="0">
                  <a:latin typeface="Calibri"/>
                  <a:cs typeface="Calibri"/>
                </a:rPr>
                <a:t>ORT</a:t>
              </a:r>
              <a:r>
                <a:rPr lang="it-IT" sz="1000" dirty="0" smtClean="0">
                  <a:latin typeface="Calibri"/>
                  <a:cs typeface="Calibri"/>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dirty="0" smtClean="0">
                  <a:latin typeface="Times New Roman"/>
                  <a:cs typeface="Times New Roman"/>
                </a:rPr>
                <a:t> </a:t>
              </a:r>
              <a:r>
                <a:rPr sz="1000" dirty="0">
                  <a:latin typeface="Calibri"/>
                  <a:cs typeface="Calibri"/>
                </a:rPr>
                <a:t>(100%)</a:t>
              </a:r>
            </a:p>
          </p:txBody>
        </p:sp>
        <p:sp>
          <p:nvSpPr>
            <p:cNvPr id="105" name="object 76"/>
            <p:cNvSpPr txBox="1"/>
            <p:nvPr/>
          </p:nvSpPr>
          <p:spPr>
            <a:xfrm>
              <a:off x="1823842" y="2514637"/>
              <a:ext cx="2046287" cy="307777"/>
            </a:xfrm>
            <a:prstGeom prst="rect">
              <a:avLst/>
            </a:prstGeom>
          </p:spPr>
          <p:txBody>
            <a:bodyPr vert="horz" wrap="square" lIns="0" tIns="0" rIns="0" bIns="0" rtlCol="0">
              <a:spAutoFit/>
            </a:bodyPr>
            <a:lstStyle/>
            <a:p>
              <a:pPr marL="180393" marR="174268" algn="ctr"/>
              <a:r>
                <a:rPr sz="1000" spc="-4" dirty="0">
                  <a:latin typeface="Calibri"/>
                  <a:cs typeface="Calibri"/>
                </a:rPr>
                <a:t>S</a:t>
              </a:r>
              <a:r>
                <a:rPr sz="1000" spc="4" dirty="0">
                  <a:latin typeface="Calibri"/>
                  <a:cs typeface="Calibri"/>
                </a:rPr>
                <a:t>P</a:t>
              </a:r>
              <a:r>
                <a:rPr sz="1000" dirty="0">
                  <a:latin typeface="Calibri"/>
                  <a:cs typeface="Calibri"/>
                </a:rPr>
                <a:t>V</a:t>
              </a:r>
              <a:r>
                <a:rPr sz="1000" dirty="0">
                  <a:latin typeface="Times New Roman"/>
                  <a:cs typeface="Times New Roman"/>
                </a:rPr>
                <a:t> </a:t>
              </a:r>
              <a:r>
                <a:rPr sz="1000" spc="-66" dirty="0">
                  <a:latin typeface="Times New Roman"/>
                  <a:cs typeface="Times New Roman"/>
                </a:rPr>
                <a:t> </a:t>
              </a:r>
              <a:r>
                <a:rPr sz="1000" dirty="0">
                  <a:latin typeface="Calibri"/>
                  <a:cs typeface="Calibri"/>
                </a:rPr>
                <a:t>L</a:t>
              </a:r>
              <a:r>
                <a:rPr sz="1000" spc="-4" dirty="0">
                  <a:latin typeface="Calibri"/>
                  <a:cs typeface="Calibri"/>
                </a:rPr>
                <a:t>in</a:t>
              </a:r>
              <a:r>
                <a:rPr sz="1000" dirty="0">
                  <a:latin typeface="Calibri"/>
                  <a:cs typeface="Calibri"/>
                </a:rPr>
                <a:t>ea</a:t>
              </a:r>
              <a:r>
                <a:rPr sz="1000" spc="-35" dirty="0">
                  <a:latin typeface="Times New Roman"/>
                  <a:cs typeface="Times New Roman"/>
                </a:rPr>
                <a:t> </a:t>
              </a:r>
              <a:r>
                <a:rPr sz="1000" dirty="0" smtClean="0">
                  <a:latin typeface="Calibri"/>
                  <a:cs typeface="Calibri"/>
                </a:rPr>
                <a:t>M4</a:t>
              </a:r>
              <a:r>
                <a:rPr lang="it-IT" sz="1000" dirty="0" smtClean="0">
                  <a:latin typeface="Calibri"/>
                  <a:cs typeface="Calibri"/>
                </a:rPr>
                <a:t> </a:t>
              </a:r>
              <a:r>
                <a:rPr lang="it-IT" sz="1000" dirty="0" smtClean="0">
                  <a:latin typeface="Times New Roman"/>
                  <a:cs typeface="Times New Roman"/>
                </a:rPr>
                <a:t>S.p.A. (</a:t>
              </a:r>
              <a:r>
                <a:rPr sz="1000" dirty="0" smtClean="0">
                  <a:latin typeface="Calibri"/>
                  <a:cs typeface="Calibri"/>
                </a:rPr>
                <a:t>66,67%</a:t>
              </a:r>
              <a:r>
                <a:rPr lang="it-IT" sz="1000" dirty="0" smtClean="0">
                  <a:latin typeface="Calibri"/>
                  <a:cs typeface="Calibri"/>
                </a:rPr>
                <a:t> Comune – 2,33 % ATM S.p.A.</a:t>
              </a:r>
              <a:r>
                <a:rPr sz="1000" dirty="0" smtClean="0">
                  <a:latin typeface="Calibri"/>
                  <a:cs typeface="Calibri"/>
                </a:rPr>
                <a:t>)</a:t>
              </a:r>
              <a:endParaRPr lang="it-IT" sz="1000" dirty="0" smtClean="0">
                <a:latin typeface="Calibri"/>
                <a:cs typeface="Calibri"/>
              </a:endParaRPr>
            </a:p>
          </p:txBody>
        </p:sp>
        <p:sp>
          <p:nvSpPr>
            <p:cNvPr id="106" name="object 77"/>
            <p:cNvSpPr txBox="1"/>
            <p:nvPr/>
          </p:nvSpPr>
          <p:spPr>
            <a:xfrm>
              <a:off x="7706800" y="3353721"/>
              <a:ext cx="1067731" cy="461665"/>
            </a:xfrm>
            <a:prstGeom prst="rect">
              <a:avLst/>
            </a:prstGeom>
          </p:spPr>
          <p:txBody>
            <a:bodyPr vert="horz" wrap="square" lIns="0" tIns="0" rIns="0" bIns="0" rtlCol="0">
              <a:spAutoFit/>
            </a:bodyPr>
            <a:lstStyle/>
            <a:p>
              <a:pPr algn="ctr">
                <a:lnSpc>
                  <a:spcPct val="100000"/>
                </a:lnSpc>
              </a:pPr>
              <a:r>
                <a:rPr sz="1000" dirty="0">
                  <a:latin typeface="Calibri"/>
                  <a:cs typeface="Calibri"/>
                </a:rPr>
                <a:t>EX</a:t>
              </a:r>
              <a:r>
                <a:rPr sz="1000" spc="4" dirty="0">
                  <a:latin typeface="Calibri"/>
                  <a:cs typeface="Calibri"/>
                </a:rPr>
                <a:t>P</a:t>
              </a:r>
              <a:r>
                <a:rPr sz="1000" dirty="0">
                  <a:latin typeface="Calibri"/>
                  <a:cs typeface="Calibri"/>
                </a:rPr>
                <a:t>O</a:t>
              </a:r>
              <a:r>
                <a:rPr sz="1000" spc="-44" dirty="0">
                  <a:latin typeface="Times New Roman"/>
                  <a:cs typeface="Times New Roman"/>
                </a:rPr>
                <a:t> </a:t>
              </a:r>
              <a:r>
                <a:rPr sz="1000" dirty="0">
                  <a:latin typeface="Calibri"/>
                  <a:cs typeface="Calibri"/>
                </a:rPr>
                <a:t>2015</a:t>
              </a:r>
              <a:r>
                <a:rPr sz="1000" spc="-31" dirty="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endParaRPr sz="1000" dirty="0">
                <a:latin typeface="Calibri"/>
                <a:cs typeface="Calibri"/>
              </a:endParaRPr>
            </a:p>
            <a:p>
              <a:pPr algn="ctr">
                <a:lnSpc>
                  <a:spcPct val="100000"/>
                </a:lnSpc>
              </a:pPr>
              <a:r>
                <a:rPr sz="1000" dirty="0">
                  <a:latin typeface="Calibri"/>
                  <a:cs typeface="Calibri"/>
                </a:rPr>
                <a:t>(</a:t>
              </a:r>
              <a:r>
                <a:rPr sz="1000" spc="-22" dirty="0">
                  <a:latin typeface="Times New Roman"/>
                  <a:cs typeface="Times New Roman"/>
                </a:rPr>
                <a:t> </a:t>
              </a:r>
              <a:r>
                <a:rPr sz="1000" dirty="0">
                  <a:latin typeface="Calibri"/>
                  <a:cs typeface="Calibri"/>
                </a:rPr>
                <a:t>20%)</a:t>
              </a:r>
              <a:endParaRPr lang="it-IT" sz="1000" dirty="0">
                <a:latin typeface="Calibri"/>
                <a:cs typeface="Calibri"/>
              </a:endParaRPr>
            </a:p>
            <a:p>
              <a:pPr algn="ctr">
                <a:lnSpc>
                  <a:spcPct val="100000"/>
                </a:lnSpc>
              </a:pPr>
              <a:r>
                <a:rPr lang="it-IT" sz="1000" dirty="0">
                  <a:latin typeface="Calibri"/>
                  <a:cs typeface="Calibri"/>
                </a:rPr>
                <a:t>In liquidazione</a:t>
              </a:r>
              <a:endParaRPr sz="1000" dirty="0">
                <a:latin typeface="Calibri"/>
                <a:cs typeface="Calibri"/>
              </a:endParaRPr>
            </a:p>
          </p:txBody>
        </p:sp>
        <p:sp>
          <p:nvSpPr>
            <p:cNvPr id="107" name="object 78"/>
            <p:cNvSpPr txBox="1"/>
            <p:nvPr/>
          </p:nvSpPr>
          <p:spPr>
            <a:xfrm>
              <a:off x="424183" y="5729977"/>
              <a:ext cx="904947" cy="307777"/>
            </a:xfrm>
            <a:prstGeom prst="rect">
              <a:avLst/>
            </a:prstGeom>
          </p:spPr>
          <p:txBody>
            <a:bodyPr vert="horz" wrap="square" lIns="0" tIns="0" rIns="0" bIns="0" rtlCol="0">
              <a:spAutoFit/>
            </a:bodyPr>
            <a:lstStyle/>
            <a:p>
              <a:pPr marL="11135" marR="4454" indent="48996" algn="ctr"/>
              <a:r>
                <a:rPr sz="1000" spc="-4" dirty="0" smtClean="0">
                  <a:latin typeface="Calibri"/>
                  <a:cs typeface="Calibri"/>
                </a:rPr>
                <a:t>A</a:t>
              </a:r>
              <a:r>
                <a:rPr sz="1000" dirty="0" smtClean="0">
                  <a:latin typeface="Calibri"/>
                  <a:cs typeface="Calibri"/>
                </a:rPr>
                <a:t>REX</a:t>
              </a:r>
              <a:r>
                <a:rPr sz="1000" spc="4" dirty="0" smtClean="0">
                  <a:latin typeface="Calibri"/>
                  <a:cs typeface="Calibri"/>
                </a:rPr>
                <a:t>P</a:t>
              </a:r>
              <a:r>
                <a:rPr sz="1000" dirty="0" smtClean="0">
                  <a:latin typeface="Calibri"/>
                  <a:cs typeface="Calibri"/>
                </a:rPr>
                <a:t>O</a:t>
              </a:r>
              <a:r>
                <a:rPr lang="it-IT" sz="1000" dirty="0" smtClean="0">
                  <a:latin typeface="Calibri"/>
                  <a:cs typeface="Calibri"/>
                </a:rPr>
                <a:t> S.p.A.</a:t>
              </a:r>
              <a:r>
                <a:rPr sz="1000" dirty="0" smtClean="0">
                  <a:latin typeface="Times New Roman"/>
                  <a:cs typeface="Times New Roman"/>
                </a:rPr>
                <a:t> </a:t>
              </a:r>
              <a:r>
                <a:rPr sz="1000" dirty="0" smtClean="0">
                  <a:latin typeface="Calibri"/>
                  <a:cs typeface="Calibri"/>
                </a:rPr>
                <a:t>(</a:t>
              </a:r>
              <a:r>
                <a:rPr lang="it-IT" sz="1000" dirty="0" smtClean="0">
                  <a:latin typeface="Calibri"/>
                  <a:cs typeface="Calibri"/>
                </a:rPr>
                <a:t>21,05</a:t>
              </a:r>
              <a:r>
                <a:rPr sz="1000" dirty="0" smtClean="0">
                  <a:latin typeface="Calibri"/>
                  <a:cs typeface="Calibri"/>
                </a:rPr>
                <a:t>%)</a:t>
              </a:r>
              <a:endParaRPr sz="1000" dirty="0">
                <a:latin typeface="Calibri"/>
                <a:cs typeface="Calibri"/>
              </a:endParaRPr>
            </a:p>
          </p:txBody>
        </p:sp>
        <p:sp>
          <p:nvSpPr>
            <p:cNvPr id="108" name="object 79"/>
            <p:cNvSpPr txBox="1"/>
            <p:nvPr/>
          </p:nvSpPr>
          <p:spPr>
            <a:xfrm>
              <a:off x="7747250" y="1956300"/>
              <a:ext cx="918374" cy="276999"/>
            </a:xfrm>
            <a:prstGeom prst="rect">
              <a:avLst/>
            </a:prstGeom>
          </p:spPr>
          <p:txBody>
            <a:bodyPr vert="horz" wrap="square" lIns="0" tIns="0" rIns="0" bIns="0" rtlCol="0">
              <a:spAutoFit/>
            </a:bodyPr>
            <a:lstStyle/>
            <a:p>
              <a:pPr marL="1670" algn="ctr"/>
              <a:r>
                <a:rPr sz="1000" spc="-4" dirty="0">
                  <a:latin typeface="Calibri"/>
                  <a:cs typeface="Calibri"/>
                </a:rPr>
                <a:t>A</a:t>
              </a:r>
              <a:r>
                <a:rPr sz="1000" dirty="0">
                  <a:latin typeface="Calibri"/>
                  <a:cs typeface="Calibri"/>
                </a:rPr>
                <a:t>2A</a:t>
              </a:r>
              <a:r>
                <a:rPr sz="1000" spc="-26" dirty="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endParaRPr sz="1000" dirty="0">
                <a:latin typeface="Calibri"/>
                <a:cs typeface="Calibri"/>
              </a:endParaRPr>
            </a:p>
            <a:p>
              <a:pPr algn="ctr">
                <a:spcBef>
                  <a:spcPts val="18"/>
                </a:spcBef>
              </a:pPr>
              <a:r>
                <a:rPr sz="800" dirty="0">
                  <a:latin typeface="Calibri"/>
                  <a:cs typeface="Calibri"/>
                </a:rPr>
                <a:t>(</a:t>
              </a:r>
              <a:r>
                <a:rPr sz="800" dirty="0">
                  <a:latin typeface="Arial"/>
                  <a:cs typeface="Arial"/>
                </a:rPr>
                <a:t>25,0000000</a:t>
              </a:r>
              <a:r>
                <a:rPr sz="800" spc="-9" dirty="0">
                  <a:latin typeface="Arial"/>
                  <a:cs typeface="Arial"/>
                </a:rPr>
                <a:t>5</a:t>
              </a:r>
              <a:r>
                <a:rPr sz="800" dirty="0">
                  <a:latin typeface="Arial"/>
                  <a:cs typeface="Arial"/>
                </a:rPr>
                <a:t>6%</a:t>
              </a:r>
              <a:r>
                <a:rPr sz="800" dirty="0">
                  <a:latin typeface="Calibri"/>
                  <a:cs typeface="Calibri"/>
                </a:rPr>
                <a:t>)</a:t>
              </a:r>
            </a:p>
          </p:txBody>
        </p:sp>
        <p:sp>
          <p:nvSpPr>
            <p:cNvPr id="109" name="object 81"/>
            <p:cNvSpPr txBox="1"/>
            <p:nvPr/>
          </p:nvSpPr>
          <p:spPr>
            <a:xfrm>
              <a:off x="7706275" y="4331372"/>
              <a:ext cx="1004986" cy="307777"/>
            </a:xfrm>
            <a:prstGeom prst="rect">
              <a:avLst/>
            </a:prstGeom>
          </p:spPr>
          <p:txBody>
            <a:bodyPr vert="horz" wrap="square" lIns="0" tIns="0" rIns="0" bIns="0" rtlCol="0">
              <a:spAutoFit/>
            </a:bodyPr>
            <a:lstStyle/>
            <a:p>
              <a:pPr marR="4454" indent="9525" algn="ctr"/>
              <a:r>
                <a:rPr sz="1000" spc="-4" dirty="0">
                  <a:latin typeface="Calibri"/>
                  <a:cs typeface="Calibri"/>
                </a:rPr>
                <a:t>CA</a:t>
              </a:r>
              <a:r>
                <a:rPr sz="1000" dirty="0">
                  <a:latin typeface="Calibri"/>
                  <a:cs typeface="Calibri"/>
                </a:rPr>
                <a:t>P</a:t>
              </a:r>
              <a:r>
                <a:rPr sz="1000" spc="-26" dirty="0">
                  <a:latin typeface="Times New Roman"/>
                  <a:cs typeface="Times New Roman"/>
                </a:rPr>
                <a:t> </a:t>
              </a:r>
              <a:r>
                <a:rPr sz="1000" spc="-4" dirty="0" smtClean="0">
                  <a:latin typeface="Calibri"/>
                  <a:cs typeface="Calibri"/>
                </a:rPr>
                <a:t>H</a:t>
              </a:r>
              <a:r>
                <a:rPr sz="1000" dirty="0" smtClean="0">
                  <a:latin typeface="Calibri"/>
                  <a:cs typeface="Calibri"/>
                </a:rPr>
                <a:t>OLD</a:t>
              </a:r>
              <a:r>
                <a:rPr sz="1000" spc="-4" dirty="0" smtClean="0">
                  <a:latin typeface="Calibri"/>
                  <a:cs typeface="Calibri"/>
                </a:rPr>
                <a:t>IN</a:t>
              </a:r>
              <a:r>
                <a:rPr sz="1000" dirty="0" smtClean="0">
                  <a:latin typeface="Calibri"/>
                  <a:cs typeface="Calibri"/>
                </a:rPr>
                <a:t>G</a:t>
              </a:r>
              <a:r>
                <a:rPr lang="it-IT" sz="1000" dirty="0" smtClean="0">
                  <a:latin typeface="Calibri"/>
                  <a:cs typeface="Calibri"/>
                </a:rPr>
                <a:t> </a:t>
              </a:r>
              <a:r>
                <a:rPr sz="1000" spc="-35" dirty="0" smtClean="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lang="it-IT" sz="1000" dirty="0" smtClean="0">
                  <a:latin typeface="Times New Roman"/>
                  <a:cs typeface="Times New Roman"/>
                </a:rPr>
                <a:t> </a:t>
              </a:r>
              <a:r>
                <a:rPr sz="1000" dirty="0" smtClean="0">
                  <a:latin typeface="Calibri"/>
                  <a:cs typeface="Calibri"/>
                </a:rPr>
                <a:t>(0,4</a:t>
              </a:r>
              <a:r>
                <a:rPr lang="it-IT" sz="1000" dirty="0" smtClean="0">
                  <a:latin typeface="Calibri"/>
                  <a:cs typeface="Calibri"/>
                </a:rPr>
                <a:t>117</a:t>
              </a:r>
              <a:r>
                <a:rPr sz="1000" dirty="0" smtClean="0">
                  <a:latin typeface="Calibri"/>
                  <a:cs typeface="Calibri"/>
                </a:rPr>
                <a:t>%)</a:t>
              </a:r>
              <a:endParaRPr sz="1000" dirty="0">
                <a:latin typeface="Calibri"/>
                <a:cs typeface="Calibri"/>
              </a:endParaRPr>
            </a:p>
          </p:txBody>
        </p:sp>
        <p:sp>
          <p:nvSpPr>
            <p:cNvPr id="110" name="object 83"/>
            <p:cNvSpPr txBox="1"/>
            <p:nvPr/>
          </p:nvSpPr>
          <p:spPr>
            <a:xfrm>
              <a:off x="3648609" y="1154541"/>
              <a:ext cx="1732914" cy="215444"/>
            </a:xfrm>
            <a:prstGeom prst="rect">
              <a:avLst/>
            </a:prstGeom>
          </p:spPr>
          <p:txBody>
            <a:bodyPr vert="horz" wrap="square" lIns="0" tIns="0" rIns="0" bIns="0" rtlCol="0">
              <a:spAutoFit/>
            </a:bodyPr>
            <a:lstStyle/>
            <a:p>
              <a:pPr marL="126943" marR="4454" indent="-116365" algn="ctr"/>
              <a:r>
                <a:rPr sz="1400" b="1" i="1" spc="-13" dirty="0">
                  <a:solidFill>
                    <a:srgbClr val="FF0000"/>
                  </a:solidFill>
                  <a:latin typeface="Calibri"/>
                  <a:cs typeface="Calibri"/>
                </a:rPr>
                <a:t>C</a:t>
              </a:r>
              <a:r>
                <a:rPr sz="1400" b="1" i="1" spc="4" dirty="0">
                  <a:solidFill>
                    <a:srgbClr val="FF0000"/>
                  </a:solidFill>
                  <a:latin typeface="Calibri"/>
                  <a:cs typeface="Calibri"/>
                </a:rPr>
                <a:t>O</a:t>
              </a:r>
              <a:r>
                <a:rPr sz="1400" b="1" i="1" spc="-4" dirty="0">
                  <a:solidFill>
                    <a:srgbClr val="FF0000"/>
                  </a:solidFill>
                  <a:latin typeface="Calibri"/>
                  <a:cs typeface="Calibri"/>
                </a:rPr>
                <a:t>MUN</a:t>
              </a:r>
              <a:r>
                <a:rPr sz="1400" b="1" i="1" dirty="0">
                  <a:solidFill>
                    <a:srgbClr val="FF0000"/>
                  </a:solidFill>
                  <a:latin typeface="Calibri"/>
                  <a:cs typeface="Calibri"/>
                </a:rPr>
                <a:t>E</a:t>
              </a:r>
              <a:r>
                <a:rPr sz="1400" b="1" i="1" spc="-35" dirty="0">
                  <a:solidFill>
                    <a:srgbClr val="FF0000"/>
                  </a:solidFill>
                  <a:latin typeface="Times New Roman"/>
                  <a:cs typeface="Times New Roman"/>
                </a:rPr>
                <a:t> </a:t>
              </a:r>
              <a:r>
                <a:rPr sz="1400" b="1" i="1" spc="-4" dirty="0">
                  <a:solidFill>
                    <a:srgbClr val="FF0000"/>
                  </a:solidFill>
                  <a:latin typeface="Calibri"/>
                  <a:cs typeface="Calibri"/>
                </a:rPr>
                <a:t>D</a:t>
              </a:r>
              <a:r>
                <a:rPr sz="1400" b="1" i="1" dirty="0">
                  <a:solidFill>
                    <a:srgbClr val="FF0000"/>
                  </a:solidFill>
                  <a:latin typeface="Calibri"/>
                  <a:cs typeface="Calibri"/>
                </a:rPr>
                <a:t>I</a:t>
              </a:r>
              <a:r>
                <a:rPr sz="1400" b="1" i="1" dirty="0">
                  <a:solidFill>
                    <a:srgbClr val="FF0000"/>
                  </a:solidFill>
                  <a:latin typeface="Times New Roman"/>
                  <a:cs typeface="Times New Roman"/>
                </a:rPr>
                <a:t> </a:t>
              </a:r>
              <a:r>
                <a:rPr sz="1400" b="1" i="1" spc="-4" dirty="0">
                  <a:solidFill>
                    <a:srgbClr val="FF0000"/>
                  </a:solidFill>
                  <a:latin typeface="Calibri"/>
                  <a:cs typeface="Calibri"/>
                </a:rPr>
                <a:t>M</a:t>
              </a:r>
              <a:r>
                <a:rPr sz="1400" b="1" i="1" spc="-9" dirty="0">
                  <a:solidFill>
                    <a:srgbClr val="FF0000"/>
                  </a:solidFill>
                  <a:latin typeface="Calibri"/>
                  <a:cs typeface="Calibri"/>
                </a:rPr>
                <a:t>I</a:t>
              </a:r>
              <a:r>
                <a:rPr sz="1400" b="1" i="1" spc="-4" dirty="0">
                  <a:solidFill>
                    <a:srgbClr val="FF0000"/>
                  </a:solidFill>
                  <a:latin typeface="Calibri"/>
                  <a:cs typeface="Calibri"/>
                </a:rPr>
                <a:t>L</a:t>
              </a:r>
              <a:r>
                <a:rPr sz="1400" b="1" i="1" dirty="0">
                  <a:solidFill>
                    <a:srgbClr val="FF0000"/>
                  </a:solidFill>
                  <a:latin typeface="Calibri"/>
                  <a:cs typeface="Calibri"/>
                </a:rPr>
                <a:t>A</a:t>
              </a:r>
              <a:r>
                <a:rPr sz="1400" b="1" i="1" spc="-4" dirty="0">
                  <a:solidFill>
                    <a:srgbClr val="FF0000"/>
                  </a:solidFill>
                  <a:latin typeface="Calibri"/>
                  <a:cs typeface="Calibri"/>
                </a:rPr>
                <a:t>N</a:t>
              </a:r>
              <a:r>
                <a:rPr sz="1400" b="1" i="1" dirty="0">
                  <a:solidFill>
                    <a:srgbClr val="FF0000"/>
                  </a:solidFill>
                  <a:latin typeface="Calibri"/>
                  <a:cs typeface="Calibri"/>
                </a:rPr>
                <a:t>O</a:t>
              </a:r>
              <a:endParaRPr sz="1400" b="1" dirty="0">
                <a:latin typeface="Calibri"/>
                <a:cs typeface="Calibri"/>
              </a:endParaRPr>
            </a:p>
          </p:txBody>
        </p:sp>
        <p:sp>
          <p:nvSpPr>
            <p:cNvPr id="111" name="object 73"/>
            <p:cNvSpPr txBox="1"/>
            <p:nvPr/>
          </p:nvSpPr>
          <p:spPr>
            <a:xfrm>
              <a:off x="5282648" y="2007352"/>
              <a:ext cx="1162432" cy="153888"/>
            </a:xfrm>
            <a:prstGeom prst="rect">
              <a:avLst/>
            </a:prstGeom>
          </p:spPr>
          <p:txBody>
            <a:bodyPr vert="horz" wrap="square" lIns="0" tIns="0" rIns="0" bIns="0" rtlCol="0">
              <a:spAutoFit/>
            </a:bodyPr>
            <a:lstStyle/>
            <a:p>
              <a:pPr marL="10579" marR="4454" algn="ctr"/>
              <a:r>
                <a:rPr lang="it-IT" sz="1000" dirty="0" smtClean="0">
                  <a:latin typeface="Calibri"/>
                  <a:cs typeface="Calibri"/>
                </a:rPr>
                <a:t>SEA </a:t>
              </a:r>
              <a:r>
                <a:rPr sz="1000" spc="-44" dirty="0" smtClean="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dirty="0" smtClean="0">
                  <a:latin typeface="Times New Roman"/>
                  <a:cs typeface="Times New Roman"/>
                </a:rPr>
                <a:t> </a:t>
              </a:r>
              <a:r>
                <a:rPr sz="1000" dirty="0" smtClean="0">
                  <a:latin typeface="Calibri"/>
                  <a:cs typeface="Calibri"/>
                </a:rPr>
                <a:t>(</a:t>
              </a:r>
              <a:r>
                <a:rPr lang="it-IT" sz="1000" dirty="0" smtClean="0">
                  <a:latin typeface="Calibri"/>
                  <a:cs typeface="Calibri"/>
                </a:rPr>
                <a:t>54,81</a:t>
              </a:r>
              <a:r>
                <a:rPr sz="1000" dirty="0" smtClean="0">
                  <a:latin typeface="Calibri"/>
                  <a:cs typeface="Calibri"/>
                </a:rPr>
                <a:t>%)</a:t>
              </a:r>
              <a:r>
                <a:rPr lang="it-IT" sz="1000" dirty="0" smtClean="0">
                  <a:latin typeface="Calibri"/>
                  <a:cs typeface="Calibri"/>
                </a:rPr>
                <a:t> </a:t>
              </a:r>
              <a:endParaRPr sz="1000" dirty="0">
                <a:latin typeface="Calibri"/>
                <a:cs typeface="Calibri"/>
              </a:endParaRPr>
            </a:p>
          </p:txBody>
        </p:sp>
        <p:cxnSp>
          <p:nvCxnSpPr>
            <p:cNvPr id="112" name="Connettore 1 4"/>
            <p:cNvCxnSpPr>
              <a:stCxn id="101" idx="2"/>
            </p:cNvCxnSpPr>
            <p:nvPr/>
          </p:nvCxnSpPr>
          <p:spPr>
            <a:xfrm>
              <a:off x="4515066" y="1468268"/>
              <a:ext cx="0" cy="25778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3" name="Connettore 1 66"/>
            <p:cNvCxnSpPr/>
            <p:nvPr/>
          </p:nvCxnSpPr>
          <p:spPr>
            <a:xfrm flipH="1">
              <a:off x="1968387" y="1726057"/>
              <a:ext cx="2546679" cy="131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4" name="Connettore 1 106"/>
            <p:cNvCxnSpPr/>
            <p:nvPr/>
          </p:nvCxnSpPr>
          <p:spPr>
            <a:xfrm flipH="1">
              <a:off x="4515066" y="1712800"/>
              <a:ext cx="2771193" cy="832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Connettore 1 108"/>
            <p:cNvCxnSpPr/>
            <p:nvPr/>
          </p:nvCxnSpPr>
          <p:spPr>
            <a:xfrm>
              <a:off x="5889356" y="1717474"/>
              <a:ext cx="0" cy="2740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Connettore 1 109"/>
            <p:cNvCxnSpPr/>
            <p:nvPr/>
          </p:nvCxnSpPr>
          <p:spPr>
            <a:xfrm flipH="1">
              <a:off x="1908599" y="1739205"/>
              <a:ext cx="52808" cy="3935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7" name="Connettore 1 110"/>
            <p:cNvCxnSpPr/>
            <p:nvPr/>
          </p:nvCxnSpPr>
          <p:spPr>
            <a:xfrm>
              <a:off x="7244347" y="1717474"/>
              <a:ext cx="27009" cy="276375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Connettore 1 115"/>
            <p:cNvCxnSpPr/>
            <p:nvPr/>
          </p:nvCxnSpPr>
          <p:spPr>
            <a:xfrm flipH="1">
              <a:off x="1620494" y="2020332"/>
              <a:ext cx="3526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9" name="Connettore 1 117"/>
            <p:cNvCxnSpPr/>
            <p:nvPr/>
          </p:nvCxnSpPr>
          <p:spPr>
            <a:xfrm flipH="1">
              <a:off x="1582307" y="2635506"/>
              <a:ext cx="3526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0" name="Connettore 1 119"/>
            <p:cNvCxnSpPr/>
            <p:nvPr/>
          </p:nvCxnSpPr>
          <p:spPr>
            <a:xfrm flipH="1">
              <a:off x="1570427" y="3471849"/>
              <a:ext cx="3526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Connettore 1 120"/>
            <p:cNvCxnSpPr/>
            <p:nvPr/>
          </p:nvCxnSpPr>
          <p:spPr>
            <a:xfrm flipH="1">
              <a:off x="1658466" y="4236073"/>
              <a:ext cx="250985"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2" name="Connettore 1 122"/>
            <p:cNvCxnSpPr/>
            <p:nvPr/>
          </p:nvCxnSpPr>
          <p:spPr>
            <a:xfrm flipH="1">
              <a:off x="1582307" y="4815827"/>
              <a:ext cx="314509"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3" name="Connettore 1 123"/>
            <p:cNvCxnSpPr>
              <a:endCxn id="92" idx="3"/>
            </p:cNvCxnSpPr>
            <p:nvPr/>
          </p:nvCxnSpPr>
          <p:spPr>
            <a:xfrm flipH="1">
              <a:off x="1569191" y="5872928"/>
              <a:ext cx="323647"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4" name="Connettore 1 125"/>
            <p:cNvCxnSpPr/>
            <p:nvPr/>
          </p:nvCxnSpPr>
          <p:spPr>
            <a:xfrm flipH="1">
              <a:off x="7254499" y="2119177"/>
              <a:ext cx="3526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5" name="Connettore 1 126"/>
            <p:cNvCxnSpPr/>
            <p:nvPr/>
          </p:nvCxnSpPr>
          <p:spPr>
            <a:xfrm flipH="1">
              <a:off x="7251693" y="2786456"/>
              <a:ext cx="32200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Connettore 1 127"/>
            <p:cNvCxnSpPr/>
            <p:nvPr/>
          </p:nvCxnSpPr>
          <p:spPr>
            <a:xfrm flipH="1" flipV="1">
              <a:off x="7257057" y="3585440"/>
              <a:ext cx="316641" cy="511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7" name="Connettore 1 128"/>
            <p:cNvCxnSpPr/>
            <p:nvPr/>
          </p:nvCxnSpPr>
          <p:spPr>
            <a:xfrm flipH="1">
              <a:off x="7251693" y="4470888"/>
              <a:ext cx="3526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Connettore 1 133"/>
            <p:cNvCxnSpPr/>
            <p:nvPr/>
          </p:nvCxnSpPr>
          <p:spPr>
            <a:xfrm>
              <a:off x="3731711" y="1710096"/>
              <a:ext cx="0" cy="22900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29" name="CasellaDiTesto 128"/>
            <p:cNvSpPr txBox="1"/>
            <p:nvPr/>
          </p:nvSpPr>
          <p:spPr>
            <a:xfrm>
              <a:off x="2548767" y="3228333"/>
              <a:ext cx="1939599" cy="2492990"/>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182029" indent="-171450" algn="l">
                <a:lnSpc>
                  <a:spcPct val="150000"/>
                </a:lnSpc>
                <a:buFont typeface="Arial" panose="020B0604020202020204" pitchFamily="34" charset="0"/>
                <a:buChar char="•"/>
              </a:pPr>
              <a:r>
                <a:rPr lang="it-IT" sz="900" dirty="0" smtClean="0"/>
                <a:t>1) </a:t>
              </a:r>
              <a:r>
                <a:rPr lang="it-IT" sz="900" dirty="0" err="1" smtClean="0"/>
                <a:t>Rail</a:t>
              </a:r>
              <a:r>
                <a:rPr lang="it-IT" sz="900" dirty="0" smtClean="0"/>
                <a:t> </a:t>
              </a:r>
              <a:r>
                <a:rPr lang="it-IT" sz="900" dirty="0" err="1"/>
                <a:t>Diagnostics</a:t>
              </a:r>
              <a:r>
                <a:rPr lang="it-IT" sz="900" dirty="0"/>
                <a:t> </a:t>
              </a:r>
              <a:r>
                <a:rPr lang="it-IT" sz="900" dirty="0" smtClean="0"/>
                <a:t>S.p.A. (97,27%)</a:t>
              </a:r>
            </a:p>
            <a:p>
              <a:pPr marL="182029" indent="-171450" algn="l">
                <a:lnSpc>
                  <a:spcPct val="150000"/>
                </a:lnSpc>
                <a:buFont typeface="Arial" panose="020B0604020202020204" pitchFamily="34" charset="0"/>
                <a:buChar char="•"/>
              </a:pPr>
              <a:r>
                <a:rPr lang="it-IT" sz="900" dirty="0" smtClean="0"/>
                <a:t>2) CO.MO. Fun Bus </a:t>
              </a:r>
              <a:r>
                <a:rPr lang="it-IT" sz="900" dirty="0" err="1" smtClean="0"/>
                <a:t>Scarl</a:t>
              </a:r>
              <a:r>
                <a:rPr lang="it-IT" sz="900" dirty="0" smtClean="0"/>
                <a:t> (20%)</a:t>
              </a:r>
            </a:p>
            <a:p>
              <a:pPr marL="182029" indent="-171450" algn="l">
                <a:lnSpc>
                  <a:spcPct val="150000"/>
                </a:lnSpc>
                <a:buFont typeface="Arial" panose="020B0604020202020204" pitchFamily="34" charset="0"/>
                <a:buChar char="•"/>
              </a:pPr>
              <a:r>
                <a:rPr lang="it-IT" sz="900" dirty="0" smtClean="0"/>
                <a:t>3) </a:t>
              </a:r>
              <a:r>
                <a:rPr lang="it-IT" sz="900" dirty="0" err="1" smtClean="0"/>
                <a:t>Movibus</a:t>
              </a:r>
              <a:r>
                <a:rPr lang="it-IT" sz="900" dirty="0" smtClean="0"/>
                <a:t> S.r.l. (26,18%)</a:t>
              </a:r>
            </a:p>
            <a:p>
              <a:pPr marL="182029" indent="-171450" algn="l">
                <a:lnSpc>
                  <a:spcPct val="150000"/>
                </a:lnSpc>
                <a:buFont typeface="Arial" panose="020B0604020202020204" pitchFamily="34" charset="0"/>
                <a:buChar char="•"/>
              </a:pPr>
              <a:r>
                <a:rPr lang="it-IT" sz="900" dirty="0" smtClean="0"/>
                <a:t>4) International Metro Service S.r.l. (51%)</a:t>
              </a:r>
            </a:p>
            <a:p>
              <a:pPr marL="182029" indent="-171450" algn="l">
                <a:lnSpc>
                  <a:spcPct val="150000"/>
                </a:lnSpc>
                <a:buFont typeface="Arial" panose="020B0604020202020204" pitchFamily="34" charset="0"/>
                <a:buChar char="•"/>
              </a:pPr>
              <a:r>
                <a:rPr lang="it-IT" sz="900" dirty="0" smtClean="0"/>
                <a:t>5) Metro 5 S.p.A. (20%)</a:t>
              </a:r>
            </a:p>
            <a:p>
              <a:pPr marL="182029" indent="-171450" algn="l">
                <a:lnSpc>
                  <a:spcPct val="150000"/>
                </a:lnSpc>
                <a:buFont typeface="Arial" panose="020B0604020202020204" pitchFamily="34" charset="0"/>
                <a:buChar char="•"/>
              </a:pPr>
              <a:r>
                <a:rPr lang="it-IT" sz="900" dirty="0" smtClean="0"/>
                <a:t>6) NET Nord Est Trasporti S.r.l. (100%)</a:t>
              </a:r>
            </a:p>
            <a:p>
              <a:pPr marL="182029" indent="-171450" algn="l">
                <a:lnSpc>
                  <a:spcPct val="150000"/>
                </a:lnSpc>
                <a:buFont typeface="Arial" panose="020B0604020202020204" pitchFamily="34" charset="0"/>
                <a:buChar char="•"/>
              </a:pPr>
              <a:r>
                <a:rPr lang="it-IT" sz="900" dirty="0" smtClean="0"/>
                <a:t>7) GE.SAM. S.r.l. (100%)</a:t>
              </a:r>
            </a:p>
            <a:p>
              <a:pPr marL="182029" indent="-171450" algn="l">
                <a:lnSpc>
                  <a:spcPct val="150000"/>
                </a:lnSpc>
                <a:buFont typeface="Arial" panose="020B0604020202020204" pitchFamily="34" charset="0"/>
                <a:buChar char="•"/>
              </a:pPr>
              <a:r>
                <a:rPr lang="it-IT" sz="900" dirty="0" smtClean="0"/>
                <a:t>8) </a:t>
              </a:r>
              <a:r>
                <a:rPr lang="it-IT" sz="900" dirty="0" err="1" smtClean="0"/>
                <a:t>Metrofil</a:t>
              </a:r>
              <a:r>
                <a:rPr lang="it-IT" sz="900" dirty="0" smtClean="0"/>
                <a:t> </a:t>
              </a:r>
              <a:r>
                <a:rPr lang="it-IT" sz="900" dirty="0" err="1" smtClean="0"/>
                <a:t>Scarl</a:t>
              </a:r>
              <a:r>
                <a:rPr lang="it-IT" sz="900" dirty="0" smtClean="0"/>
                <a:t> (25,44%)</a:t>
              </a:r>
            </a:p>
            <a:p>
              <a:pPr marL="182029" indent="-171450" algn="l">
                <a:lnSpc>
                  <a:spcPct val="150000"/>
                </a:lnSpc>
                <a:buFont typeface="Arial" panose="020B0604020202020204" pitchFamily="34" charset="0"/>
                <a:buChar char="•"/>
              </a:pPr>
              <a:r>
                <a:rPr lang="it-IT" sz="900" dirty="0" smtClean="0"/>
                <a:t>9) ATM Servizi Diversificati S.r.l. (100%)</a:t>
              </a:r>
            </a:p>
            <a:p>
              <a:pPr algn="l">
                <a:lnSpc>
                  <a:spcPct val="150000"/>
                </a:lnSpc>
              </a:pPr>
              <a:endParaRPr lang="it-IT" sz="900" dirty="0" smtClean="0"/>
            </a:p>
          </p:txBody>
        </p:sp>
        <p:cxnSp>
          <p:nvCxnSpPr>
            <p:cNvPr id="130" name="Connettore 1 135"/>
            <p:cNvCxnSpPr/>
            <p:nvPr/>
          </p:nvCxnSpPr>
          <p:spPr>
            <a:xfrm flipH="1">
              <a:off x="3731711" y="2209347"/>
              <a:ext cx="2750" cy="1034521"/>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1" name="CasellaDiTesto 130"/>
            <p:cNvSpPr txBox="1"/>
            <p:nvPr/>
          </p:nvSpPr>
          <p:spPr>
            <a:xfrm>
              <a:off x="4925144" y="2516078"/>
              <a:ext cx="1867137" cy="2600712"/>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182029" indent="-171450" algn="l">
                <a:lnSpc>
                  <a:spcPct val="150000"/>
                </a:lnSpc>
                <a:buFont typeface="Arial" panose="020B0604020202020204" pitchFamily="34" charset="0"/>
                <a:buChar char="•"/>
              </a:pPr>
              <a:r>
                <a:rPr lang="it-IT" sz="900" dirty="0" smtClean="0"/>
                <a:t>1) </a:t>
              </a:r>
              <a:r>
                <a:rPr lang="it-IT" sz="900" dirty="0" err="1" smtClean="0"/>
                <a:t>Dufrital</a:t>
              </a:r>
              <a:r>
                <a:rPr lang="it-IT" sz="900" dirty="0" smtClean="0"/>
                <a:t> S.p.A. (40%)</a:t>
              </a:r>
            </a:p>
            <a:p>
              <a:pPr marL="182029" indent="-171450" algn="l">
                <a:lnSpc>
                  <a:spcPct val="150000"/>
                </a:lnSpc>
                <a:buFont typeface="Arial" panose="020B0604020202020204" pitchFamily="34" charset="0"/>
                <a:buChar char="•"/>
              </a:pPr>
              <a:r>
                <a:rPr lang="it-IT" sz="900" dirty="0" smtClean="0"/>
                <a:t>2) SEA Energia S.p.A. (100%)</a:t>
              </a:r>
            </a:p>
            <a:p>
              <a:pPr marL="182029" indent="-171450" algn="l">
                <a:lnSpc>
                  <a:spcPct val="150000"/>
                </a:lnSpc>
                <a:buFont typeface="Arial" panose="020B0604020202020204" pitchFamily="34" charset="0"/>
                <a:buChar char="•"/>
              </a:pPr>
              <a:r>
                <a:rPr lang="it-IT" sz="900" dirty="0" smtClean="0"/>
                <a:t>3) SACBO S.p.A. (30,98%)</a:t>
              </a:r>
            </a:p>
            <a:p>
              <a:pPr marL="182029" indent="-171450" algn="l">
                <a:lnSpc>
                  <a:spcPct val="150000"/>
                </a:lnSpc>
                <a:buFont typeface="Arial" panose="020B0604020202020204" pitchFamily="34" charset="0"/>
                <a:buChar char="•"/>
              </a:pPr>
              <a:r>
                <a:rPr lang="it-IT" sz="900" dirty="0" smtClean="0"/>
                <a:t>4) SEA Prime S.p.A. (99,91%)</a:t>
              </a:r>
            </a:p>
            <a:p>
              <a:pPr marL="182029" indent="-171450" algn="l">
                <a:lnSpc>
                  <a:spcPct val="150000"/>
                </a:lnSpc>
                <a:buFont typeface="Arial" panose="020B0604020202020204" pitchFamily="34" charset="0"/>
                <a:buChar char="•"/>
              </a:pPr>
              <a:r>
                <a:rPr lang="it-IT" sz="900" dirty="0" smtClean="0"/>
                <a:t>5) Disma S.p.A. (18,75%)</a:t>
              </a:r>
            </a:p>
            <a:p>
              <a:pPr marL="182029" indent="-171450" algn="l">
                <a:lnSpc>
                  <a:spcPct val="150000"/>
                </a:lnSpc>
                <a:buFont typeface="Arial" panose="020B0604020202020204" pitchFamily="34" charset="0"/>
                <a:buChar char="•"/>
              </a:pPr>
              <a:r>
                <a:rPr lang="it-IT" sz="900" dirty="0" smtClean="0"/>
                <a:t>6) Malpensa Logistica Europa S.p.A. (25%)</a:t>
              </a:r>
            </a:p>
            <a:p>
              <a:pPr marL="182029" indent="-171450" algn="l">
                <a:lnSpc>
                  <a:spcPct val="150000"/>
                </a:lnSpc>
                <a:buFont typeface="Arial" panose="020B0604020202020204" pitchFamily="34" charset="0"/>
                <a:buChar char="•"/>
              </a:pPr>
              <a:r>
                <a:rPr lang="it-IT" sz="900" dirty="0" smtClean="0"/>
                <a:t>7) </a:t>
              </a:r>
              <a:r>
                <a:rPr lang="it-IT" sz="900" dirty="0" err="1" smtClean="0"/>
                <a:t>Romairport</a:t>
              </a:r>
              <a:r>
                <a:rPr lang="it-IT" sz="900" dirty="0" smtClean="0"/>
                <a:t> S.r.l. (0,23%)</a:t>
              </a:r>
            </a:p>
            <a:p>
              <a:pPr marL="182029" indent="-171450" algn="l">
                <a:lnSpc>
                  <a:spcPct val="150000"/>
                </a:lnSpc>
                <a:buFont typeface="Arial" panose="020B0604020202020204" pitchFamily="34" charset="0"/>
                <a:buChar char="•"/>
              </a:pPr>
              <a:r>
                <a:rPr lang="it-IT" sz="900" dirty="0" smtClean="0"/>
                <a:t>8) SEA Services  S.r.l. (40%)</a:t>
              </a:r>
            </a:p>
            <a:p>
              <a:pPr marL="182029" indent="-171450" algn="l">
                <a:lnSpc>
                  <a:spcPct val="150000"/>
                </a:lnSpc>
                <a:buFont typeface="Arial" panose="020B0604020202020204" pitchFamily="34" charset="0"/>
                <a:buChar char="•"/>
              </a:pPr>
              <a:r>
                <a:rPr lang="it-IT" sz="900" dirty="0" smtClean="0"/>
                <a:t>9) </a:t>
              </a:r>
              <a:r>
                <a:rPr lang="it-IT" sz="900" dirty="0" err="1" smtClean="0"/>
                <a:t>Aeropuertos</a:t>
              </a:r>
              <a:r>
                <a:rPr lang="it-IT" sz="900" dirty="0" smtClean="0"/>
                <a:t> Argentina 2000 (8,5%)</a:t>
              </a:r>
            </a:p>
            <a:p>
              <a:pPr marL="182563" indent="-171450" algn="l">
                <a:lnSpc>
                  <a:spcPct val="150000"/>
                </a:lnSpc>
                <a:buFont typeface="Arial" panose="020B0604020202020204" pitchFamily="34" charset="0"/>
                <a:buChar char="•"/>
              </a:pPr>
              <a:r>
                <a:rPr lang="it-IT" sz="900" dirty="0" smtClean="0"/>
                <a:t>10) </a:t>
              </a:r>
              <a:r>
                <a:rPr lang="it-IT" sz="900" dirty="0" err="1" smtClean="0"/>
                <a:t>Airport</a:t>
              </a:r>
              <a:r>
                <a:rPr lang="it-IT" sz="900" dirty="0" smtClean="0"/>
                <a:t> Handling S.p.A.  (30%)</a:t>
              </a:r>
            </a:p>
            <a:p>
              <a:pPr algn="just"/>
              <a:endParaRPr lang="it-IT" sz="700" dirty="0"/>
            </a:p>
          </p:txBody>
        </p:sp>
        <p:sp>
          <p:nvSpPr>
            <p:cNvPr id="132" name="Rettangolo 131"/>
            <p:cNvSpPr/>
            <p:nvPr/>
          </p:nvSpPr>
          <p:spPr>
            <a:xfrm>
              <a:off x="3155647" y="1963980"/>
              <a:ext cx="1152128" cy="2616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3" name="object 73"/>
            <p:cNvSpPr txBox="1"/>
            <p:nvPr/>
          </p:nvSpPr>
          <p:spPr>
            <a:xfrm>
              <a:off x="3155647" y="2010713"/>
              <a:ext cx="1152128" cy="153888"/>
            </a:xfrm>
            <a:prstGeom prst="rect">
              <a:avLst/>
            </a:prstGeom>
          </p:spPr>
          <p:txBody>
            <a:bodyPr vert="horz" wrap="square" lIns="0" tIns="0" rIns="0" bIns="0" rtlCol="0">
              <a:spAutoFit/>
            </a:bodyPr>
            <a:lstStyle/>
            <a:p>
              <a:pPr marL="10579" marR="4454" algn="ctr"/>
              <a:r>
                <a:rPr lang="it-IT" sz="1000" dirty="0" smtClean="0">
                  <a:latin typeface="Calibri"/>
                  <a:cs typeface="Calibri"/>
                </a:rPr>
                <a:t>ATM </a:t>
              </a:r>
              <a:r>
                <a:rPr sz="1000" spc="-44" dirty="0" smtClean="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dirty="0" smtClean="0">
                  <a:latin typeface="Times New Roman"/>
                  <a:cs typeface="Times New Roman"/>
                </a:rPr>
                <a:t> </a:t>
              </a:r>
              <a:r>
                <a:rPr sz="1000" dirty="0">
                  <a:latin typeface="Calibri"/>
                  <a:cs typeface="Calibri"/>
                </a:rPr>
                <a:t>(100</a:t>
              </a:r>
              <a:r>
                <a:rPr sz="1000" dirty="0" smtClean="0">
                  <a:latin typeface="Calibri"/>
                  <a:cs typeface="Calibri"/>
                </a:rPr>
                <a:t>%)</a:t>
              </a:r>
              <a:r>
                <a:rPr lang="it-IT" sz="1000" dirty="0" smtClean="0">
                  <a:latin typeface="Calibri"/>
                  <a:cs typeface="Calibri"/>
                </a:rPr>
                <a:t> </a:t>
              </a:r>
              <a:endParaRPr sz="900" dirty="0">
                <a:latin typeface="Calibri"/>
                <a:cs typeface="Calibri"/>
              </a:endParaRPr>
            </a:p>
          </p:txBody>
        </p:sp>
        <p:cxnSp>
          <p:nvCxnSpPr>
            <p:cNvPr id="134" name="Connettore 1 91"/>
            <p:cNvCxnSpPr/>
            <p:nvPr/>
          </p:nvCxnSpPr>
          <p:spPr>
            <a:xfrm>
              <a:off x="3396454" y="2240882"/>
              <a:ext cx="0" cy="22900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5" name="Connettore 1 94"/>
            <p:cNvCxnSpPr/>
            <p:nvPr/>
          </p:nvCxnSpPr>
          <p:spPr>
            <a:xfrm>
              <a:off x="2676374" y="1739205"/>
              <a:ext cx="0" cy="72164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6" name="CasellaDiTesto 135"/>
            <p:cNvSpPr txBox="1"/>
            <p:nvPr/>
          </p:nvSpPr>
          <p:spPr>
            <a:xfrm>
              <a:off x="7454560" y="4881376"/>
              <a:ext cx="1647196" cy="830997"/>
            </a:xfrm>
            <a:prstGeom prst="rect">
              <a:avLst/>
            </a:prstGeom>
            <a:ln w="12700">
              <a:solidFill>
                <a:srgbClr val="0070C0"/>
              </a:solidFill>
            </a:ln>
          </p:spPr>
          <p:txBody>
            <a:bodyPr vert="horz" wrap="square" lIns="0" tIns="0" rIns="0" bIns="0" rtlCol="0">
              <a:spAutoFit/>
            </a:bodyPr>
            <a:lstStyle>
              <a:defPPr>
                <a:defRPr lang="it-IT"/>
              </a:defPPr>
              <a:lvl1pPr marL="10579" marR="4454" algn="ctr">
                <a:defRPr sz="1000">
                  <a:latin typeface="Calibri"/>
                  <a:cs typeface="Calibri"/>
                </a:defRPr>
              </a:lvl1pPr>
            </a:lstStyle>
            <a:p>
              <a:pPr marL="182029" indent="-171450" algn="l">
                <a:lnSpc>
                  <a:spcPct val="150000"/>
                </a:lnSpc>
                <a:buFont typeface="Arial" panose="020B0604020202020204" pitchFamily="34" charset="0"/>
                <a:buChar char="•"/>
              </a:pPr>
              <a:r>
                <a:rPr lang="it-IT" sz="900" dirty="0" err="1" smtClean="0"/>
                <a:t>Amiacque</a:t>
              </a:r>
              <a:r>
                <a:rPr lang="it-IT" sz="900" dirty="0" smtClean="0"/>
                <a:t> S.r.l. (100%)</a:t>
              </a:r>
            </a:p>
            <a:p>
              <a:pPr marL="182029" indent="-171450" algn="l">
                <a:lnSpc>
                  <a:spcPct val="150000"/>
                </a:lnSpc>
                <a:buFont typeface="Arial" panose="020B0604020202020204" pitchFamily="34" charset="0"/>
                <a:buChar char="•"/>
              </a:pPr>
              <a:r>
                <a:rPr lang="it-IT" sz="900" dirty="0" smtClean="0"/>
                <a:t>Rocca Brivio Sforza S.r.l. (51,04%)</a:t>
              </a:r>
            </a:p>
            <a:p>
              <a:pPr marL="182029" indent="-171450" algn="l">
                <a:lnSpc>
                  <a:spcPct val="150000"/>
                </a:lnSpc>
                <a:buFont typeface="Arial" panose="020B0604020202020204" pitchFamily="34" charset="0"/>
                <a:buChar char="•"/>
              </a:pPr>
              <a:r>
                <a:rPr lang="it-IT" sz="900" dirty="0" smtClean="0"/>
                <a:t>Pavia Acque </a:t>
              </a:r>
              <a:r>
                <a:rPr lang="it-IT" sz="900" dirty="0" err="1" smtClean="0"/>
                <a:t>S.c.a.r.l</a:t>
              </a:r>
              <a:r>
                <a:rPr lang="it-IT" sz="900" dirty="0" smtClean="0"/>
                <a:t>. </a:t>
              </a:r>
              <a:r>
                <a:rPr lang="it-IT" sz="900" dirty="0"/>
                <a:t>(</a:t>
              </a:r>
              <a:r>
                <a:rPr lang="it-IT" sz="900" dirty="0" smtClean="0"/>
                <a:t>10,1%)</a:t>
              </a:r>
            </a:p>
          </p:txBody>
        </p:sp>
        <p:cxnSp>
          <p:nvCxnSpPr>
            <p:cNvPr id="137" name="Connettore 1 100"/>
            <p:cNvCxnSpPr/>
            <p:nvPr/>
          </p:nvCxnSpPr>
          <p:spPr>
            <a:xfrm>
              <a:off x="3395658" y="2240882"/>
              <a:ext cx="0" cy="22900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8" name="Connettore 1 89"/>
            <p:cNvCxnSpPr/>
            <p:nvPr/>
          </p:nvCxnSpPr>
          <p:spPr>
            <a:xfrm>
              <a:off x="5889356" y="2234885"/>
              <a:ext cx="0" cy="27405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9" name="Rettangolo 138"/>
            <p:cNvSpPr/>
            <p:nvPr/>
          </p:nvSpPr>
          <p:spPr>
            <a:xfrm>
              <a:off x="2759326" y="6019280"/>
              <a:ext cx="1416722" cy="286261"/>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dirty="0" smtClean="0">
                  <a:solidFill>
                    <a:schemeClr val="tx1"/>
                  </a:solidFill>
                </a:rPr>
                <a:t>Metro Service  A/S  (100%)</a:t>
              </a:r>
              <a:endParaRPr lang="it-IT" sz="800" dirty="0">
                <a:solidFill>
                  <a:schemeClr val="tx1"/>
                </a:solidFill>
              </a:endParaRPr>
            </a:p>
          </p:txBody>
        </p:sp>
        <p:cxnSp>
          <p:nvCxnSpPr>
            <p:cNvPr id="140" name="Connettore 1 107"/>
            <p:cNvCxnSpPr/>
            <p:nvPr/>
          </p:nvCxnSpPr>
          <p:spPr>
            <a:xfrm flipH="1">
              <a:off x="2153466" y="3945427"/>
              <a:ext cx="407968" cy="221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1" name="Connettore 1 112"/>
            <p:cNvCxnSpPr/>
            <p:nvPr/>
          </p:nvCxnSpPr>
          <p:spPr>
            <a:xfrm flipH="1">
              <a:off x="2167909" y="6162410"/>
              <a:ext cx="59141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2" name="Connettore 1 114"/>
            <p:cNvCxnSpPr/>
            <p:nvPr/>
          </p:nvCxnSpPr>
          <p:spPr>
            <a:xfrm flipH="1">
              <a:off x="2185872" y="3967527"/>
              <a:ext cx="645" cy="218383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43" name="Rettangolo 142"/>
            <p:cNvSpPr/>
            <p:nvPr/>
          </p:nvSpPr>
          <p:spPr>
            <a:xfrm>
              <a:off x="5158048" y="5474544"/>
              <a:ext cx="1385457" cy="340871"/>
            </a:xfrm>
            <a:prstGeom prst="rect">
              <a:avLst/>
            </a:prstGeom>
            <a:noFill/>
            <a:ln w="317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50" dirty="0">
                  <a:solidFill>
                    <a:schemeClr val="tx1"/>
                  </a:solidFill>
                </a:rPr>
                <a:t>SIGNATURE FLIGHT SUPPORT </a:t>
              </a:r>
              <a:r>
                <a:rPr lang="it-IT" sz="750" dirty="0" smtClean="0">
                  <a:solidFill>
                    <a:schemeClr val="tx1"/>
                  </a:solidFill>
                </a:rPr>
                <a:t>ITALY S.r.l. (39,96%)</a:t>
              </a:r>
              <a:endParaRPr lang="it-IT" sz="750" dirty="0">
                <a:solidFill>
                  <a:srgbClr val="FF0000"/>
                </a:solidFill>
              </a:endParaRPr>
            </a:p>
          </p:txBody>
        </p:sp>
        <p:cxnSp>
          <p:nvCxnSpPr>
            <p:cNvPr id="144" name="Connettore 1 121"/>
            <p:cNvCxnSpPr/>
            <p:nvPr/>
          </p:nvCxnSpPr>
          <p:spPr>
            <a:xfrm flipH="1">
              <a:off x="4720704" y="5644979"/>
              <a:ext cx="44996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5" name="Connettore 1 124"/>
            <p:cNvCxnSpPr/>
            <p:nvPr/>
          </p:nvCxnSpPr>
          <p:spPr>
            <a:xfrm flipH="1">
              <a:off x="4711193" y="3243868"/>
              <a:ext cx="9511" cy="239203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6" name="Connettore 1 129"/>
            <p:cNvCxnSpPr/>
            <p:nvPr/>
          </p:nvCxnSpPr>
          <p:spPr>
            <a:xfrm flipH="1">
              <a:off x="4724790" y="3243868"/>
              <a:ext cx="22089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47" name="CasellaDiTesto 146"/>
            <p:cNvSpPr txBox="1"/>
            <p:nvPr/>
          </p:nvSpPr>
          <p:spPr>
            <a:xfrm>
              <a:off x="5075045" y="4351131"/>
              <a:ext cx="1716224" cy="260198"/>
            </a:xfrm>
            <a:prstGeom prst="rect">
              <a:avLst/>
            </a:prstGeom>
            <a:noFill/>
            <a:ln>
              <a:solidFill>
                <a:schemeClr val="tx1"/>
              </a:solidFill>
              <a:prstDash val="dash"/>
            </a:ln>
          </p:spPr>
          <p:txBody>
            <a:bodyPr wrap="square" rtlCol="0">
              <a:spAutoFit/>
            </a:bodyPr>
            <a:lstStyle/>
            <a:p>
              <a:endParaRPr lang="it-IT" dirty="0">
                <a:ln>
                  <a:solidFill>
                    <a:schemeClr val="tx1"/>
                  </a:solidFill>
                  <a:prstDash val="dash"/>
                </a:ln>
              </a:endParaRPr>
            </a:p>
          </p:txBody>
        </p:sp>
        <p:sp>
          <p:nvSpPr>
            <p:cNvPr id="149" name="object 93"/>
            <p:cNvSpPr txBox="1"/>
            <p:nvPr/>
          </p:nvSpPr>
          <p:spPr>
            <a:xfrm>
              <a:off x="7723421" y="2709512"/>
              <a:ext cx="964010" cy="153888"/>
            </a:xfrm>
            <a:prstGeom prst="rect">
              <a:avLst/>
            </a:prstGeom>
          </p:spPr>
          <p:txBody>
            <a:bodyPr vert="horz" wrap="square" lIns="0" tIns="0" rIns="0" bIns="0" rtlCol="0">
              <a:spAutoFit/>
            </a:bodyPr>
            <a:lstStyle/>
            <a:p>
              <a:pPr marL="11135" algn="ctr"/>
              <a:r>
                <a:rPr sz="1000" spc="-4" dirty="0">
                  <a:latin typeface="Calibri"/>
                  <a:cs typeface="Calibri"/>
                </a:rPr>
                <a:t>AF</a:t>
              </a:r>
              <a:r>
                <a:rPr sz="1000" dirty="0">
                  <a:latin typeface="Calibri"/>
                  <a:cs typeface="Calibri"/>
                </a:rPr>
                <a:t>M</a:t>
              </a:r>
              <a:r>
                <a:rPr sz="1000" spc="-31" dirty="0">
                  <a:latin typeface="Times New Roman"/>
                  <a:cs typeface="Times New Roman"/>
                </a:rPr>
                <a:t> </a:t>
              </a:r>
              <a:r>
                <a:rPr sz="1000" spc="-4" dirty="0" smtClean="0">
                  <a:latin typeface="Calibri"/>
                  <a:cs typeface="Calibri"/>
                </a:rPr>
                <a:t>S</a:t>
              </a:r>
              <a:r>
                <a:rPr lang="it-IT" sz="1000" spc="-4" dirty="0" smtClean="0">
                  <a:latin typeface="Calibri"/>
                  <a:cs typeface="Calibri"/>
                </a:rPr>
                <a:t>.</a:t>
              </a:r>
              <a:r>
                <a:rPr sz="1000" spc="-4" dirty="0" smtClean="0">
                  <a:latin typeface="Calibri"/>
                  <a:cs typeface="Calibri"/>
                </a:rPr>
                <a:t>p</a:t>
              </a:r>
              <a:r>
                <a:rPr lang="it-IT" sz="1000" spc="-4" dirty="0" smtClean="0">
                  <a:latin typeface="Calibri"/>
                  <a:cs typeface="Calibri"/>
                </a:rPr>
                <a:t>.A.</a:t>
              </a:r>
              <a:r>
                <a:rPr sz="1000" spc="-35" dirty="0" smtClean="0">
                  <a:latin typeface="Times New Roman"/>
                  <a:cs typeface="Times New Roman"/>
                </a:rPr>
                <a:t> </a:t>
              </a:r>
              <a:r>
                <a:rPr sz="1000" dirty="0">
                  <a:latin typeface="Calibri"/>
                  <a:cs typeface="Calibri"/>
                </a:rPr>
                <a:t>(20%)</a:t>
              </a:r>
            </a:p>
          </p:txBody>
        </p:sp>
        <p:sp>
          <p:nvSpPr>
            <p:cNvPr id="150" name="Rettangolo 149"/>
            <p:cNvSpPr/>
            <p:nvPr/>
          </p:nvSpPr>
          <p:spPr>
            <a:xfrm>
              <a:off x="267379" y="6305541"/>
              <a:ext cx="1312898" cy="4134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1" name="object 78"/>
            <p:cNvSpPr txBox="1"/>
            <p:nvPr/>
          </p:nvSpPr>
          <p:spPr>
            <a:xfrm>
              <a:off x="271733" y="6358385"/>
              <a:ext cx="1194072" cy="307777"/>
            </a:xfrm>
            <a:prstGeom prst="rect">
              <a:avLst/>
            </a:prstGeom>
          </p:spPr>
          <p:txBody>
            <a:bodyPr vert="horz" wrap="square" lIns="0" tIns="0" rIns="0" bIns="0" rtlCol="0">
              <a:spAutoFit/>
            </a:bodyPr>
            <a:lstStyle/>
            <a:p>
              <a:pPr marL="11135" marR="4454" indent="48996" algn="ctr"/>
              <a:r>
                <a:rPr sz="1000" spc="-4" dirty="0" smtClean="0">
                  <a:latin typeface="Calibri"/>
                  <a:cs typeface="Calibri"/>
                </a:rPr>
                <a:t>A</a:t>
              </a:r>
              <a:r>
                <a:rPr lang="it-IT" sz="1000" spc="-4" dirty="0" smtClean="0">
                  <a:latin typeface="Calibri"/>
                  <a:cs typeface="Calibri"/>
                </a:rPr>
                <a:t>IR LIQUIDE ITALIA </a:t>
              </a:r>
              <a:r>
                <a:rPr lang="it-IT" sz="1000" dirty="0" smtClean="0">
                  <a:latin typeface="Calibri"/>
                  <a:cs typeface="Calibri"/>
                </a:rPr>
                <a:t>S.p.A.</a:t>
              </a:r>
              <a:r>
                <a:rPr sz="1000" dirty="0" smtClean="0">
                  <a:latin typeface="Times New Roman"/>
                  <a:cs typeface="Times New Roman"/>
                </a:rPr>
                <a:t> </a:t>
              </a:r>
              <a:r>
                <a:rPr sz="1000" dirty="0" smtClean="0">
                  <a:latin typeface="Calibri"/>
                  <a:cs typeface="Calibri"/>
                </a:rPr>
                <a:t>(</a:t>
              </a:r>
              <a:r>
                <a:rPr lang="it-IT" sz="1000" dirty="0" smtClean="0">
                  <a:latin typeface="Calibri"/>
                  <a:cs typeface="Calibri"/>
                </a:rPr>
                <a:t>0,45</a:t>
              </a:r>
              <a:r>
                <a:rPr sz="1000" dirty="0" smtClean="0">
                  <a:latin typeface="Calibri"/>
                  <a:cs typeface="Calibri"/>
                </a:rPr>
                <a:t>%)</a:t>
              </a:r>
              <a:endParaRPr sz="1000" dirty="0">
                <a:latin typeface="Calibri"/>
                <a:cs typeface="Calibri"/>
              </a:endParaRPr>
            </a:p>
          </p:txBody>
        </p:sp>
        <p:cxnSp>
          <p:nvCxnSpPr>
            <p:cNvPr id="152" name="Connettore 1 116"/>
            <p:cNvCxnSpPr/>
            <p:nvPr/>
          </p:nvCxnSpPr>
          <p:spPr>
            <a:xfrm flipH="1">
              <a:off x="1584952" y="6453034"/>
              <a:ext cx="323647"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3" name="Connettore 1 131"/>
            <p:cNvCxnSpPr/>
            <p:nvPr/>
          </p:nvCxnSpPr>
          <p:spPr>
            <a:xfrm flipH="1">
              <a:off x="1902767" y="2517487"/>
              <a:ext cx="52808" cy="3935548"/>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4" name="Connettore 1 136"/>
            <p:cNvCxnSpPr/>
            <p:nvPr/>
          </p:nvCxnSpPr>
          <p:spPr>
            <a:xfrm>
              <a:off x="8218221" y="4674020"/>
              <a:ext cx="0" cy="180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55" name="Rettangolo 154"/>
            <p:cNvSpPr/>
            <p:nvPr/>
          </p:nvSpPr>
          <p:spPr>
            <a:xfrm>
              <a:off x="182640" y="5164047"/>
              <a:ext cx="1368317" cy="2744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6" name="object 73"/>
            <p:cNvSpPr txBox="1"/>
            <p:nvPr/>
          </p:nvSpPr>
          <p:spPr>
            <a:xfrm>
              <a:off x="145508" y="5095844"/>
              <a:ext cx="1302713" cy="415498"/>
            </a:xfrm>
            <a:prstGeom prst="rect">
              <a:avLst/>
            </a:prstGeom>
          </p:spPr>
          <p:txBody>
            <a:bodyPr vert="horz" wrap="square" lIns="0" tIns="0" rIns="0" bIns="0" rtlCol="0">
              <a:spAutoFit/>
            </a:bodyPr>
            <a:lstStyle/>
            <a:p>
              <a:pPr marL="10579" marR="4454" algn="ctr"/>
              <a:endParaRPr lang="it-IT" sz="900" dirty="0" smtClean="0">
                <a:latin typeface="Calibri"/>
                <a:cs typeface="Calibri"/>
              </a:endParaRPr>
            </a:p>
            <a:p>
              <a:pPr marL="10579" marR="4454" algn="ctr"/>
              <a:r>
                <a:rPr sz="900" dirty="0" smtClean="0">
                  <a:latin typeface="Calibri"/>
                  <a:cs typeface="Calibri"/>
                </a:rPr>
                <a:t>MM</a:t>
              </a:r>
              <a:r>
                <a:rPr lang="it-IT" sz="900" dirty="0" smtClean="0">
                  <a:latin typeface="Calibri"/>
                  <a:cs typeface="Calibri"/>
                </a:rPr>
                <a:t>B Project RUS (50%) </a:t>
              </a:r>
            </a:p>
            <a:p>
              <a:pPr marL="10579" marR="4454" algn="just"/>
              <a:endParaRPr sz="900" dirty="0">
                <a:latin typeface="Calibri"/>
                <a:cs typeface="Calibri"/>
              </a:endParaRPr>
            </a:p>
          </p:txBody>
        </p:sp>
        <p:cxnSp>
          <p:nvCxnSpPr>
            <p:cNvPr id="157" name="Connettore 1 100"/>
            <p:cNvCxnSpPr/>
            <p:nvPr/>
          </p:nvCxnSpPr>
          <p:spPr>
            <a:xfrm>
              <a:off x="868769" y="4945412"/>
              <a:ext cx="0" cy="22900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Rettangolo 4"/>
          <p:cNvSpPr/>
          <p:nvPr/>
        </p:nvSpPr>
        <p:spPr>
          <a:xfrm>
            <a:off x="1831168" y="3455456"/>
            <a:ext cx="1732649" cy="707886"/>
          </a:xfrm>
          <a:prstGeom prst="rect">
            <a:avLst/>
          </a:prstGeom>
        </p:spPr>
        <p:txBody>
          <a:bodyPr wrap="square">
            <a:spAutoFit/>
          </a:bodyPr>
          <a:lstStyle/>
          <a:p>
            <a:pPr marL="180393" marR="174268" algn="ctr"/>
            <a:r>
              <a:rPr lang="it-IT" sz="1000" spc="-4" dirty="0">
                <a:cs typeface="Calibri"/>
              </a:rPr>
              <a:t>MILANO RISTORAZIONE  S.p.A.</a:t>
            </a:r>
          </a:p>
          <a:p>
            <a:pPr marL="180393" marR="174268" algn="ctr"/>
            <a:r>
              <a:rPr lang="it-IT" sz="1000" spc="-4" dirty="0">
                <a:cs typeface="Calibri"/>
              </a:rPr>
              <a:t>(99% - 1% quota di Milano Ristorazione)</a:t>
            </a:r>
          </a:p>
        </p:txBody>
      </p:sp>
    </p:spTree>
    <p:extLst>
      <p:ext uri="{BB962C8B-B14F-4D97-AF65-F5344CB8AC3E}">
        <p14:creationId xmlns:p14="http://schemas.microsoft.com/office/powerpoint/2010/main" val="3237729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7</a:t>
            </a:fld>
            <a:endParaRPr lang="it-IT"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4" name="CasellaDiTesto 3"/>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6" name="CasellaDiTesto 5"/>
          <p:cNvSpPr txBox="1"/>
          <p:nvPr/>
        </p:nvSpPr>
        <p:spPr>
          <a:xfrm>
            <a:off x="2010834" y="213915"/>
            <a:ext cx="7820780" cy="646331"/>
          </a:xfrm>
          <a:prstGeom prst="rect">
            <a:avLst/>
          </a:prstGeom>
          <a:noFill/>
        </p:spPr>
        <p:txBody>
          <a:bodyPr wrap="square" rtlCol="0">
            <a:spAutoFit/>
          </a:bodyPr>
          <a:lstStyle/>
          <a:p>
            <a:pPr algn="ctr"/>
            <a:r>
              <a:rPr lang="it-IT" b="1" dirty="0" smtClean="0">
                <a:solidFill>
                  <a:srgbClr val="FF0000"/>
                </a:solidFill>
              </a:rPr>
              <a:t>TERZA REVISIONE </a:t>
            </a:r>
            <a:r>
              <a:rPr lang="it-IT" b="1" dirty="0">
                <a:solidFill>
                  <a:srgbClr val="FF0000"/>
                </a:solidFill>
              </a:rPr>
              <a:t>PERIODICA: PARTECIPAZIONI DETENUTE AL 31 DICEMBRE </a:t>
            </a:r>
            <a:r>
              <a:rPr lang="it-IT" b="1" dirty="0" smtClean="0">
                <a:solidFill>
                  <a:srgbClr val="FF0000"/>
                </a:solidFill>
              </a:rPr>
              <a:t>2019 </a:t>
            </a:r>
            <a:endParaRPr lang="it-IT" b="1" dirty="0">
              <a:solidFill>
                <a:srgbClr val="FF0000"/>
              </a:solidFill>
            </a:endParaRPr>
          </a:p>
          <a:p>
            <a:pPr algn="ctr"/>
            <a:r>
              <a:rPr lang="it-IT" b="1" dirty="0" smtClean="0">
                <a:solidFill>
                  <a:srgbClr val="FF0000"/>
                </a:solidFill>
              </a:rPr>
              <a:t>Scheda di sintesi</a:t>
            </a:r>
          </a:p>
        </p:txBody>
      </p:sp>
      <p:sp>
        <p:nvSpPr>
          <p:cNvPr id="7" name="CasellaDiTesto 6"/>
          <p:cNvSpPr txBox="1"/>
          <p:nvPr/>
        </p:nvSpPr>
        <p:spPr>
          <a:xfrm>
            <a:off x="2095500" y="1438540"/>
            <a:ext cx="7713133" cy="1754326"/>
          </a:xfrm>
          <a:prstGeom prst="rect">
            <a:avLst/>
          </a:prstGeom>
          <a:noFill/>
        </p:spPr>
        <p:txBody>
          <a:bodyPr wrap="square" rtlCol="0">
            <a:spAutoFit/>
          </a:bodyPr>
          <a:lstStyle/>
          <a:p>
            <a:pPr algn="just"/>
            <a:r>
              <a:rPr lang="it-IT" dirty="0"/>
              <a:t>Per ciascuna </a:t>
            </a:r>
            <a:r>
              <a:rPr lang="it-IT" dirty="0" smtClean="0"/>
              <a:t>delle </a:t>
            </a:r>
            <a:r>
              <a:rPr lang="it-IT" dirty="0"/>
              <a:t>società indicate nel grafico è stata </a:t>
            </a:r>
            <a:r>
              <a:rPr lang="it-IT" dirty="0" smtClean="0"/>
              <a:t>redatta la </a:t>
            </a:r>
            <a:r>
              <a:rPr lang="it-IT" dirty="0"/>
              <a:t>scheda di </a:t>
            </a:r>
            <a:r>
              <a:rPr lang="it-IT" dirty="0" smtClean="0"/>
              <a:t>dettaglio (allegato 2 della proposta di deliberazione </a:t>
            </a:r>
            <a:r>
              <a:rPr lang="it-IT" dirty="0" smtClean="0"/>
              <a:t>C.C. n</a:t>
            </a:r>
            <a:r>
              <a:rPr lang="it-IT" dirty="0" smtClean="0"/>
              <a:t>. progressivo informatico 3133/2020), secondo il modello pubblicato dalla Corte dei Conti, nel </a:t>
            </a:r>
            <a:r>
              <a:rPr lang="it-IT" dirty="0"/>
              <a:t>rispetto degli indirizzi elaborati, in condivisione con la suddetta Autorità, dall’apposita Struttura di Indirizzo, Monitoraggio e Controllo sull’Attuazione del Decreto del Ministero dell’Economia e </a:t>
            </a:r>
            <a:r>
              <a:rPr lang="it-IT" dirty="0" smtClean="0"/>
              <a:t>Finanze.</a:t>
            </a:r>
            <a:endParaRPr lang="it-IT" dirty="0"/>
          </a:p>
        </p:txBody>
      </p:sp>
      <p:sp>
        <p:nvSpPr>
          <p:cNvPr id="9" name="Documents"/>
          <p:cNvSpPr>
            <a:spLocks noEditPoints="1" noChangeArrowheads="1"/>
          </p:cNvSpPr>
          <p:nvPr/>
        </p:nvSpPr>
        <p:spPr bwMode="auto">
          <a:xfrm>
            <a:off x="2755900" y="3930650"/>
            <a:ext cx="1352550" cy="18097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it-IT"/>
          </a:p>
        </p:txBody>
      </p:sp>
      <p:sp>
        <p:nvSpPr>
          <p:cNvPr id="10" name="CasellaDiTesto 9"/>
          <p:cNvSpPr txBox="1"/>
          <p:nvPr/>
        </p:nvSpPr>
        <p:spPr>
          <a:xfrm rot="10800000" flipV="1">
            <a:off x="5041900" y="4159250"/>
            <a:ext cx="4267200" cy="1077218"/>
          </a:xfrm>
          <a:prstGeom prst="rect">
            <a:avLst/>
          </a:prstGeom>
          <a:noFill/>
        </p:spPr>
        <p:txBody>
          <a:bodyPr wrap="square" rtlCol="0">
            <a:spAutoFit/>
          </a:bodyPr>
          <a:lstStyle/>
          <a:p>
            <a:pPr algn="just"/>
            <a:r>
              <a:rPr lang="it-IT" sz="1600" dirty="0"/>
              <a:t>La scheda è finalizzata a verificare la sussistenza dei presupposti normativamente previsti per il mantenimento della partecipazione.</a:t>
            </a:r>
          </a:p>
          <a:p>
            <a:pPr algn="just"/>
            <a:endParaRPr lang="it-IT" sz="1600" dirty="0"/>
          </a:p>
        </p:txBody>
      </p:sp>
      <p:sp>
        <p:nvSpPr>
          <p:cNvPr id="11" name="CasellaDiTesto 10"/>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209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8</a:t>
            </a:fld>
            <a:endParaRPr lang="it-IT" sz="1100" dirty="0"/>
          </a:p>
        </p:txBody>
      </p:sp>
      <p:pic>
        <p:nvPicPr>
          <p:cNvPr id="3" name="Immagine 2"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27100" y="425450"/>
            <a:ext cx="866561" cy="420826"/>
          </a:xfrm>
          <a:prstGeom prst="rect">
            <a:avLst/>
          </a:prstGeom>
          <a:noFill/>
          <a:ln>
            <a:noFill/>
          </a:ln>
        </p:spPr>
      </p:pic>
      <p:sp>
        <p:nvSpPr>
          <p:cNvPr id="6" name="CasellaDiTesto 5"/>
          <p:cNvSpPr txBox="1"/>
          <p:nvPr/>
        </p:nvSpPr>
        <p:spPr>
          <a:xfrm>
            <a:off x="2039257" y="282885"/>
            <a:ext cx="7727043" cy="646331"/>
          </a:xfrm>
          <a:prstGeom prst="rect">
            <a:avLst/>
          </a:prstGeom>
          <a:noFill/>
        </p:spPr>
        <p:txBody>
          <a:bodyPr wrap="square" rtlCol="0">
            <a:spAutoFit/>
          </a:bodyPr>
          <a:lstStyle/>
          <a:p>
            <a:pPr algn="ctr"/>
            <a:r>
              <a:rPr lang="it-IT" b="1" dirty="0">
                <a:solidFill>
                  <a:srgbClr val="FF0000"/>
                </a:solidFill>
              </a:rPr>
              <a:t>SECONDA REVISIONE PERIODICA: </a:t>
            </a:r>
            <a:endParaRPr lang="it-IT" b="1" dirty="0" smtClean="0">
              <a:solidFill>
                <a:srgbClr val="FF0000"/>
              </a:solidFill>
            </a:endParaRPr>
          </a:p>
          <a:p>
            <a:pPr algn="ctr"/>
            <a:r>
              <a:rPr lang="it-IT" b="1" dirty="0" smtClean="0">
                <a:solidFill>
                  <a:srgbClr val="FF0000"/>
                </a:solidFill>
              </a:rPr>
              <a:t>PARTECIPAZIONI </a:t>
            </a:r>
            <a:r>
              <a:rPr lang="it-IT" b="1" dirty="0">
                <a:solidFill>
                  <a:srgbClr val="FF0000"/>
                </a:solidFill>
              </a:rPr>
              <a:t>DETENUTE AL 31 DICEMBRE </a:t>
            </a:r>
            <a:r>
              <a:rPr lang="it-IT" b="1" dirty="0" smtClean="0">
                <a:solidFill>
                  <a:srgbClr val="FF0000"/>
                </a:solidFill>
              </a:rPr>
              <a:t>2019</a:t>
            </a:r>
            <a:endParaRPr lang="it-IT" b="1" dirty="0">
              <a:solidFill>
                <a:srgbClr val="FF0000"/>
              </a:solidFill>
            </a:endParaRPr>
          </a:p>
        </p:txBody>
      </p:sp>
      <p:sp>
        <p:nvSpPr>
          <p:cNvPr id="9" name="Rettangolo 8"/>
          <p:cNvSpPr/>
          <p:nvPr/>
        </p:nvSpPr>
        <p:spPr>
          <a:xfrm>
            <a:off x="2006117" y="2134806"/>
            <a:ext cx="8088630" cy="2308324"/>
          </a:xfrm>
          <a:prstGeom prst="rect">
            <a:avLst/>
          </a:prstGeom>
        </p:spPr>
        <p:txBody>
          <a:bodyPr wrap="square">
            <a:spAutoFit/>
          </a:bodyPr>
          <a:lstStyle/>
          <a:p>
            <a:pPr algn="just">
              <a:spcBef>
                <a:spcPts val="600"/>
              </a:spcBef>
              <a:spcAft>
                <a:spcPts val="600"/>
              </a:spcAft>
            </a:pPr>
            <a:r>
              <a:rPr lang="it-IT" sz="2400" dirty="0" smtClean="0">
                <a:latin typeface="Calibri" panose="020F0502020204030204" pitchFamily="34" charset="0"/>
                <a:ea typeface="Calibri" panose="020F0502020204030204" pitchFamily="34" charset="0"/>
                <a:cs typeface="Times New Roman" panose="02020603050405020304" pitchFamily="18" charset="0"/>
              </a:rPr>
              <a:t>In </a:t>
            </a:r>
            <a:r>
              <a:rPr lang="it-IT" sz="2400" dirty="0">
                <a:latin typeface="Calibri" panose="020F0502020204030204" pitchFamily="34" charset="0"/>
                <a:ea typeface="Calibri" panose="020F0502020204030204" pitchFamily="34" charset="0"/>
                <a:cs typeface="Times New Roman" panose="02020603050405020304" pitchFamily="18" charset="0"/>
              </a:rPr>
              <a:t>esito alla </a:t>
            </a:r>
            <a:r>
              <a:rPr lang="it-IT" sz="2400" dirty="0" smtClean="0">
                <a:latin typeface="Calibri" panose="020F0502020204030204" pitchFamily="34" charset="0"/>
                <a:ea typeface="Calibri" panose="020F0502020204030204" pitchFamily="34" charset="0"/>
                <a:cs typeface="Times New Roman" panose="02020603050405020304" pitchFamily="18" charset="0"/>
              </a:rPr>
              <a:t>revisione </a:t>
            </a:r>
            <a:r>
              <a:rPr lang="it-IT" sz="2400" dirty="0">
                <a:latin typeface="Calibri" panose="020F0502020204030204" pitchFamily="34" charset="0"/>
                <a:ea typeface="Calibri" panose="020F0502020204030204" pitchFamily="34" charset="0"/>
                <a:cs typeface="Times New Roman" panose="02020603050405020304" pitchFamily="18" charset="0"/>
              </a:rPr>
              <a:t>vengono </a:t>
            </a:r>
            <a:r>
              <a:rPr lang="it-IT" sz="2400" b="1" dirty="0">
                <a:latin typeface="Calibri" panose="020F0502020204030204" pitchFamily="34" charset="0"/>
                <a:ea typeface="Calibri" panose="020F0502020204030204" pitchFamily="34" charset="0"/>
                <a:cs typeface="Times New Roman" panose="02020603050405020304" pitchFamily="18" charset="0"/>
              </a:rPr>
              <a:t>mantenute tutte le partecipazioni </a:t>
            </a:r>
            <a:r>
              <a:rPr lang="it-IT" sz="2400" dirty="0">
                <a:latin typeface="Calibri" panose="020F0502020204030204" pitchFamily="34" charset="0"/>
                <a:ea typeface="Calibri" panose="020F0502020204030204" pitchFamily="34" charset="0"/>
                <a:cs typeface="Times New Roman" panose="02020603050405020304" pitchFamily="18" charset="0"/>
              </a:rPr>
              <a:t>perché </a:t>
            </a:r>
            <a:r>
              <a:rPr lang="it-IT" sz="2400" dirty="0" smtClean="0">
                <a:latin typeface="Calibri" panose="020F0502020204030204" pitchFamily="34" charset="0"/>
                <a:ea typeface="Calibri" panose="020F0502020204030204" pitchFamily="34" charset="0"/>
                <a:cs typeface="Times New Roman" panose="02020603050405020304" pitchFamily="18" charset="0"/>
              </a:rPr>
              <a:t>rispondenti ai criteri previsti dalla normativa e/o perché trattasi di società di scopo, costituite </a:t>
            </a:r>
            <a:r>
              <a:rPr lang="it-IT" sz="2400" dirty="0">
                <a:latin typeface="Calibri" panose="020F0502020204030204" pitchFamily="34" charset="0"/>
                <a:ea typeface="Calibri" panose="020F0502020204030204" pitchFamily="34" charset="0"/>
                <a:cs typeface="Times New Roman" panose="02020603050405020304" pitchFamily="18" charset="0"/>
              </a:rPr>
              <a:t>a seguito di gara </a:t>
            </a:r>
            <a:r>
              <a:rPr lang="it-IT" sz="2400" dirty="0" smtClean="0">
                <a:latin typeface="Calibri" panose="020F0502020204030204" pitchFamily="34" charset="0"/>
                <a:ea typeface="Calibri" panose="020F0502020204030204" pitchFamily="34" charset="0"/>
                <a:cs typeface="Times New Roman" panose="02020603050405020304" pitchFamily="18" charset="0"/>
              </a:rPr>
              <a:t>pubblica, che come tali hanno una durata pari a quella per cui sono state </a:t>
            </a:r>
            <a:r>
              <a:rPr lang="it-IT" sz="2400" dirty="0" smtClean="0">
                <a:latin typeface="Calibri" panose="020F0502020204030204" pitchFamily="34" charset="0"/>
                <a:ea typeface="Calibri" panose="020F0502020204030204" pitchFamily="34" charset="0"/>
                <a:cs typeface="Times New Roman" panose="02020603050405020304" pitchFamily="18" charset="0"/>
              </a:rPr>
              <a:t>costituite in coerenza con la </a:t>
            </a:r>
            <a:r>
              <a:rPr lang="it-IT" sz="2400" i="1" dirty="0" err="1" smtClean="0">
                <a:latin typeface="Calibri" panose="020F0502020204030204" pitchFamily="34" charset="0"/>
                <a:ea typeface="Calibri" panose="020F0502020204030204" pitchFamily="34" charset="0"/>
                <a:cs typeface="Times New Roman" panose="02020603050405020304" pitchFamily="18" charset="0"/>
              </a:rPr>
              <a:t>lex</a:t>
            </a:r>
            <a:r>
              <a:rPr lang="it-IT" sz="2400" i="1" dirty="0" smtClean="0">
                <a:latin typeface="Calibri" panose="020F0502020204030204" pitchFamily="34" charset="0"/>
                <a:ea typeface="Calibri" panose="020F0502020204030204" pitchFamily="34" charset="0"/>
                <a:cs typeface="Times New Roman" panose="02020603050405020304" pitchFamily="18" charset="0"/>
              </a:rPr>
              <a:t> </a:t>
            </a:r>
            <a:r>
              <a:rPr lang="it-IT" sz="2400" i="1" dirty="0" err="1" smtClean="0">
                <a:latin typeface="Calibri" panose="020F0502020204030204" pitchFamily="34" charset="0"/>
                <a:ea typeface="Calibri" panose="020F0502020204030204" pitchFamily="34" charset="0"/>
                <a:cs typeface="Times New Roman" panose="02020603050405020304" pitchFamily="18" charset="0"/>
              </a:rPr>
              <a:t>specialis</a:t>
            </a:r>
            <a:r>
              <a:rPr lang="it-IT" sz="2400" dirty="0" smtClean="0">
                <a:latin typeface="Calibri" panose="020F0502020204030204" pitchFamily="34" charset="0"/>
                <a:ea typeface="Calibri" panose="020F0502020204030204" pitchFamily="34" charset="0"/>
                <a:cs typeface="Times New Roman" panose="02020603050405020304" pitchFamily="18" charset="0"/>
              </a:rPr>
              <a:t> di gara.</a:t>
            </a:r>
            <a:endParaRPr lang="it-IT"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CasellaDiTesto 11"/>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13" name="CasellaDiTesto 12"/>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5926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7"/>
          </p:nvPr>
        </p:nvSpPr>
        <p:spPr>
          <a:xfrm>
            <a:off x="7699248" y="7027545"/>
            <a:ext cx="2459482" cy="169277"/>
          </a:xfrm>
        </p:spPr>
        <p:txBody>
          <a:bodyPr/>
          <a:lstStyle/>
          <a:p>
            <a:fld id="{B6F15528-21DE-4FAA-801E-634DDDAF4B2B}" type="slidenum">
              <a:rPr lang="it-IT" sz="1100" smtClean="0"/>
              <a:t>9</a:t>
            </a:fld>
            <a:endParaRPr lang="it-IT" sz="1100" dirty="0"/>
          </a:p>
        </p:txBody>
      </p:sp>
      <p:sp>
        <p:nvSpPr>
          <p:cNvPr id="3" name="Rettangolo 2"/>
          <p:cNvSpPr/>
          <p:nvPr/>
        </p:nvSpPr>
        <p:spPr>
          <a:xfrm>
            <a:off x="2134870" y="846276"/>
            <a:ext cx="7707630" cy="7848302"/>
          </a:xfrm>
          <a:prstGeom prst="rect">
            <a:avLst/>
          </a:prstGeom>
        </p:spPr>
        <p:txBody>
          <a:bodyPr wrap="square">
            <a:spAutoFit/>
          </a:bodyPr>
          <a:lstStyle/>
          <a:p>
            <a:pPr marL="285750" indent="-285750" algn="just">
              <a:buFont typeface="Wingdings" panose="05000000000000000000" pitchFamily="2" charset="2"/>
              <a:buChar char="§"/>
            </a:pPr>
            <a:endParaRPr lang="it-IT" u="sng" dirty="0" smtClean="0"/>
          </a:p>
          <a:p>
            <a:pPr marL="285750" indent="-285750" algn="just">
              <a:buFont typeface="Wingdings" panose="05000000000000000000" pitchFamily="2" charset="2"/>
              <a:buChar char="§"/>
            </a:pPr>
            <a:endParaRPr lang="it-IT" u="sng" dirty="0"/>
          </a:p>
          <a:p>
            <a:pPr marL="285750" indent="-285750" algn="just">
              <a:buFont typeface="Wingdings" panose="05000000000000000000" pitchFamily="2" charset="2"/>
              <a:buChar char="§"/>
            </a:pPr>
            <a:endParaRPr lang="it-IT" u="sng" dirty="0" smtClean="0"/>
          </a:p>
          <a:p>
            <a:pPr marL="285750" indent="-285750" algn="just">
              <a:buFont typeface="Wingdings" panose="05000000000000000000" pitchFamily="2" charset="2"/>
              <a:buChar char="§"/>
            </a:pPr>
            <a:r>
              <a:rPr lang="it-IT" u="sng" dirty="0" smtClean="0"/>
              <a:t>Guidami </a:t>
            </a:r>
            <a:r>
              <a:rPr lang="it-IT" u="sng" dirty="0"/>
              <a:t>S.r.l. </a:t>
            </a:r>
            <a:r>
              <a:rPr lang="it-IT" u="sng" dirty="0" smtClean="0"/>
              <a:t>(</a:t>
            </a:r>
            <a:r>
              <a:rPr lang="it-IT" dirty="0" smtClean="0"/>
              <a:t>partecipata </a:t>
            </a:r>
            <a:r>
              <a:rPr lang="it-IT" dirty="0"/>
              <a:t>indiretta detenuta per il tramite di ATM S.p.A., con la quota del 1</a:t>
            </a:r>
            <a:r>
              <a:rPr lang="it-IT" dirty="0" smtClean="0"/>
              <a:t>%): ceduta a </a:t>
            </a:r>
            <a:r>
              <a:rPr lang="it-IT" dirty="0"/>
              <a:t>titolo </a:t>
            </a:r>
            <a:r>
              <a:rPr lang="it-IT" dirty="0" smtClean="0"/>
              <a:t>oneroso</a:t>
            </a:r>
            <a:r>
              <a:rPr lang="it-IT" dirty="0"/>
              <a:t>.</a:t>
            </a:r>
            <a:endParaRPr lang="it-IT" dirty="0" smtClean="0"/>
          </a:p>
          <a:p>
            <a:pPr marL="285750" indent="-285750" algn="just">
              <a:buFont typeface="Wingdings" panose="05000000000000000000" pitchFamily="2" charset="2"/>
              <a:buChar char="§"/>
            </a:pPr>
            <a:endParaRPr lang="it-IT" dirty="0"/>
          </a:p>
          <a:p>
            <a:pPr marL="285750" indent="-285750" algn="just">
              <a:buFont typeface="Wingdings" panose="05000000000000000000" pitchFamily="2" charset="2"/>
              <a:buChar char="§"/>
            </a:pPr>
            <a:r>
              <a:rPr lang="it-IT" u="sng" dirty="0" smtClean="0"/>
              <a:t>MMB </a:t>
            </a:r>
            <a:r>
              <a:rPr lang="it-IT" u="sng" dirty="0"/>
              <a:t>Project RUS </a:t>
            </a:r>
            <a:r>
              <a:rPr lang="it-IT" u="sng" dirty="0" smtClean="0"/>
              <a:t>(</a:t>
            </a:r>
            <a:r>
              <a:rPr lang="it-IT" dirty="0" smtClean="0"/>
              <a:t>partecipata </a:t>
            </a:r>
            <a:r>
              <a:rPr lang="it-IT" dirty="0"/>
              <a:t>indiretta </a:t>
            </a:r>
            <a:r>
              <a:rPr lang="it-IT" dirty="0" smtClean="0"/>
              <a:t>del 50% detenuta </a:t>
            </a:r>
            <a:r>
              <a:rPr lang="it-IT" dirty="0"/>
              <a:t>per il tramite MM </a:t>
            </a:r>
            <a:r>
              <a:rPr lang="it-IT" dirty="0" smtClean="0"/>
              <a:t>S.p.A</a:t>
            </a:r>
            <a:r>
              <a:rPr lang="it-IT" dirty="0" smtClean="0"/>
              <a:t>.): </a:t>
            </a:r>
            <a:r>
              <a:rPr lang="it-IT" dirty="0" smtClean="0"/>
              <a:t>a </a:t>
            </a:r>
            <a:r>
              <a:rPr lang="it-IT" dirty="0"/>
              <a:t>seguito dell’infruttuoso espletamento della procedura pubblica di cessione, a titolo oneroso, della quota di partecipazione detenuta da MM S.p.A., la stessa ha proceduto a riattivare l’interlocuzione con il Socio russo </a:t>
            </a:r>
            <a:r>
              <a:rPr lang="it-IT" dirty="0" err="1"/>
              <a:t>Metrogiprotrans</a:t>
            </a:r>
            <a:r>
              <a:rPr lang="it-IT" dirty="0"/>
              <a:t> per individuare una soluzione condivisa al fine di perseguire l’obiettivo di uscita da MMB Project </a:t>
            </a:r>
            <a:r>
              <a:rPr lang="it-IT" dirty="0" err="1"/>
              <a:t>Rus</a:t>
            </a:r>
            <a:r>
              <a:rPr lang="it-IT" dirty="0"/>
              <a:t> S.r.l.. E’ stata, quindi, individuata dai due Soci, tra le opzioni percorribili, la liquidazione volontaria della Società </a:t>
            </a:r>
            <a:r>
              <a:rPr lang="it-IT" dirty="0" smtClean="0"/>
              <a:t>mista. </a:t>
            </a:r>
            <a:r>
              <a:rPr lang="it-IT" dirty="0"/>
              <a:t>L’Assemblea di MM S.p.A., riunitasi in data 23 settembre 2020, ha espresso condivisione per l’ipotesi di dismissione della partecipazione in MMB Project </a:t>
            </a:r>
            <a:r>
              <a:rPr lang="it-IT" dirty="0" err="1"/>
              <a:t>Rus</a:t>
            </a:r>
            <a:r>
              <a:rPr lang="it-IT" dirty="0"/>
              <a:t> S.r.l. presentata dal Consiglio di Amministrazione di MM S.p.A., in coerenza con gli indirizzi da ultimo stabiliti dal Consiglio comunale con la deliberazione n. 50 del 16 dicembre 2019. </a:t>
            </a:r>
            <a:r>
              <a:rPr lang="it-IT" dirty="0" smtClean="0"/>
              <a:t>In </a:t>
            </a:r>
            <a:r>
              <a:rPr lang="it-IT" dirty="0"/>
              <a:t>data 5 ottobre 2020 si è tenuta l’Assemblea Straordinaria di MMB Project che ha deliberato la liquidazione della Società, la costituzione della commissione di liquidazione e la procedura </a:t>
            </a:r>
            <a:r>
              <a:rPr lang="it-IT" dirty="0" smtClean="0"/>
              <a:t>relativa, la cui conclusione è prevista nel 2021.</a:t>
            </a:r>
            <a:endParaRPr lang="it-IT" u="sng" dirty="0"/>
          </a:p>
          <a:p>
            <a:pPr marL="285750" indent="-285750" algn="just">
              <a:buFont typeface="Wingdings" panose="05000000000000000000" pitchFamily="2" charset="2"/>
              <a:buChar char="§"/>
            </a:pPr>
            <a:endParaRPr lang="it-IT" dirty="0"/>
          </a:p>
          <a:p>
            <a:pPr algn="just"/>
            <a:endParaRPr lang="it-IT" dirty="0" smtClean="0"/>
          </a:p>
          <a:p>
            <a:pPr marL="285750" indent="-285750" algn="just">
              <a:buFont typeface="Wingdings" panose="05000000000000000000" pitchFamily="2" charset="2"/>
              <a:buChar char="§"/>
            </a:pPr>
            <a:endParaRPr lang="it-IT" dirty="0"/>
          </a:p>
          <a:p>
            <a:pPr marL="285750" indent="-285750" algn="just">
              <a:buFont typeface="Wingdings" panose="05000000000000000000" pitchFamily="2" charset="2"/>
              <a:buChar char="§"/>
            </a:pPr>
            <a:endParaRPr lang="it-IT" dirty="0" smtClean="0"/>
          </a:p>
          <a:p>
            <a:pPr marL="285750" indent="-285750" algn="just">
              <a:buFont typeface="Wingdings" panose="05000000000000000000" pitchFamily="2" charset="2"/>
              <a:buChar char="§"/>
            </a:pPr>
            <a:endParaRPr lang="it-IT" dirty="0"/>
          </a:p>
          <a:p>
            <a:pPr marL="285750" indent="-285750" algn="just">
              <a:buFont typeface="Wingdings" panose="05000000000000000000" pitchFamily="2" charset="2"/>
              <a:buChar char="§"/>
            </a:pPr>
            <a:endParaRPr lang="it-IT" dirty="0" smtClean="0"/>
          </a:p>
          <a:p>
            <a:pPr marL="285750" indent="-285750" algn="just">
              <a:buFont typeface="Wingdings" panose="05000000000000000000" pitchFamily="2" charset="2"/>
              <a:buChar char="§"/>
            </a:pPr>
            <a:endParaRPr lang="it-IT" dirty="0"/>
          </a:p>
        </p:txBody>
      </p:sp>
      <p:sp>
        <p:nvSpPr>
          <p:cNvPr id="4" name="Rettangolo 3"/>
          <p:cNvSpPr/>
          <p:nvPr/>
        </p:nvSpPr>
        <p:spPr>
          <a:xfrm>
            <a:off x="2369185" y="5886"/>
            <a:ext cx="7239000" cy="923330"/>
          </a:xfrm>
          <a:prstGeom prst="rect">
            <a:avLst/>
          </a:prstGeom>
        </p:spPr>
        <p:txBody>
          <a:bodyPr wrap="square">
            <a:spAutoFit/>
          </a:bodyPr>
          <a:lstStyle/>
          <a:p>
            <a:pPr algn="ctr"/>
            <a:r>
              <a:rPr lang="it-IT" b="1" dirty="0">
                <a:solidFill>
                  <a:srgbClr val="FF0000"/>
                </a:solidFill>
              </a:rPr>
              <a:t>PRIMA REVISIONE PERIODICA: </a:t>
            </a:r>
            <a:endParaRPr lang="it-IT" b="1" dirty="0" smtClean="0">
              <a:solidFill>
                <a:srgbClr val="FF0000"/>
              </a:solidFill>
            </a:endParaRPr>
          </a:p>
          <a:p>
            <a:pPr algn="ctr"/>
            <a:r>
              <a:rPr lang="it-IT" b="1" dirty="0" smtClean="0">
                <a:solidFill>
                  <a:srgbClr val="FF0000"/>
                </a:solidFill>
              </a:rPr>
              <a:t>STATO </a:t>
            </a:r>
            <a:r>
              <a:rPr lang="it-IT" b="1" dirty="0">
                <a:solidFill>
                  <a:srgbClr val="FF0000"/>
                </a:solidFill>
              </a:rPr>
              <a:t>DI ATTUAZIONE DELLE MISURE DI RAZIONALIZZAZIONE APPROVATE CON LA DELIBERAZIONE DI CONSIGLIO COMUNALE N. 44/2018.</a:t>
            </a:r>
          </a:p>
        </p:txBody>
      </p:sp>
      <p:sp>
        <p:nvSpPr>
          <p:cNvPr id="5" name="CasellaDiTesto 4"/>
          <p:cNvSpPr txBox="1"/>
          <p:nvPr/>
        </p:nvSpPr>
        <p:spPr>
          <a:xfrm>
            <a:off x="491067" y="929216"/>
            <a:ext cx="1295400" cy="1200329"/>
          </a:xfrm>
          <a:prstGeom prst="rect">
            <a:avLst/>
          </a:prstGeom>
          <a:pattFill prst="pct5">
            <a:fgClr>
              <a:srgbClr val="FF0000"/>
            </a:fgClr>
            <a:bgClr>
              <a:schemeClr val="bg1"/>
            </a:bgClr>
          </a:pattFill>
          <a:ln>
            <a:noFill/>
          </a:ln>
        </p:spPr>
        <p:txBody>
          <a:bodyPr wrap="square" rtlCol="0">
            <a:spAutoFit/>
          </a:bodyPr>
          <a:lstStyle>
            <a:defPPr>
              <a:defRPr lang="it-IT"/>
            </a:defPPr>
          </a:lstStyle>
          <a:p>
            <a:endParaRPr lang="it-IT" dirty="0"/>
          </a:p>
          <a:p>
            <a:endParaRPr lang="it-IT" dirty="0"/>
          </a:p>
          <a:p>
            <a:endParaRPr lang="it-IT" dirty="0"/>
          </a:p>
          <a:p>
            <a:endParaRPr lang="it-IT" dirty="0"/>
          </a:p>
        </p:txBody>
      </p:sp>
      <p:sp>
        <p:nvSpPr>
          <p:cNvPr id="6" name="CasellaDiTesto 5"/>
          <p:cNvSpPr txBox="1"/>
          <p:nvPr/>
        </p:nvSpPr>
        <p:spPr>
          <a:xfrm>
            <a:off x="266700" y="929216"/>
            <a:ext cx="1828800" cy="415498"/>
          </a:xfrm>
          <a:prstGeom prst="rect">
            <a:avLst/>
          </a:prstGeom>
          <a:noFill/>
        </p:spPr>
        <p:txBody>
          <a:bodyPr wrap="square" rtlCol="0">
            <a:spAutoFit/>
          </a:bodyPr>
          <a:lstStyle/>
          <a:p>
            <a:pPr algn="ctr"/>
            <a:r>
              <a:rPr lang="it-IT" sz="700" b="1" dirty="0">
                <a:latin typeface="Arial" panose="020B0604020202020204" pitchFamily="34" charset="0"/>
                <a:cs typeface="Arial" panose="020B0604020202020204" pitchFamily="34" charset="0"/>
              </a:rPr>
              <a:t>DIREZIONE </a:t>
            </a:r>
            <a:r>
              <a:rPr lang="it-IT" sz="700" b="1" dirty="0" smtClean="0">
                <a:latin typeface="Arial" panose="020B0604020202020204" pitchFamily="34" charset="0"/>
                <a:cs typeface="Arial" panose="020B0604020202020204" pitchFamily="34" charset="0"/>
              </a:rPr>
              <a:t> BILANCIO E PARTECIPATE</a:t>
            </a:r>
            <a:endParaRPr lang="it-IT" sz="700" b="1" dirty="0">
              <a:latin typeface="Arial" panose="020B0604020202020204" pitchFamily="34" charset="0"/>
              <a:cs typeface="Arial" panose="020B0604020202020204" pitchFamily="34" charset="0"/>
            </a:endParaRPr>
          </a:p>
          <a:p>
            <a:pPr algn="ctr"/>
            <a:endParaRPr lang="it-IT" sz="700" b="1" dirty="0">
              <a:latin typeface="Arial" panose="020B0604020202020204" pitchFamily="34" charset="0"/>
              <a:cs typeface="Arial" panose="020B0604020202020204" pitchFamily="34" charset="0"/>
            </a:endParaRPr>
          </a:p>
        </p:txBody>
      </p:sp>
      <p:pic>
        <p:nvPicPr>
          <p:cNvPr id="7" name="Immagine 6"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919905" y="425450"/>
            <a:ext cx="866561" cy="420826"/>
          </a:xfrm>
          <a:prstGeom prst="rect">
            <a:avLst/>
          </a:prstGeom>
          <a:noFill/>
          <a:ln>
            <a:noFill/>
          </a:ln>
        </p:spPr>
      </p:pic>
    </p:spTree>
    <p:extLst>
      <p:ext uri="{BB962C8B-B14F-4D97-AF65-F5344CB8AC3E}">
        <p14:creationId xmlns:p14="http://schemas.microsoft.com/office/powerpoint/2010/main" val="3903045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717</TotalTime>
  <Words>1554</Words>
  <Application>Microsoft Office PowerPoint</Application>
  <PresentationFormat>Personalizzato</PresentationFormat>
  <Paragraphs>170</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Times New Roman</vt:lpstr>
      <vt:lpstr>Wingdings</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Grafici Partecipazioni</dc:title>
  <dc:creator>luigi.sarcinella</dc:creator>
  <cp:lastModifiedBy>Laura Peroncini</cp:lastModifiedBy>
  <cp:revision>170</cp:revision>
  <cp:lastPrinted>2018-12-14T10:44:20Z</cp:lastPrinted>
  <dcterms:created xsi:type="dcterms:W3CDTF">2016-09-02T10:35:40Z</dcterms:created>
  <dcterms:modified xsi:type="dcterms:W3CDTF">2020-12-14T10:20:05Z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2016-02-04T00:00:00Z</vt:filetime>
  </property>
  <property fmtid="{D5CDD505-2E9C-101B-9397-08002B2CF9AE}" pid="3" name="LastSaved">
    <vt:filetime>2016-09-02T00:00:00Z</vt:filetime>
  </property>
</Properties>
</file>