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1" r:id="rId3"/>
    <p:sldId id="269" r:id="rId4"/>
    <p:sldId id="270" r:id="rId5"/>
    <p:sldId id="257" r:id="rId6"/>
    <p:sldId id="265" r:id="rId7"/>
    <p:sldId id="274" r:id="rId8"/>
    <p:sldId id="29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Piraino" initials="AP" lastIdx="5" clrIdx="0">
    <p:extLst>
      <p:ext uri="{19B8F6BF-5375-455C-9EA6-DF929625EA0E}">
        <p15:presenceInfo xmlns:p15="http://schemas.microsoft.com/office/powerpoint/2012/main" userId="S-1-5-21-618676667-1472098945-1392588124-5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816EF-DEF2-EF47-986E-DA93B1A5E669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D8FD-4D12-B145-A2B7-87B8E4BE1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95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03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74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2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7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38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43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4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71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98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66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09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0911-FA49-4F04-829D-CD4BD6AC4097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A284-D8F2-441D-AD06-042BB354C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ondazioneacra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iRYIZI4Q2VNOHpPu-siJAQ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s://percorsiconibambini.it/giovaniconnessi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78" y="1855695"/>
            <a:ext cx="3791036" cy="379103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3"/>
          <a:stretch/>
        </p:blipFill>
        <p:spPr>
          <a:xfrm>
            <a:off x="7275055" y="4169210"/>
            <a:ext cx="3773751" cy="147752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 rot="19708792">
            <a:off x="874058" y="2043955"/>
            <a:ext cx="497543" cy="753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2" name="Rettangolo 11"/>
          <p:cNvSpPr/>
          <p:nvPr/>
        </p:nvSpPr>
        <p:spPr>
          <a:xfrm rot="19708792">
            <a:off x="3097306" y="5808613"/>
            <a:ext cx="497543" cy="753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" name="CasellaDiTesto 1"/>
          <p:cNvSpPr txBox="1"/>
          <p:nvPr/>
        </p:nvSpPr>
        <p:spPr>
          <a:xfrm>
            <a:off x="6869822" y="3167389"/>
            <a:ext cx="458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>
              <a:solidFill>
                <a:srgbClr val="8CBE22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484093" y="5277867"/>
            <a:ext cx="1573307" cy="16675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90" y="5559519"/>
            <a:ext cx="1260911" cy="12609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8" y="5921239"/>
            <a:ext cx="474623" cy="7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7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46016" y="2843418"/>
            <a:ext cx="92577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«Giovani Connessi» è un progetto multi-regionale il cui filo rosso è il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- non conoscenza ed inconsapevolezza - di minori, famiglie e comunità educante -  un’incapacità che allontana dai diritti e dalle opportunità di crescita 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48750" y="160878"/>
            <a:ext cx="2971800" cy="40011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POVERTÀ EDUCATIVA</a:t>
            </a:r>
          </a:p>
        </p:txBody>
      </p:sp>
      <p:sp>
        <p:nvSpPr>
          <p:cNvPr id="15" name="Rettangolo 14"/>
          <p:cNvSpPr/>
          <p:nvPr/>
        </p:nvSpPr>
        <p:spPr>
          <a:xfrm rot="16200000" flipV="1">
            <a:off x="767701" y="3757706"/>
            <a:ext cx="1072192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FDDF642-6677-334F-91E4-F884B99F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0" y="5163404"/>
            <a:ext cx="1270442" cy="1270442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7" name="Sottotitolo 2">
            <a:extLst>
              <a:ext uri="{FF2B5EF4-FFF2-40B4-BE49-F238E27FC236}">
                <a16:creationId xmlns:a16="http://schemas.microsoft.com/office/drawing/2014/main" id="{FDEB8DE5-9FDE-A847-ABF7-51DBA1FBEA32}"/>
              </a:ext>
            </a:extLst>
          </p:cNvPr>
          <p:cNvSpPr txBox="1">
            <a:spLocks/>
          </p:cNvSpPr>
          <p:nvPr/>
        </p:nvSpPr>
        <p:spPr>
          <a:xfrm>
            <a:off x="1974374" y="5710545"/>
            <a:ext cx="9066664" cy="336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progetto selezionato da Con i Bambini nell’ambito del Fondo per il contrasto della  povertà educativa minorile. 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2DDE42D-22CE-5C46-ABEE-AB380A8E2084}"/>
              </a:ext>
            </a:extLst>
          </p:cNvPr>
          <p:cNvSpPr txBox="1">
            <a:spLocks/>
          </p:cNvSpPr>
          <p:nvPr/>
        </p:nvSpPr>
        <p:spPr>
          <a:xfrm>
            <a:off x="1860328" y="610063"/>
            <a:ext cx="8150841" cy="177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Giovani Connessi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2A0D7A3-A85C-4149-81FE-522BE5436061}"/>
              </a:ext>
            </a:extLst>
          </p:cNvPr>
          <p:cNvSpPr/>
          <p:nvPr/>
        </p:nvSpPr>
        <p:spPr>
          <a:xfrm>
            <a:off x="4238099" y="2084341"/>
            <a:ext cx="296667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58C0011-4991-A24B-BFDD-83613B3E0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" y="0"/>
            <a:ext cx="2349542" cy="23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383EE30-6D62-3544-9E60-F62FB921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934"/>
            <a:ext cx="12192000" cy="1676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048750" y="160878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POVERTÀ EDUCATIVA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311524" y="2084859"/>
            <a:ext cx="11425868" cy="4283856"/>
            <a:chOff x="204658" y="2405701"/>
            <a:chExt cx="11425868" cy="4283856"/>
          </a:xfrm>
        </p:grpSpPr>
        <p:sp>
          <p:nvSpPr>
            <p:cNvPr id="12" name="Rettangolo 11"/>
            <p:cNvSpPr/>
            <p:nvPr/>
          </p:nvSpPr>
          <p:spPr>
            <a:xfrm rot="16200000" flipV="1">
              <a:off x="927133" y="3676160"/>
              <a:ext cx="1072192" cy="4571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04658" y="2405701"/>
              <a:ext cx="4319216" cy="523220"/>
            </a:xfrm>
            <a:prstGeom prst="rect">
              <a:avLst/>
            </a:prstGeom>
            <a:solidFill>
              <a:srgbClr val="FF9933"/>
            </a:solidFill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OBIETTIVI GENERALI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04658" y="4469118"/>
              <a:ext cx="4319216" cy="523220"/>
            </a:xfrm>
            <a:prstGeom prst="rect">
              <a:avLst/>
            </a:prstGeom>
            <a:solidFill>
              <a:srgbClr val="FF9933"/>
            </a:solidFill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OBIETTIVO SPECIFICO </a:t>
              </a:r>
            </a:p>
          </p:txBody>
        </p:sp>
        <p:sp>
          <p:nvSpPr>
            <p:cNvPr id="15" name="Rettangolo 14"/>
            <p:cNvSpPr/>
            <p:nvPr/>
          </p:nvSpPr>
          <p:spPr>
            <a:xfrm rot="16200000" flipV="1">
              <a:off x="685900" y="5935089"/>
              <a:ext cx="1463217" cy="4571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925053" y="5357783"/>
              <a:ext cx="9705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Contrastare la dispersione scolastica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Avvicinare i giovani e la comunità educante al digitale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Promuovere il contatto con il proprio territorio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Sperimentare strategie innovative per prevenire l’abuso degli strumenti digitali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725026" y="3098855"/>
              <a:ext cx="95764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Rendere i giovani protagonisti del proprio futuro con la partecipazione e l’ascolto, grazie al digitale: </a:t>
              </a:r>
            </a:p>
            <a:p>
              <a:r>
                <a:rPr lang="it-IT" dirty="0"/>
                <a:t>promuovere il benessere, favorire la motivazione allo studio, prevenire, sensibilizzare alle differenze,</a:t>
              </a:r>
            </a:p>
            <a:p>
              <a:r>
                <a:rPr lang="it-IT" dirty="0"/>
                <a:t>promuovere l’inclusione.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21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383EE30-6D62-3544-9E60-F62FB921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934"/>
            <a:ext cx="12192000" cy="1676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048750" y="160878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POVERTÀ EDUCATIVA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311524" y="2084859"/>
            <a:ext cx="11311568" cy="4152411"/>
            <a:chOff x="204658" y="2405701"/>
            <a:chExt cx="11311568" cy="4152411"/>
          </a:xfrm>
        </p:grpSpPr>
        <p:sp>
          <p:nvSpPr>
            <p:cNvPr id="12" name="Rettangolo 11"/>
            <p:cNvSpPr/>
            <p:nvPr/>
          </p:nvSpPr>
          <p:spPr>
            <a:xfrm rot="16200000" flipV="1">
              <a:off x="-234365" y="4837658"/>
              <a:ext cx="3395188" cy="4571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04658" y="2405701"/>
              <a:ext cx="4319216" cy="523220"/>
            </a:xfrm>
            <a:prstGeom prst="rect">
              <a:avLst/>
            </a:prstGeom>
            <a:solidFill>
              <a:srgbClr val="FF9933"/>
            </a:solidFill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ATTIVITA’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810753" y="3376314"/>
              <a:ext cx="970547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sz="2200" dirty="0">
                  <a:cs typeface="Arial" panose="020B0604020202020204" pitchFamily="34" charset="0"/>
                </a:rPr>
                <a:t>Media </a:t>
              </a:r>
              <a:r>
                <a:rPr lang="it-IT" sz="2200" dirty="0" err="1">
                  <a:cs typeface="Arial" panose="020B0604020202020204" pitchFamily="34" charset="0"/>
                </a:rPr>
                <a:t>Education</a:t>
              </a:r>
              <a:r>
                <a:rPr lang="it-IT" sz="2200" dirty="0">
                  <a:cs typeface="Arial" panose="020B0604020202020204" pitchFamily="34" charset="0"/>
                </a:rPr>
                <a:t>: 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sz="2200" dirty="0"/>
                <a:t>Spazi digitali: spazi 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sz="2200" dirty="0"/>
                <a:t>Cultura Classica e Cultura Digitale 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sz="2200" dirty="0"/>
                <a:t>Smart city e spazi di Quartiere 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sz="2200" dirty="0"/>
                <a:t>Peer </a:t>
              </a:r>
              <a:r>
                <a:rPr lang="it-IT" sz="2200" dirty="0" err="1"/>
                <a:t>Education</a:t>
              </a:r>
              <a:r>
                <a:rPr lang="it-IT" sz="2200" dirty="0"/>
                <a:t> 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sz="2200" dirty="0"/>
                <a:t>Giovani e Cittadinanza 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sz="2200" dirty="0" err="1"/>
                <a:t>Summer</a:t>
              </a:r>
              <a:r>
                <a:rPr lang="it-IT" sz="2200" dirty="0"/>
                <a:t> School </a:t>
              </a:r>
            </a:p>
            <a:p>
              <a:pPr marL="285750" indent="-285750">
                <a:buClr>
                  <a:srgbClr val="FF9933"/>
                </a:buClr>
                <a:buFont typeface="Arial" panose="020B0604020202020204" pitchFamily="34" charset="0"/>
                <a:buChar char="•"/>
              </a:pPr>
              <a:r>
                <a:rPr lang="it-IT" sz="2200" dirty="0">
                  <a:cs typeface="Arial" panose="020B0604020202020204" pitchFamily="34" charset="0"/>
                </a:rPr>
                <a:t>Ritiri Sociali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68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1009205" y="1592943"/>
            <a:ext cx="10173991" cy="36721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it-IT" sz="4800" dirty="0">
                <a:solidFill>
                  <a:srgbClr val="303B90"/>
                </a:solidFill>
              </a:rPr>
            </a:br>
            <a:r>
              <a:rPr lang="it-IT" sz="4800" dirty="0">
                <a:solidFill>
                  <a:srgbClr val="303B90"/>
                </a:solidFill>
              </a:rPr>
              <a:t>I PARTNER:</a:t>
            </a:r>
            <a:br>
              <a:rPr lang="it-IT" sz="4800" dirty="0">
                <a:solidFill>
                  <a:srgbClr val="303B90"/>
                </a:solidFill>
              </a:rPr>
            </a:br>
            <a:r>
              <a:rPr lang="it-IT" sz="4800" dirty="0">
                <a:solidFill>
                  <a:srgbClr val="303B90"/>
                </a:solidFill>
              </a:rPr>
              <a:t>Il progetto coinvolge 77 partner di cui 39 istituti scolastici</a:t>
            </a:r>
            <a:br>
              <a:rPr lang="it-IT" sz="4800" dirty="0">
                <a:solidFill>
                  <a:srgbClr val="303B90"/>
                </a:solidFill>
              </a:rPr>
            </a:br>
            <a:endParaRPr lang="it-IT" sz="4800" dirty="0">
              <a:solidFill>
                <a:srgbClr val="303B9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4454" y="-435959"/>
            <a:ext cx="8293025" cy="82930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42" y="5414442"/>
            <a:ext cx="1443559" cy="14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1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A224614-F990-8B44-B700-0E853583B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6"/>
            <a:ext cx="12192000" cy="16764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 rot="16200000" flipV="1">
            <a:off x="4823768" y="4075467"/>
            <a:ext cx="1668003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953500" y="160878"/>
            <a:ext cx="3067050" cy="41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COMUNITÀ EDUCANTE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461564" y="3082663"/>
            <a:ext cx="537999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Territori di sperimentazione:</a:t>
            </a: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Lombardia (Milano, Monza, Cremona)</a:t>
            </a:r>
          </a:p>
          <a:p>
            <a:pPr marL="285750" lvl="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Piemonte (Torino)</a:t>
            </a:r>
          </a:p>
          <a:p>
            <a:pPr marL="285750" lvl="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Emilia Romagna (Piacenza, Reggio Emilia)</a:t>
            </a:r>
          </a:p>
          <a:p>
            <a:pPr marL="285750" lvl="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Lazio (Gaeta)</a:t>
            </a:r>
          </a:p>
          <a:p>
            <a:pPr marL="285750" lvl="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Basilicata (Matera)</a:t>
            </a:r>
          </a:p>
          <a:p>
            <a:pPr marL="285750" lvl="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Veneto (Treviso)</a:t>
            </a:r>
          </a:p>
          <a:p>
            <a:pPr marL="285750" lvl="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Marche (Fano, Camerino)</a:t>
            </a:r>
          </a:p>
          <a:p>
            <a:pPr marL="285750" lvl="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Puglia (Galatina)</a:t>
            </a:r>
          </a:p>
          <a:p>
            <a:pPr marL="28575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126F53-DD25-9B4D-9441-AE7C02BE3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6" y="2107077"/>
            <a:ext cx="3162043" cy="39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4837" y="367850"/>
            <a:ext cx="8994935" cy="120609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303B90"/>
                </a:solidFill>
              </a:rPr>
              <a:t>Canali di comunicazione online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838200" y="1313814"/>
            <a:ext cx="10515600" cy="486315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990601" y="2167643"/>
            <a:ext cx="9325377" cy="341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3530819" y="1279536"/>
            <a:ext cx="5110367" cy="2291033"/>
            <a:chOff x="2299624" y="4014232"/>
            <a:chExt cx="5110367" cy="2291033"/>
          </a:xfrm>
        </p:grpSpPr>
        <p:grpSp>
          <p:nvGrpSpPr>
            <p:cNvPr id="13" name="Gruppo 12"/>
            <p:cNvGrpSpPr/>
            <p:nvPr/>
          </p:nvGrpSpPr>
          <p:grpSpPr>
            <a:xfrm>
              <a:off x="2299624" y="4475897"/>
              <a:ext cx="5110367" cy="1829368"/>
              <a:chOff x="2743200" y="1500914"/>
              <a:chExt cx="5110367" cy="1829368"/>
            </a:xfrm>
          </p:grpSpPr>
          <p:grpSp>
            <p:nvGrpSpPr>
              <p:cNvPr id="15" name="Gruppo 14"/>
              <p:cNvGrpSpPr/>
              <p:nvPr/>
            </p:nvGrpSpPr>
            <p:grpSpPr>
              <a:xfrm>
                <a:off x="3438412" y="1546881"/>
                <a:ext cx="4415155" cy="1648843"/>
                <a:chOff x="2553420" y="1798508"/>
                <a:chExt cx="4856671" cy="1813727"/>
              </a:xfrm>
            </p:grpSpPr>
            <p:pic>
              <p:nvPicPr>
                <p:cNvPr id="17" name="Immagine 1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0383" y="1853246"/>
                  <a:ext cx="1232045" cy="1229639"/>
                </a:xfrm>
                <a:prstGeom prst="rect">
                  <a:avLst/>
                </a:prstGeom>
              </p:spPr>
            </p:pic>
            <p:pic>
              <p:nvPicPr>
                <p:cNvPr id="18" name="Immagine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3420" y="1798508"/>
                  <a:ext cx="1228726" cy="1228726"/>
                </a:xfrm>
                <a:prstGeom prst="rect">
                  <a:avLst/>
                </a:prstGeom>
              </p:spPr>
            </p:pic>
            <p:sp>
              <p:nvSpPr>
                <p:cNvPr id="19" name="Rettangolo 18"/>
                <p:cNvSpPr/>
                <p:nvPr/>
              </p:nvSpPr>
              <p:spPr>
                <a:xfrm>
                  <a:off x="2838091" y="3307536"/>
                  <a:ext cx="4572000" cy="3046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t-IT" sz="1200" dirty="0">
                      <a:latin typeface="Roboto" panose="020B0604020202020204" charset="0"/>
                      <a:ea typeface="Roboto" panose="020B0604020202020204" charset="0"/>
                      <a:hlinkClick r:id="rId4"/>
                    </a:rPr>
                    <a:t>https://percorsiconibambini.it/giovaniconnessi/</a:t>
                  </a:r>
                  <a:endParaRPr lang="it-IT" sz="1200" dirty="0">
                    <a:latin typeface="Roboto" panose="020B0604020202020204" charset="0"/>
                    <a:ea typeface="Roboto" panose="020B0604020202020204" charset="0"/>
                  </a:endParaRPr>
                </a:p>
              </p:txBody>
            </p:sp>
            <p:sp>
              <p:nvSpPr>
                <p:cNvPr id="20" name="Parentesi graffa aperta 19"/>
                <p:cNvSpPr/>
                <p:nvPr/>
              </p:nvSpPr>
              <p:spPr>
                <a:xfrm rot="16200000" flipV="1">
                  <a:off x="4205292" y="2371290"/>
                  <a:ext cx="207205" cy="1630393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 sz="1400">
                    <a:latin typeface="Roboto" panose="020B0604020202020204" charset="0"/>
                    <a:ea typeface="Roboto" panose="020B0604020202020204" charset="0"/>
                  </a:endParaRPr>
                </a:p>
              </p:txBody>
            </p:sp>
          </p:grpSp>
          <p:sp>
            <p:nvSpPr>
              <p:cNvPr id="16" name="Rettangolo 15"/>
              <p:cNvSpPr/>
              <p:nvPr/>
            </p:nvSpPr>
            <p:spPr>
              <a:xfrm>
                <a:off x="2743200" y="1500914"/>
                <a:ext cx="4623758" cy="18293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3253402" y="4014232"/>
              <a:ext cx="2835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accent1"/>
                  </a:solidFill>
                  <a:latin typeface="Roboto" panose="020B0604020202020204" charset="0"/>
                  <a:ea typeface="Roboto" panose="020B0604020202020204" charset="0"/>
                </a:rPr>
                <a:t>Website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2938825" y="3599232"/>
            <a:ext cx="7411939" cy="2655892"/>
            <a:chOff x="1405719" y="1046017"/>
            <a:chExt cx="7411939" cy="2655891"/>
          </a:xfrm>
        </p:grpSpPr>
        <p:grpSp>
          <p:nvGrpSpPr>
            <p:cNvPr id="23" name="Gruppo 22"/>
            <p:cNvGrpSpPr/>
            <p:nvPr/>
          </p:nvGrpSpPr>
          <p:grpSpPr>
            <a:xfrm>
              <a:off x="3649436" y="1695701"/>
              <a:ext cx="1308278" cy="1672259"/>
              <a:chOff x="2701995" y="4261917"/>
              <a:chExt cx="1975450" cy="2448356"/>
            </a:xfrm>
          </p:grpSpPr>
          <p:pic>
            <p:nvPicPr>
              <p:cNvPr id="40" name="Immagine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061" y="4261917"/>
                <a:ext cx="1220625" cy="1220625"/>
              </a:xfrm>
              <a:prstGeom prst="rect">
                <a:avLst/>
              </a:prstGeom>
            </p:spPr>
          </p:pic>
          <p:sp>
            <p:nvSpPr>
              <p:cNvPr id="41" name="Rettangolo 40"/>
              <p:cNvSpPr/>
              <p:nvPr/>
            </p:nvSpPr>
            <p:spPr>
              <a:xfrm>
                <a:off x="2701995" y="5493610"/>
                <a:ext cx="1975450" cy="1216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dirty="0">
                    <a:latin typeface="Roboto" panose="020B0604020202020204" charset="0"/>
                    <a:ea typeface="Roboto" panose="020B0604020202020204" charset="0"/>
                    <a:hlinkClick r:id="rId6"/>
                  </a:rPr>
                  <a:t>https://www.youtube.com/channel/UCiRYIZI4Q2VNOHpPu-siJAQ</a:t>
                </a:r>
                <a:r>
                  <a:rPr lang="it-IT" sz="1200" dirty="0">
                    <a:latin typeface="Roboto" panose="020B0604020202020204" charset="0"/>
                    <a:ea typeface="Roboto" panose="020B0604020202020204" charset="0"/>
                  </a:rPr>
                  <a:t> </a:t>
                </a:r>
              </a:p>
            </p:txBody>
          </p:sp>
        </p:grpSp>
        <p:grpSp>
          <p:nvGrpSpPr>
            <p:cNvPr id="24" name="Gruppo 23"/>
            <p:cNvGrpSpPr/>
            <p:nvPr/>
          </p:nvGrpSpPr>
          <p:grpSpPr>
            <a:xfrm>
              <a:off x="5370572" y="1678025"/>
              <a:ext cx="1588903" cy="1302927"/>
              <a:chOff x="5559544" y="4362956"/>
              <a:chExt cx="1588903" cy="1302927"/>
            </a:xfrm>
          </p:grpSpPr>
          <p:pic>
            <p:nvPicPr>
              <p:cNvPr id="38" name="Immagine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7676" y="4362956"/>
                <a:ext cx="774325" cy="798580"/>
              </a:xfrm>
              <a:prstGeom prst="rect">
                <a:avLst/>
              </a:prstGeom>
            </p:spPr>
          </p:pic>
          <p:sp>
            <p:nvSpPr>
              <p:cNvPr id="39" name="Rettangolo 38"/>
              <p:cNvSpPr/>
              <p:nvPr/>
            </p:nvSpPr>
            <p:spPr>
              <a:xfrm>
                <a:off x="5559544" y="5204218"/>
                <a:ext cx="15889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dirty="0">
                    <a:latin typeface="Roboto" panose="020B0604020202020204" charset="0"/>
                    <a:ea typeface="Roboto" panose="020B0604020202020204" charset="0"/>
                    <a:hlinkClick r:id="rId8"/>
                  </a:rPr>
                  <a:t>https://twitter.com/fondazioneacra</a:t>
                </a:r>
                <a:endParaRPr lang="it-IT" sz="1200" dirty="0"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p:grpSp>
        <p:grpSp>
          <p:nvGrpSpPr>
            <p:cNvPr id="25" name="Gruppo 24"/>
            <p:cNvGrpSpPr/>
            <p:nvPr/>
          </p:nvGrpSpPr>
          <p:grpSpPr>
            <a:xfrm>
              <a:off x="1405719" y="1772733"/>
              <a:ext cx="1637732" cy="1365992"/>
              <a:chOff x="334025" y="4311868"/>
              <a:chExt cx="2472913" cy="1999949"/>
            </a:xfrm>
          </p:grpSpPr>
          <p:pic>
            <p:nvPicPr>
              <p:cNvPr id="36" name="Immagine 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038" y="4311868"/>
                <a:ext cx="1119250" cy="1119250"/>
              </a:xfrm>
              <a:prstGeom prst="rect">
                <a:avLst/>
              </a:prstGeom>
            </p:spPr>
          </p:pic>
          <p:sp>
            <p:nvSpPr>
              <p:cNvPr id="37" name="Rettangolo 36"/>
              <p:cNvSpPr/>
              <p:nvPr/>
            </p:nvSpPr>
            <p:spPr>
              <a:xfrm>
                <a:off x="334025" y="5635893"/>
                <a:ext cx="2472913" cy="675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dirty="0">
                    <a:latin typeface="Roboto" panose="020B0604020202020204" charset="0"/>
                    <a:ea typeface="Roboto" panose="020B0604020202020204" charset="0"/>
                  </a:rPr>
                  <a:t>www.facebook.com/GiovaniConnessi1</a:t>
                </a:r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>
              <a:off x="7472987" y="1678025"/>
              <a:ext cx="1098801" cy="1015713"/>
              <a:chOff x="7464671" y="4303474"/>
              <a:chExt cx="1154141" cy="1119408"/>
            </a:xfrm>
          </p:grpSpPr>
          <p:grpSp>
            <p:nvGrpSpPr>
              <p:cNvPr id="30" name="Gruppo 29"/>
              <p:cNvGrpSpPr/>
              <p:nvPr/>
            </p:nvGrpSpPr>
            <p:grpSpPr>
              <a:xfrm>
                <a:off x="7464671" y="4303474"/>
                <a:ext cx="1154141" cy="1119408"/>
                <a:chOff x="7464671" y="4303474"/>
                <a:chExt cx="1154141" cy="1119408"/>
              </a:xfrm>
            </p:grpSpPr>
            <p:pic>
              <p:nvPicPr>
                <p:cNvPr id="32" name="Immagine 31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4671" y="4324081"/>
                  <a:ext cx="1098801" cy="1098801"/>
                </a:xfrm>
                <a:prstGeom prst="rect">
                  <a:avLst/>
                </a:prstGeom>
              </p:spPr>
            </p:pic>
            <p:pic>
              <p:nvPicPr>
                <p:cNvPr id="33" name="Immagine 32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90823">
                  <a:off x="8115743" y="4344242"/>
                  <a:ext cx="503069" cy="503069"/>
                </a:xfrm>
                <a:prstGeom prst="rect">
                  <a:avLst/>
                </a:prstGeom>
              </p:spPr>
            </p:pic>
            <p:pic>
              <p:nvPicPr>
                <p:cNvPr id="34" name="Immagine 33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7717" y="4303474"/>
                  <a:ext cx="509560" cy="509560"/>
                </a:xfrm>
                <a:prstGeom prst="rect">
                  <a:avLst/>
                </a:prstGeom>
              </p:spPr>
            </p:pic>
            <p:pic>
              <p:nvPicPr>
                <p:cNvPr id="35" name="Immagine 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399013">
                  <a:off x="7564349" y="4429402"/>
                  <a:ext cx="424568" cy="424568"/>
                </a:xfrm>
                <a:prstGeom prst="rect">
                  <a:avLst/>
                </a:prstGeom>
              </p:spPr>
            </p:pic>
          </p:grpSp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7014">
                <a:off x="7783431" y="4481305"/>
                <a:ext cx="393635" cy="393635"/>
              </a:xfrm>
              <a:prstGeom prst="rect">
                <a:avLst/>
              </a:prstGeom>
            </p:spPr>
          </p:pic>
        </p:grpSp>
        <p:sp>
          <p:nvSpPr>
            <p:cNvPr id="27" name="CasellaDiTesto 26"/>
            <p:cNvSpPr txBox="1"/>
            <p:nvPr/>
          </p:nvSpPr>
          <p:spPr>
            <a:xfrm>
              <a:off x="7142533" y="2747801"/>
              <a:ext cx="1675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Roboto" panose="020B0604020202020204" charset="0"/>
                  <a:ea typeface="Roboto" panose="020B0604020202020204" charset="0"/>
                </a:rPr>
                <a:t>Social networks dei Partner </a:t>
              </a:r>
              <a:r>
                <a:rPr lang="it-IT" sz="1400" dirty="0">
                  <a:latin typeface="Roboto" panose="020B0604020202020204" charset="0"/>
                  <a:ea typeface="Roboto" panose="020B0604020202020204" charset="0"/>
                </a:rPr>
                <a:t>di progetto per rilancio e risonanza</a:t>
              </a: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1405719" y="1507682"/>
              <a:ext cx="5736813" cy="205554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2673814" y="1046017"/>
              <a:ext cx="2835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accent6">
                      <a:lumMod val="75000"/>
                    </a:schemeClr>
                  </a:solidFill>
                  <a:latin typeface="Roboto" panose="020B0604020202020204" charset="0"/>
                  <a:ea typeface="Roboto" panose="020B0604020202020204" charset="0"/>
                </a:rPr>
                <a:t>Social Networks</a:t>
              </a:r>
            </a:p>
          </p:txBody>
        </p:sp>
      </p:grpSp>
      <p:pic>
        <p:nvPicPr>
          <p:cNvPr id="42" name="Immagin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706" y="5775332"/>
            <a:ext cx="1082669" cy="108266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0B91311-A429-834F-943D-B494B287B1B4}"/>
              </a:ext>
            </a:extLst>
          </p:cNvPr>
          <p:cNvSpPr/>
          <p:nvPr/>
        </p:nvSpPr>
        <p:spPr>
          <a:xfrm>
            <a:off x="128058" y="4931685"/>
            <a:ext cx="266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err="1">
                <a:solidFill>
                  <a:srgbClr val="9BBB59"/>
                </a:solidFill>
                <a:latin typeface="Roboto" panose="020B0604020202020204" charset="0"/>
                <a:ea typeface="Roboto" panose="020B0604020202020204" charset="0"/>
              </a:rPr>
              <a:t>Hashtag</a:t>
            </a:r>
            <a:r>
              <a:rPr lang="it-IT" b="1" dirty="0">
                <a:solidFill>
                  <a:prstClr val="black"/>
                </a:solidFill>
                <a:latin typeface="Roboto" panose="020B0604020202020204" charset="0"/>
                <a:ea typeface="Roboto" panose="020B0604020202020204" charset="0"/>
              </a:rPr>
              <a:t>:</a:t>
            </a:r>
            <a:r>
              <a:rPr lang="it-IT" dirty="0">
                <a:solidFill>
                  <a:prstClr val="black"/>
                </a:solidFill>
                <a:latin typeface="Roboto" panose="020B0604020202020204" charset="0"/>
                <a:ea typeface="Roboto" panose="020B0604020202020204" charset="0"/>
              </a:rPr>
              <a:t> #</a:t>
            </a:r>
            <a:r>
              <a:rPr lang="it-IT" dirty="0" err="1">
                <a:solidFill>
                  <a:prstClr val="black"/>
                </a:solidFill>
                <a:latin typeface="Roboto" panose="020B0604020202020204" charset="0"/>
                <a:ea typeface="Roboto" panose="020B0604020202020204" charset="0"/>
              </a:rPr>
              <a:t>giovaniconnessi</a:t>
            </a:r>
            <a:endParaRPr lang="it-IT" dirty="0">
              <a:solidFill>
                <a:prstClr val="black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6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0"/>
          <p:cNvSpPr>
            <a:spLocks noEditPoints="1"/>
          </p:cNvSpPr>
          <p:nvPr/>
        </p:nvSpPr>
        <p:spPr bwMode="auto">
          <a:xfrm>
            <a:off x="4924329" y="5045069"/>
            <a:ext cx="256121" cy="259595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5" tIns="38397" rIns="76795" bIns="38397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0" name="Freeform 76"/>
          <p:cNvSpPr>
            <a:spLocks noChangeArrowheads="1"/>
          </p:cNvSpPr>
          <p:nvPr/>
        </p:nvSpPr>
        <p:spPr bwMode="auto">
          <a:xfrm>
            <a:off x="4924327" y="4038321"/>
            <a:ext cx="163019" cy="266131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8405" tIns="19203" rIns="38405" bIns="19203" anchor="ctr"/>
          <a:lstStyle/>
          <a:p>
            <a:endParaRPr lang="en-GB" sz="1400">
              <a:latin typeface="Trebuchet MS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706" y="5775332"/>
            <a:ext cx="1082669" cy="10826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05" y="2530997"/>
            <a:ext cx="1474107" cy="2388761"/>
          </a:xfrm>
          <a:prstGeom prst="rect">
            <a:avLst/>
          </a:prstGeom>
        </p:spPr>
      </p:pic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2218325" y="819357"/>
            <a:ext cx="5224443" cy="934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5400" b="1" dirty="0">
                <a:solidFill>
                  <a:srgbClr val="303B90"/>
                </a:solidFill>
              </a:rPr>
              <a:t>GRAZIE</a:t>
            </a:r>
            <a:endParaRPr lang="it-IT" sz="5400" dirty="0"/>
          </a:p>
        </p:txBody>
      </p:sp>
      <p:sp>
        <p:nvSpPr>
          <p:cNvPr id="17" name="Freeform 27"/>
          <p:cNvSpPr>
            <a:spLocks noEditPoints="1"/>
          </p:cNvSpPr>
          <p:nvPr/>
        </p:nvSpPr>
        <p:spPr bwMode="auto">
          <a:xfrm>
            <a:off x="4913408" y="2931459"/>
            <a:ext cx="347875" cy="236447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5" tIns="38397" rIns="76795" bIns="38397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5520610" y="1884683"/>
            <a:ext cx="3844319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303B90"/>
                </a:solidFill>
                <a:latin typeface="Roboto" panose="020B0604020202020204" charset="0"/>
                <a:ea typeface="Roboto" panose="020B0604020202020204" charset="0"/>
                <a:cs typeface="Raleway"/>
              </a:rPr>
              <a:t>SABINA.BELLIONE</a:t>
            </a: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  <a:p>
            <a:pPr>
              <a:defRPr/>
            </a:pPr>
            <a:r>
              <a:rPr lang="en-GB" sz="2000" dirty="0">
                <a:latin typeface="Roboto" panose="020B0604020202020204" charset="0"/>
                <a:ea typeface="Roboto" panose="020B0604020202020204" charset="0"/>
                <a:cs typeface="Raleway"/>
              </a:rPr>
              <a:t>SABINA.BELLIONE@CGM.COOP</a:t>
            </a: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  <a:p>
            <a:pPr>
              <a:defRPr/>
            </a:pPr>
            <a:r>
              <a:rPr lang="en-GB" sz="2000" dirty="0">
                <a:latin typeface="Roboto" panose="020B0604020202020204" charset="0"/>
                <a:ea typeface="Roboto" panose="020B0604020202020204" charset="0"/>
                <a:cs typeface="Raleway"/>
              </a:rPr>
              <a:t>02.36579650 </a:t>
            </a:r>
          </a:p>
          <a:p>
            <a:pPr>
              <a:defRPr/>
            </a:pPr>
            <a:r>
              <a:rPr lang="en-GB" sz="2000" dirty="0">
                <a:latin typeface="Roboto" panose="020B0604020202020204" charset="0"/>
                <a:ea typeface="Roboto" panose="020B0604020202020204" charset="0"/>
                <a:cs typeface="Raleway"/>
              </a:rPr>
              <a:t>3428565723</a:t>
            </a: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  <a:p>
            <a:pPr>
              <a:defRPr/>
            </a:pPr>
            <a:r>
              <a:rPr lang="en-GB" sz="2000" dirty="0">
                <a:latin typeface="Roboto" panose="020B0604020202020204" charset="0"/>
                <a:ea typeface="Roboto" panose="020B0604020202020204" charset="0"/>
                <a:cs typeface="Raleway"/>
              </a:rPr>
              <a:t>WWW.CGM.COOP</a:t>
            </a: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  <a:p>
            <a:pPr>
              <a:defRPr/>
            </a:pPr>
            <a:endParaRPr lang="en-GB" sz="2000" dirty="0">
              <a:latin typeface="Roboto" panose="020B0604020202020204" charset="0"/>
              <a:ea typeface="Roboto" panose="020B060402020202020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6384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301</Words>
  <Application>Microsoft Macintosh PowerPoint</Application>
  <PresentationFormat>Widescreen</PresentationFormat>
  <Paragraphs>63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 PARTNER: Il progetto coinvolge 77 partner di cui 39 istituti scolastici </vt:lpstr>
      <vt:lpstr>Presentazione standard di PowerPoint</vt:lpstr>
      <vt:lpstr>Canali di comunicazione online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HUB:  Mondi Per Crescere</dc:title>
  <dc:creator>Alessandra Piraino</dc:creator>
  <cp:lastModifiedBy>Sabina Bellione</cp:lastModifiedBy>
  <cp:revision>33</cp:revision>
  <dcterms:created xsi:type="dcterms:W3CDTF">2018-03-19T09:23:11Z</dcterms:created>
  <dcterms:modified xsi:type="dcterms:W3CDTF">2020-08-27T10:07:03Z</dcterms:modified>
</cp:coreProperties>
</file>