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79" r:id="rId3"/>
    <p:sldId id="280" r:id="rId4"/>
    <p:sldId id="270" r:id="rId5"/>
    <p:sldId id="262" r:id="rId6"/>
    <p:sldId id="264" r:id="rId7"/>
    <p:sldId id="259" r:id="rId8"/>
    <p:sldId id="260" r:id="rId9"/>
    <p:sldId id="265" r:id="rId10"/>
    <p:sldId id="273" r:id="rId11"/>
    <p:sldId id="274" r:id="rId12"/>
    <p:sldId id="266" r:id="rId13"/>
    <p:sldId id="267" r:id="rId14"/>
    <p:sldId id="268" r:id="rId15"/>
    <p:sldId id="275" r:id="rId16"/>
    <p:sldId id="276" r:id="rId17"/>
    <p:sldId id="269" r:id="rId18"/>
    <p:sldId id="271" r:id="rId19"/>
    <p:sldId id="272" r:id="rId20"/>
    <p:sldId id="277" r:id="rId21"/>
    <p:sldId id="278" r:id="rId22"/>
    <p:sldId id="263"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6508" autoAdjust="0"/>
  </p:normalViewPr>
  <p:slideViewPr>
    <p:cSldViewPr snapToGrid="0">
      <p:cViewPr varScale="1">
        <p:scale>
          <a:sx n="62" d="100"/>
          <a:sy n="62" d="100"/>
        </p:scale>
        <p:origin x="141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DB6A6E-ACD1-4506-BAE2-519F7D6BC764}" type="datetimeFigureOut">
              <a:rPr lang="it-IT" smtClean="0"/>
              <a:t>16/02/2021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43B0E4-1E0E-45ED-8C7F-F305992A1EFF}" type="slidenum">
              <a:rPr lang="it-IT" smtClean="0"/>
              <a:t>‹N›</a:t>
            </a:fld>
            <a:endParaRPr lang="it-IT"/>
          </a:p>
        </p:txBody>
      </p:sp>
    </p:spTree>
    <p:extLst>
      <p:ext uri="{BB962C8B-B14F-4D97-AF65-F5344CB8AC3E}">
        <p14:creationId xmlns:p14="http://schemas.microsoft.com/office/powerpoint/2010/main" val="3419898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1</a:t>
            </a:fld>
            <a:endParaRPr lang="it-IT"/>
          </a:p>
        </p:txBody>
      </p:sp>
    </p:spTree>
    <p:extLst>
      <p:ext uri="{BB962C8B-B14F-4D97-AF65-F5344CB8AC3E}">
        <p14:creationId xmlns:p14="http://schemas.microsoft.com/office/powerpoint/2010/main" val="38724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22</a:t>
            </a:fld>
            <a:endParaRPr lang="it-IT"/>
          </a:p>
        </p:txBody>
      </p:sp>
    </p:spTree>
    <p:extLst>
      <p:ext uri="{BB962C8B-B14F-4D97-AF65-F5344CB8AC3E}">
        <p14:creationId xmlns:p14="http://schemas.microsoft.com/office/powerpoint/2010/main" val="720517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2</a:t>
            </a:fld>
            <a:endParaRPr lang="it-IT"/>
          </a:p>
        </p:txBody>
      </p:sp>
    </p:spTree>
    <p:extLst>
      <p:ext uri="{BB962C8B-B14F-4D97-AF65-F5344CB8AC3E}">
        <p14:creationId xmlns:p14="http://schemas.microsoft.com/office/powerpoint/2010/main" val="344526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3</a:t>
            </a:fld>
            <a:endParaRPr lang="it-IT"/>
          </a:p>
        </p:txBody>
      </p:sp>
    </p:spTree>
    <p:extLst>
      <p:ext uri="{BB962C8B-B14F-4D97-AF65-F5344CB8AC3E}">
        <p14:creationId xmlns:p14="http://schemas.microsoft.com/office/powerpoint/2010/main" val="815221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4</a:t>
            </a:fld>
            <a:endParaRPr lang="it-IT"/>
          </a:p>
        </p:txBody>
      </p:sp>
    </p:spTree>
    <p:extLst>
      <p:ext uri="{BB962C8B-B14F-4D97-AF65-F5344CB8AC3E}">
        <p14:creationId xmlns:p14="http://schemas.microsoft.com/office/powerpoint/2010/main" val="1235610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5</a:t>
            </a:fld>
            <a:endParaRPr lang="it-IT"/>
          </a:p>
        </p:txBody>
      </p:sp>
    </p:spTree>
    <p:extLst>
      <p:ext uri="{BB962C8B-B14F-4D97-AF65-F5344CB8AC3E}">
        <p14:creationId xmlns:p14="http://schemas.microsoft.com/office/powerpoint/2010/main" val="1818795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7</a:t>
            </a:fld>
            <a:endParaRPr lang="it-IT"/>
          </a:p>
        </p:txBody>
      </p:sp>
    </p:spTree>
    <p:extLst>
      <p:ext uri="{BB962C8B-B14F-4D97-AF65-F5344CB8AC3E}">
        <p14:creationId xmlns:p14="http://schemas.microsoft.com/office/powerpoint/2010/main" val="283439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8</a:t>
            </a:fld>
            <a:endParaRPr lang="it-IT"/>
          </a:p>
        </p:txBody>
      </p:sp>
    </p:spTree>
    <p:extLst>
      <p:ext uri="{BB962C8B-B14F-4D97-AF65-F5344CB8AC3E}">
        <p14:creationId xmlns:p14="http://schemas.microsoft.com/office/powerpoint/2010/main" val="3367441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9</a:t>
            </a:fld>
            <a:endParaRPr lang="it-IT"/>
          </a:p>
        </p:txBody>
      </p:sp>
    </p:spTree>
    <p:extLst>
      <p:ext uri="{BB962C8B-B14F-4D97-AF65-F5344CB8AC3E}">
        <p14:creationId xmlns:p14="http://schemas.microsoft.com/office/powerpoint/2010/main" val="38240879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243B0E4-1E0E-45ED-8C7F-F305992A1EFF}" type="slidenum">
              <a:rPr lang="it-IT" smtClean="0"/>
              <a:t>10</a:t>
            </a:fld>
            <a:endParaRPr lang="it-IT"/>
          </a:p>
        </p:txBody>
      </p:sp>
    </p:spTree>
    <p:extLst>
      <p:ext uri="{BB962C8B-B14F-4D97-AF65-F5344CB8AC3E}">
        <p14:creationId xmlns:p14="http://schemas.microsoft.com/office/powerpoint/2010/main" val="2009279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AA2F9C-7614-42B7-993D-2F6C8C62949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ABFD202-27D3-4264-9672-3B73B600DD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EF05EB8-485C-4558-8389-AD9B5487D4D3}"/>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1D4212CF-6C5F-4131-8CD7-7FF9AFCA374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BE40C01-E1A5-453C-B5E0-99645142FA7E}"/>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2466936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873CF5-8259-476A-9DD7-070A912E768A}"/>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2744148-D2DB-4046-81F3-9E70C2E9164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0449591-7C51-4507-A23F-FF8B515CFB76}"/>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819EE39D-4C97-4C15-A35F-4267C32EA4E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52ADA8-066B-4958-B5B1-FDAE588A55D8}"/>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308272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460320E-7429-41E9-B9A6-92922BBC1D49}"/>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77F90C1-7926-4ED6-8D72-6652595B483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F5077B-CACB-4BD5-8DEE-1CADE45C5A79}"/>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FCB2939F-3643-4BE7-8888-4CAE8A80CAB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81E7045-A498-4F0F-8390-FC8220BDD3CE}"/>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2450464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F8DF49-026D-4E47-8627-5CC8C6F8AC0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2C471E2-6CD3-49A2-8E0D-41D33A7CE52D}"/>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DB2632D-9682-45E4-A5E4-2721396E64B5}"/>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9F30F39E-AAEE-478E-A5A6-F5D9DF5F11D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0AABD9-CB1A-4031-9B70-61FCEFA53678}"/>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82220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0935A6-65D8-4E42-8C58-0A8D6F7A9B4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B288218-16AF-4AF0-AFE1-8F70CB33FD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B6ED361-C9B1-47A8-B1ED-A4F91D14190E}"/>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A84E2832-1754-4012-8743-74160A754B2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3838A1B-736F-4D6E-B2AA-4F53969592F3}"/>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250957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C04C0A-2EF9-4D6A-8568-6A1E542FBD0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CACDE45-EB51-42D6-88F4-7E3264A3998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2342EFFC-CD32-4670-AFC9-8F72C10DBD25}"/>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EE9325B-DB29-4B6E-8C73-7ADADEE55E4C}"/>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6" name="Segnaposto piè di pagina 5">
            <a:extLst>
              <a:ext uri="{FF2B5EF4-FFF2-40B4-BE49-F238E27FC236}">
                <a16:creationId xmlns:a16="http://schemas.microsoft.com/office/drawing/2014/main" id="{F41F6774-D6AA-401A-AE89-C6F134E13CB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6FE64F5-85E6-4CEE-8CF3-3BC177B77D01}"/>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109706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9A9829-6F8E-462C-9566-A09D90DFF223}"/>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0F10CC3-8098-44A8-BADD-7660CB3B5C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E0A2E13-FFC6-481B-8913-4536434B6CE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8830F41-FB08-49D3-AF56-4282A80905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302FC8C-F7EE-4076-A4EC-ED33D0971FD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C964F80-217E-4DAF-B726-69850B1E3DB8}"/>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8" name="Segnaposto piè di pagina 7">
            <a:extLst>
              <a:ext uri="{FF2B5EF4-FFF2-40B4-BE49-F238E27FC236}">
                <a16:creationId xmlns:a16="http://schemas.microsoft.com/office/drawing/2014/main" id="{0D9A3133-08C3-409E-AB9D-67C6ECC2D48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0C0F728-547F-4E41-A574-2C18A733CFE9}"/>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89114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B8BFC7-7E56-4753-88F2-24605215E14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3D76ACA-5054-4950-9AEF-5AFB411598AE}"/>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4" name="Segnaposto piè di pagina 3">
            <a:extLst>
              <a:ext uri="{FF2B5EF4-FFF2-40B4-BE49-F238E27FC236}">
                <a16:creationId xmlns:a16="http://schemas.microsoft.com/office/drawing/2014/main" id="{D1A47DC5-46AB-4019-9EA6-01D5EA62AE2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80CC4A4-3DE2-4EC3-82A6-94EE73F5FD25}"/>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3968084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8C10C6D-2919-4EE5-A45F-DF099C95056D}"/>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3" name="Segnaposto piè di pagina 2">
            <a:extLst>
              <a:ext uri="{FF2B5EF4-FFF2-40B4-BE49-F238E27FC236}">
                <a16:creationId xmlns:a16="http://schemas.microsoft.com/office/drawing/2014/main" id="{D3BBBA3C-3941-466E-AD9E-BFA6F45BF03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3B9EEFF-1D7D-4186-9902-B5E9B3A44B61}"/>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224130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8B36C8-D83F-401A-9498-A520402F185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6CCDDE7-3BA9-4CE4-B5C1-6D98E1B077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A55EC41-9C19-4D21-81A1-048D4B22F2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365B84-2ADC-470C-8C2D-56521D7E8807}"/>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6" name="Segnaposto piè di pagina 5">
            <a:extLst>
              <a:ext uri="{FF2B5EF4-FFF2-40B4-BE49-F238E27FC236}">
                <a16:creationId xmlns:a16="http://schemas.microsoft.com/office/drawing/2014/main" id="{6F41B62F-1FFD-4E71-A2D9-094680306A6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B3E48B-CABC-4286-836C-3EDB9F143E67}"/>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948717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5CE246-D432-4528-8AD0-92AF63B8D46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751FE4D-6576-4461-8BAB-BFF15E7290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897DDBA-4D0B-4D67-A7C3-06BA29FF5A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A54897D-F563-48AA-96F9-8B4232C839E0}"/>
              </a:ext>
            </a:extLst>
          </p:cNvPr>
          <p:cNvSpPr>
            <a:spLocks noGrp="1"/>
          </p:cNvSpPr>
          <p:nvPr>
            <p:ph type="dt" sz="half" idx="10"/>
          </p:nvPr>
        </p:nvSpPr>
        <p:spPr/>
        <p:txBody>
          <a:bodyPr/>
          <a:lstStyle/>
          <a:p>
            <a:fld id="{75268372-5BF5-4B20-87B1-3A7C8EE38EAC}" type="datetimeFigureOut">
              <a:rPr lang="it-IT" smtClean="0"/>
              <a:t>16/02/2021</a:t>
            </a:fld>
            <a:endParaRPr lang="it-IT"/>
          </a:p>
        </p:txBody>
      </p:sp>
      <p:sp>
        <p:nvSpPr>
          <p:cNvPr id="6" name="Segnaposto piè di pagina 5">
            <a:extLst>
              <a:ext uri="{FF2B5EF4-FFF2-40B4-BE49-F238E27FC236}">
                <a16:creationId xmlns:a16="http://schemas.microsoft.com/office/drawing/2014/main" id="{43891DE0-B685-42D6-B9AA-81626449332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632BB2E-B645-4C24-879A-F97F924A0035}"/>
              </a:ext>
            </a:extLst>
          </p:cNvPr>
          <p:cNvSpPr>
            <a:spLocks noGrp="1"/>
          </p:cNvSpPr>
          <p:nvPr>
            <p:ph type="sldNum" sz="quarter" idx="12"/>
          </p:nvPr>
        </p:nvSpPr>
        <p:spPr/>
        <p:txBody>
          <a:bodyPr/>
          <a:lstStyle/>
          <a:p>
            <a:fld id="{76E159D1-8082-4674-9726-093CB177A1D1}" type="slidenum">
              <a:rPr lang="it-IT" smtClean="0"/>
              <a:t>‹N›</a:t>
            </a:fld>
            <a:endParaRPr lang="it-IT"/>
          </a:p>
        </p:txBody>
      </p:sp>
    </p:spTree>
    <p:extLst>
      <p:ext uri="{BB962C8B-B14F-4D97-AF65-F5344CB8AC3E}">
        <p14:creationId xmlns:p14="http://schemas.microsoft.com/office/powerpoint/2010/main" val="3627289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DCFAB77-48B9-4F2D-B1CA-3886B04766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A66A803-EE5C-4A90-9FAB-C15981FBE1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06341BE-6526-483B-B612-8A8C447072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68372-5BF5-4B20-87B1-3A7C8EE38EAC}" type="datetimeFigureOut">
              <a:rPr lang="it-IT" smtClean="0"/>
              <a:t>16/02/2021</a:t>
            </a:fld>
            <a:endParaRPr lang="it-IT"/>
          </a:p>
        </p:txBody>
      </p:sp>
      <p:sp>
        <p:nvSpPr>
          <p:cNvPr id="5" name="Segnaposto piè di pagina 4">
            <a:extLst>
              <a:ext uri="{FF2B5EF4-FFF2-40B4-BE49-F238E27FC236}">
                <a16:creationId xmlns:a16="http://schemas.microsoft.com/office/drawing/2014/main" id="{C1CE2CA0-C99C-44CB-9A95-AFA1535A93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0C2D8CE-B3D4-4F8E-81A0-6B46F568FA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159D1-8082-4674-9726-093CB177A1D1}" type="slidenum">
              <a:rPr lang="it-IT" smtClean="0"/>
              <a:t>‹N›</a:t>
            </a:fld>
            <a:endParaRPr lang="it-IT"/>
          </a:p>
        </p:txBody>
      </p:sp>
    </p:spTree>
    <p:extLst>
      <p:ext uri="{BB962C8B-B14F-4D97-AF65-F5344CB8AC3E}">
        <p14:creationId xmlns:p14="http://schemas.microsoft.com/office/powerpoint/2010/main" val="2281711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A1B91502-50A1-4A45-9775-B57B8465279E}"/>
              </a:ext>
            </a:extLst>
          </p:cNvPr>
          <p:cNvSpPr/>
          <p:nvPr/>
        </p:nvSpPr>
        <p:spPr>
          <a:xfrm>
            <a:off x="0" y="2367853"/>
            <a:ext cx="12192000" cy="494004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2698981"/>
            <a:ext cx="9144000" cy="1984229"/>
          </a:xfrm>
        </p:spPr>
        <p:txBody>
          <a:bodyPr>
            <a:normAutofit/>
          </a:bodyPr>
          <a:lstStyle/>
          <a:p>
            <a:r>
              <a:rPr lang="it-IT" sz="5400" b="1" dirty="0">
                <a:solidFill>
                  <a:schemeClr val="bg1"/>
                </a:solidFill>
                <a:latin typeface="+mn-lt"/>
              </a:rPr>
              <a:t>Progetti TEENCITY Fase B</a:t>
            </a:r>
            <a:br>
              <a:rPr lang="it-IT" sz="5400" b="1" dirty="0">
                <a:solidFill>
                  <a:schemeClr val="bg1"/>
                </a:solidFill>
                <a:latin typeface="+mn-lt"/>
              </a:rPr>
            </a:br>
            <a:r>
              <a:rPr lang="it-IT" sz="3600" dirty="0">
                <a:solidFill>
                  <a:schemeClr val="bg1"/>
                </a:solidFill>
                <a:latin typeface="+mn-lt"/>
              </a:rPr>
              <a:t>finanziati dalla legge 285/97</a:t>
            </a:r>
            <a:endParaRPr lang="it-IT" sz="5400" dirty="0">
              <a:solidFill>
                <a:schemeClr val="bg1"/>
              </a:solidFill>
              <a:latin typeface="+mn-lt"/>
            </a:endParaRPr>
          </a:p>
        </p:txBody>
      </p:sp>
      <p:sp>
        <p:nvSpPr>
          <p:cNvPr id="5" name="Sottotitolo 4">
            <a:extLst>
              <a:ext uri="{FF2B5EF4-FFF2-40B4-BE49-F238E27FC236}">
                <a16:creationId xmlns:a16="http://schemas.microsoft.com/office/drawing/2014/main" id="{0055C8EF-02ED-4896-A642-C3FC0C4F16FE}"/>
              </a:ext>
            </a:extLst>
          </p:cNvPr>
          <p:cNvSpPr>
            <a:spLocks noGrp="1"/>
          </p:cNvSpPr>
          <p:nvPr>
            <p:ph type="subTitle" idx="1"/>
          </p:nvPr>
        </p:nvSpPr>
        <p:spPr>
          <a:xfrm>
            <a:off x="1524000" y="5319809"/>
            <a:ext cx="9144000" cy="685575"/>
          </a:xfrm>
        </p:spPr>
        <p:txBody>
          <a:bodyPr>
            <a:normAutofit/>
          </a:bodyPr>
          <a:lstStyle/>
          <a:p>
            <a:r>
              <a:rPr lang="it-IT" sz="4000" dirty="0">
                <a:solidFill>
                  <a:schemeClr val="bg1"/>
                </a:solidFill>
              </a:rPr>
              <a:t> una breve panoramica</a:t>
            </a:r>
          </a:p>
        </p:txBody>
      </p:sp>
      <p:pic>
        <p:nvPicPr>
          <p:cNvPr id="7" name="Immagine 2">
            <a:extLst>
              <a:ext uri="{FF2B5EF4-FFF2-40B4-BE49-F238E27FC236}">
                <a16:creationId xmlns:a16="http://schemas.microsoft.com/office/drawing/2014/main" id="{E1D08EC7-6848-4FA8-8819-2A4ACC8C814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823618" y="-607980"/>
            <a:ext cx="2544763"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90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Stadera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fontScale="92500" lnSpcReduction="20000"/>
          </a:bodyPr>
          <a:lstStyle/>
          <a:p>
            <a:pPr algn="l"/>
            <a:r>
              <a:rPr lang="it-IT" sz="3600" b="1" dirty="0"/>
              <a:t>Destinatari del progetto:</a:t>
            </a:r>
          </a:p>
          <a:p>
            <a:pPr algn="l"/>
            <a:endParaRPr lang="it-IT" sz="3600" dirty="0"/>
          </a:p>
          <a:p>
            <a:pPr marL="571500" indent="-571500" algn="l">
              <a:buFont typeface="Wingdings" panose="05000000000000000000" pitchFamily="2" charset="2"/>
              <a:buChar char="Ø"/>
            </a:pPr>
            <a:r>
              <a:rPr lang="it-IT" sz="3600" dirty="0"/>
              <a:t>95 </a:t>
            </a:r>
            <a:r>
              <a:rPr lang="it-IT" sz="3600" dirty="0" err="1"/>
              <a:t>pre</a:t>
            </a:r>
            <a:r>
              <a:rPr lang="it-IT" sz="3600" dirty="0"/>
              <a:t>-adolescenti (11-13 anni)</a:t>
            </a:r>
          </a:p>
          <a:p>
            <a:pPr marL="571500" indent="-571500" algn="l">
              <a:buFont typeface="Wingdings" panose="05000000000000000000" pitchFamily="2" charset="2"/>
              <a:buChar char="Ø"/>
            </a:pPr>
            <a:r>
              <a:rPr lang="it-IT" sz="3600" dirty="0"/>
              <a:t>95 adolescenti (14-17 anni)</a:t>
            </a:r>
          </a:p>
          <a:p>
            <a:pPr marL="571500" indent="-571500" algn="l">
              <a:buFont typeface="Wingdings" panose="05000000000000000000" pitchFamily="2" charset="2"/>
              <a:buChar char="Ø"/>
            </a:pPr>
            <a:r>
              <a:rPr lang="it-IT" sz="3600" dirty="0"/>
              <a:t>30 famiglie</a:t>
            </a:r>
          </a:p>
          <a:p>
            <a:pPr marL="571500" indent="-571500" algn="l">
              <a:buFont typeface="Wingdings" panose="05000000000000000000" pitchFamily="2" charset="2"/>
              <a:buChar char="Ø"/>
            </a:pPr>
            <a:r>
              <a:rPr lang="it-IT" sz="3600" dirty="0"/>
              <a:t>580 cittadini</a:t>
            </a:r>
          </a:p>
          <a:p>
            <a:pPr marL="571500" indent="-571500" algn="l">
              <a:buFont typeface="Wingdings" panose="05000000000000000000" pitchFamily="2" charset="2"/>
              <a:buChar char="Ø"/>
            </a:pPr>
            <a:r>
              <a:rPr lang="it-IT" sz="3600" dirty="0"/>
              <a:t>30 educatori</a:t>
            </a:r>
          </a:p>
          <a:p>
            <a:pPr algn="l"/>
            <a:endParaRPr lang="it-IT" sz="3600" b="1" dirty="0"/>
          </a:p>
          <a:p>
            <a:pPr algn="l"/>
            <a:r>
              <a:rPr lang="it-IT" sz="3600" b="1" dirty="0"/>
              <a:t>Soggetti del territorio coinvolti: </a:t>
            </a:r>
          </a:p>
          <a:p>
            <a:pPr algn="l"/>
            <a:r>
              <a:rPr lang="it-IT" dirty="0"/>
              <a:t>Scuola media Sandro Pertini, Biblioteca Chiesa Rossa, Oratorio Santa Maria Annunciata in Chiesa Rossa, Oratorio sant'Antonio Maria Zaccaria, Centro </a:t>
            </a:r>
            <a:r>
              <a:rPr lang="it-IT" dirty="0" err="1"/>
              <a:t>Formagiovani</a:t>
            </a:r>
            <a:r>
              <a:rPr lang="it-IT" dirty="0"/>
              <a:t>, Legambiente, </a:t>
            </a:r>
            <a:r>
              <a:rPr lang="it-IT" dirty="0" err="1"/>
              <a:t>Recup</a:t>
            </a:r>
            <a:r>
              <a:rPr lang="it-IT" dirty="0"/>
              <a:t>, Alveare, Vicini di strada, Gruppo fotografico Pixel di Natura</a:t>
            </a:r>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3339AB0F-4BB0-458A-BF02-1C2A8A360E9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5134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Stadera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endParaRPr lang="it-IT" sz="3600" b="1" dirty="0"/>
          </a:p>
          <a:p>
            <a:r>
              <a:rPr lang="it-IT" sz="3600" b="1" dirty="0"/>
              <a:t>COSTI</a:t>
            </a:r>
          </a:p>
          <a:p>
            <a:endParaRPr lang="it-IT" sz="3600" b="1" dirty="0"/>
          </a:p>
          <a:p>
            <a:r>
              <a:rPr lang="it-IT" sz="3600" b="1" dirty="0"/>
              <a:t>€  106.666,00 </a:t>
            </a:r>
            <a:r>
              <a:rPr lang="it-IT" sz="3600" dirty="0"/>
              <a:t>(finanziamento L. 285/97)</a:t>
            </a:r>
          </a:p>
          <a:p>
            <a:r>
              <a:rPr lang="it-IT" sz="3600" b="1" dirty="0"/>
              <a:t> € 31.332,66 </a:t>
            </a:r>
            <a:r>
              <a:rPr lang="it-IT" sz="3600" dirty="0"/>
              <a:t>(finanziamento partner)</a:t>
            </a:r>
          </a:p>
          <a:p>
            <a:r>
              <a:rPr lang="it-IT" sz="3600" b="1" dirty="0"/>
              <a:t> € 10.666,00 </a:t>
            </a:r>
            <a:r>
              <a:rPr lang="it-IT" sz="3600" dirty="0"/>
              <a:t>(risorse umane Comune di Milano</a:t>
            </a:r>
            <a:r>
              <a:rPr lang="it-IT" sz="3600" b="1" dirty="0"/>
              <a:t>)</a:t>
            </a:r>
          </a:p>
          <a:p>
            <a:r>
              <a:rPr lang="it-IT" sz="3600" b="1" dirty="0"/>
              <a:t>Totale:  € 148.664,66 </a:t>
            </a:r>
          </a:p>
          <a:p>
            <a:endParaRPr lang="it-IT" sz="3600" b="1" dirty="0"/>
          </a:p>
          <a:p>
            <a:endParaRPr lang="it-IT" sz="3600" b="1" dirty="0"/>
          </a:p>
          <a:p>
            <a:endParaRPr lang="it-IT" sz="3600" b="1" dirty="0"/>
          </a:p>
          <a:p>
            <a:endParaRPr lang="it-IT" dirty="0"/>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53EBFE7F-5DB3-452C-8415-78CB42724D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184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393371" y="729049"/>
            <a:ext cx="9144000" cy="1526961"/>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Baggio</a:t>
            </a:r>
            <a:br>
              <a:rPr lang="it-IT" sz="5400" dirty="0">
                <a:solidFill>
                  <a:schemeClr val="bg1"/>
                </a:solidFill>
              </a:rPr>
            </a:br>
            <a:r>
              <a:rPr lang="it-IT" sz="4900" dirty="0">
                <a:solidFill>
                  <a:schemeClr val="bg1"/>
                </a:solidFill>
              </a:rPr>
              <a:t>(Municipio 7)</a:t>
            </a:r>
            <a:endParaRPr lang="it-IT" sz="5400" dirty="0">
              <a:solidFill>
                <a:schemeClr val="bg1"/>
              </a:solidFill>
            </a:endParaRP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93371" y="2477090"/>
            <a:ext cx="9519821" cy="2669960"/>
          </a:xfrm>
        </p:spPr>
        <p:txBody>
          <a:bodyPr>
            <a:normAutofit/>
          </a:bodyPr>
          <a:lstStyle/>
          <a:p>
            <a:pPr algn="l"/>
            <a:endParaRPr lang="it-IT" sz="3600" b="1" dirty="0"/>
          </a:p>
          <a:p>
            <a:r>
              <a:rPr lang="it-IT" sz="3200" dirty="0"/>
              <a:t>Progetto realizzato da:</a:t>
            </a:r>
          </a:p>
          <a:p>
            <a:pPr algn="l"/>
            <a:endParaRPr lang="it-IT" dirty="0"/>
          </a:p>
          <a:p>
            <a:r>
              <a:rPr lang="it-IT" sz="4400" b="1" dirty="0"/>
              <a:t>Consorzio </a:t>
            </a:r>
            <a:r>
              <a:rPr lang="it-IT" sz="4400" b="1" dirty="0" err="1"/>
              <a:t>SiR</a:t>
            </a:r>
            <a:r>
              <a:rPr lang="it-IT" sz="4400" b="1" dirty="0"/>
              <a:t> – Solidarietà in Rete</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1524000" y="3652421"/>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737BE2BD-D119-44A7-9193-11054B01ACC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9768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Baggio</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pPr algn="l"/>
            <a:r>
              <a:rPr lang="it-IT" sz="3600" b="1" dirty="0"/>
              <a:t>Quali azioni: </a:t>
            </a:r>
          </a:p>
          <a:p>
            <a:pPr algn="l"/>
            <a:r>
              <a:rPr lang="it-IT" b="1" dirty="0"/>
              <a:t>Laboratori sulle competenze digitali (Open Digital Lab): </a:t>
            </a:r>
            <a:r>
              <a:rPr lang="it-IT" dirty="0"/>
              <a:t>partendo da spazi di aggregazione a libero accesso sul territorio (CAG, Oratorio) saranno momenti di libera aggregazione che accompagneranno tutto il progetto, senza vincoli particolari. Lo spazio fisico degli Open Digital Lab potrà anche essere riprodotto sul  web in caso di nuove misure di </a:t>
            </a:r>
            <a:r>
              <a:rPr lang="it-IT" dirty="0" err="1"/>
              <a:t>lockdown</a:t>
            </a:r>
            <a:r>
              <a:rPr lang="it-IT" dirty="0"/>
              <a:t>, con la funzione di mantenere i contatti con e i ragazzi e fra di loro, e di raccontare l’esperienza da diversi punti di vista e dai diversi luoghi del quartiere. </a:t>
            </a:r>
          </a:p>
          <a:p>
            <a:pPr algn="l"/>
            <a:r>
              <a:rPr lang="it-IT" b="1" dirty="0"/>
              <a:t>Web marketing territoriale</a:t>
            </a:r>
            <a:r>
              <a:rPr lang="it-IT" dirty="0"/>
              <a:t>: i ragazzi più motivati che hanno partecipato agli Open Digital Lab saranno coinvolti in un’attività di web marketing territoriale di cui potranno beneficiare i commercianti e le associazioni di quartiere. </a:t>
            </a:r>
          </a:p>
          <a:p>
            <a:pPr algn="l"/>
            <a:endParaRPr lang="it-IT" sz="2800" dirty="0"/>
          </a:p>
          <a:p>
            <a:pPr algn="l"/>
            <a:endParaRPr lang="it-IT" sz="3600" b="1"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3707363" y="3708405"/>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0E25617C-2D2F-48F0-BC1E-D836222BF28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0585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Baggio</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pPr algn="l"/>
            <a:r>
              <a:rPr lang="it-IT" sz="3600" b="1" dirty="0"/>
              <a:t>Quali azioni (segue): </a:t>
            </a:r>
          </a:p>
          <a:p>
            <a:pPr algn="l"/>
            <a:r>
              <a:rPr lang="it-IT" b="1" dirty="0"/>
              <a:t>Start-up Lab</a:t>
            </a:r>
            <a:r>
              <a:rPr lang="it-IT" dirty="0"/>
              <a:t>: attività rivolta in particolare alle scuole ma realizzabile anche in altri spazi, sarà  un percorso di orientamento allo sviluppo di un’idea imprenditoriale e di simulazioni di start up; un luogo dove incontrarsi, scambiare idee, partecipare a laboratori formativi specifici sull’intraprendenza e sulle nuove tecnologie, ma anche dove usufruire di consulenze individuali e mirate su una specifica idea imprenditoriale. Al termine del progetto si organizzerà un contest conclusivo dove saranno premiate le migliori idee proposte dai ragazzi. </a:t>
            </a:r>
          </a:p>
          <a:p>
            <a:pPr algn="l"/>
            <a:r>
              <a:rPr lang="it-IT" b="1" dirty="0"/>
              <a:t>Percorsi di confronto intergenerazionali (Crossing Generations </a:t>
            </a:r>
            <a:r>
              <a:rPr lang="it-IT" b="1" dirty="0" err="1"/>
              <a:t>LaB</a:t>
            </a:r>
            <a:r>
              <a:rPr lang="it-IT" dirty="0"/>
              <a:t>): rivolti a tutta la cittadinanza, ma con un’attenzione particolare alla partecipazione e al punto di vista degli adolescenti, dove provare ad analizzare assieme problemi e mutamenti sociali e proporre soluzioni condivise. </a:t>
            </a:r>
          </a:p>
          <a:p>
            <a:pPr algn="l"/>
            <a:endParaRPr lang="it-IT" sz="2800" dirty="0"/>
          </a:p>
          <a:p>
            <a:pPr algn="l"/>
            <a:endParaRPr lang="it-IT" sz="3600" b="1"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3707363" y="3708405"/>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2E8320EF-7F57-4C68-BBD9-004F35979F8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6214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Baggio</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fontScale="92500" lnSpcReduction="20000"/>
          </a:bodyPr>
          <a:lstStyle/>
          <a:p>
            <a:pPr algn="l"/>
            <a:r>
              <a:rPr lang="it-IT" sz="3600" b="1" dirty="0"/>
              <a:t>Destinatari del progetto:</a:t>
            </a:r>
          </a:p>
          <a:p>
            <a:pPr algn="l"/>
            <a:endParaRPr lang="it-IT" sz="3600" dirty="0"/>
          </a:p>
          <a:p>
            <a:pPr marL="571500" indent="-571500" algn="l">
              <a:buFont typeface="Wingdings" panose="05000000000000000000" pitchFamily="2" charset="2"/>
              <a:buChar char="Ø"/>
            </a:pPr>
            <a:r>
              <a:rPr lang="it-IT" sz="3600" dirty="0"/>
              <a:t>30 </a:t>
            </a:r>
            <a:r>
              <a:rPr lang="it-IT" sz="3600" dirty="0" err="1"/>
              <a:t>pre</a:t>
            </a:r>
            <a:r>
              <a:rPr lang="it-IT" sz="3600" dirty="0"/>
              <a:t>-adolescenti (11-13 anni)</a:t>
            </a:r>
          </a:p>
          <a:p>
            <a:pPr marL="571500" indent="-571500" algn="l">
              <a:buFont typeface="Wingdings" panose="05000000000000000000" pitchFamily="2" charset="2"/>
              <a:buChar char="Ø"/>
            </a:pPr>
            <a:r>
              <a:rPr lang="it-IT" sz="3600" dirty="0"/>
              <a:t>50 adolescenti (14-17 anni)</a:t>
            </a:r>
          </a:p>
          <a:p>
            <a:pPr marL="571500" indent="-571500" algn="l">
              <a:buFont typeface="Wingdings" panose="05000000000000000000" pitchFamily="2" charset="2"/>
              <a:buChar char="Ø"/>
            </a:pPr>
            <a:r>
              <a:rPr lang="it-IT" sz="3600" dirty="0"/>
              <a:t>5 famiglie</a:t>
            </a:r>
          </a:p>
          <a:p>
            <a:pPr marL="571500" indent="-571500" algn="l">
              <a:buFont typeface="Wingdings" panose="05000000000000000000" pitchFamily="2" charset="2"/>
              <a:buChar char="Ø"/>
            </a:pPr>
            <a:r>
              <a:rPr lang="it-IT" sz="3600" dirty="0"/>
              <a:t>20 cittadini</a:t>
            </a:r>
          </a:p>
          <a:p>
            <a:pPr marL="571500" indent="-571500" algn="l">
              <a:buFont typeface="Wingdings" panose="05000000000000000000" pitchFamily="2" charset="2"/>
              <a:buChar char="Ø"/>
            </a:pPr>
            <a:r>
              <a:rPr lang="it-IT" sz="3600" dirty="0"/>
              <a:t>15 educatori e insegnanti/docenti</a:t>
            </a:r>
          </a:p>
          <a:p>
            <a:pPr algn="l"/>
            <a:endParaRPr lang="it-IT" sz="3600" b="1" dirty="0"/>
          </a:p>
          <a:p>
            <a:pPr algn="l"/>
            <a:r>
              <a:rPr lang="it-IT" sz="3600" b="1" dirty="0"/>
              <a:t>Soggetti del territorio coinvolti: </a:t>
            </a:r>
          </a:p>
          <a:p>
            <a:pPr algn="l"/>
            <a:r>
              <a:rPr lang="it-IT" dirty="0"/>
              <a:t>IIS Galilei Luxemburg, IIS Curie Sraffa, SSPT Municipio 7, Biblioteca di Baggio, Azione Solidale (C.A.G. Olmi), GVV (C.A.G. QR52), Comunità Nuova (CAG Centro Giovani), Oratorio San Filippo Neri, </a:t>
            </a:r>
            <a:r>
              <a:rPr lang="it-IT" dirty="0" err="1"/>
              <a:t>Sharadio</a:t>
            </a:r>
            <a:r>
              <a:rPr lang="it-IT" dirty="0"/>
              <a:t> APS, Età Insieme, Farsi Prossimo, Genera Onlus, Reti progetto </a:t>
            </a:r>
            <a:r>
              <a:rPr lang="it-IT" dirty="0" err="1"/>
              <a:t>Qubì</a:t>
            </a:r>
            <a:r>
              <a:rPr lang="it-IT" dirty="0"/>
              <a:t> Baggio e Forze Armate</a:t>
            </a:r>
          </a:p>
          <a:p>
            <a:pPr algn="l"/>
            <a:endParaRPr lang="it-IT" dirty="0"/>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03203E3B-81D7-47B1-8E31-A1794E3A246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820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Baggio</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endParaRPr lang="it-IT" sz="3600" b="1" dirty="0"/>
          </a:p>
          <a:p>
            <a:r>
              <a:rPr lang="it-IT" sz="3600" b="1" dirty="0"/>
              <a:t>COSTI</a:t>
            </a:r>
          </a:p>
          <a:p>
            <a:endParaRPr lang="it-IT" sz="3600" b="1" dirty="0"/>
          </a:p>
          <a:p>
            <a:r>
              <a:rPr lang="it-IT" sz="3600" b="1" dirty="0"/>
              <a:t>€  106.666,00 </a:t>
            </a:r>
            <a:r>
              <a:rPr lang="it-IT" sz="3600" dirty="0"/>
              <a:t>(finanziamento L. 285/97)</a:t>
            </a:r>
          </a:p>
          <a:p>
            <a:r>
              <a:rPr lang="it-IT" sz="3600" b="1" dirty="0"/>
              <a:t> €  € 31.986,60  </a:t>
            </a:r>
            <a:r>
              <a:rPr lang="it-IT" sz="3600" dirty="0"/>
              <a:t>(finanziamento partner)</a:t>
            </a:r>
          </a:p>
          <a:p>
            <a:r>
              <a:rPr lang="it-IT" sz="3600" b="1" dirty="0"/>
              <a:t> € 10.666,00 </a:t>
            </a:r>
            <a:r>
              <a:rPr lang="it-IT" sz="3600" dirty="0"/>
              <a:t>(risorse umane Comune di Milano</a:t>
            </a:r>
            <a:r>
              <a:rPr lang="it-IT" sz="3600" b="1" dirty="0"/>
              <a:t>)</a:t>
            </a:r>
          </a:p>
          <a:p>
            <a:r>
              <a:rPr lang="it-IT" sz="3600" b="1" dirty="0"/>
              <a:t>Totale:  € 149.318,60 </a:t>
            </a:r>
          </a:p>
          <a:p>
            <a:r>
              <a:rPr lang="it-IT" sz="3600" b="1" dirty="0"/>
              <a:t> </a:t>
            </a:r>
          </a:p>
          <a:p>
            <a:endParaRPr lang="it-IT" sz="3600" b="1" dirty="0"/>
          </a:p>
          <a:p>
            <a:endParaRPr lang="it-IT" sz="3600" b="1" dirty="0"/>
          </a:p>
          <a:p>
            <a:endParaRPr lang="it-IT" sz="3600" b="1" dirty="0"/>
          </a:p>
          <a:p>
            <a:endParaRPr lang="it-IT" dirty="0"/>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883157DA-A366-45D4-AD19-91A38AB16A5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1706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3999" y="135924"/>
            <a:ext cx="9013371" cy="1513595"/>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Loreto-Venezia</a:t>
            </a:r>
            <a:br>
              <a:rPr lang="it-IT" sz="5400" dirty="0">
                <a:solidFill>
                  <a:schemeClr val="bg1"/>
                </a:solidFill>
              </a:rPr>
            </a:br>
            <a:r>
              <a:rPr lang="it-IT" sz="4900" dirty="0">
                <a:solidFill>
                  <a:schemeClr val="bg1"/>
                </a:solidFill>
                <a:latin typeface="+mn-lt"/>
              </a:rPr>
              <a:t>(Municipi 2/3)</a:t>
            </a:r>
            <a:endParaRPr lang="it-IT" sz="5400" dirty="0">
              <a:solidFill>
                <a:schemeClr val="bg1"/>
              </a:solidFill>
              <a:latin typeface="+mn-lt"/>
            </a:endParaRP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93371" y="1870599"/>
            <a:ext cx="9519821" cy="4240938"/>
          </a:xfrm>
        </p:spPr>
        <p:txBody>
          <a:bodyPr>
            <a:normAutofit lnSpcReduction="10000"/>
          </a:bodyPr>
          <a:lstStyle/>
          <a:p>
            <a:pPr algn="l"/>
            <a:endParaRPr lang="it-IT" sz="3600" b="1" dirty="0"/>
          </a:p>
          <a:p>
            <a:r>
              <a:rPr lang="it-IT" sz="3200" dirty="0"/>
              <a:t>Progetto realizzato da:</a:t>
            </a:r>
          </a:p>
          <a:p>
            <a:pPr algn="l"/>
            <a:endParaRPr lang="it-IT" dirty="0"/>
          </a:p>
          <a:p>
            <a:r>
              <a:rPr lang="it-IT" sz="4400" b="1" dirty="0"/>
              <a:t>Spazio Ireos Coop. Sociale</a:t>
            </a:r>
          </a:p>
          <a:p>
            <a:r>
              <a:rPr lang="it-IT" sz="4400" b="1" dirty="0"/>
              <a:t>Progetto Integrazione Coop. Sociale</a:t>
            </a:r>
          </a:p>
          <a:p>
            <a:r>
              <a:rPr lang="it-IT" sz="4400" b="1" dirty="0"/>
              <a:t>Associazione Pollicino e Centro Crisi Genitori Onlus</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1524000" y="3652421"/>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0CB875B3-2761-401E-9662-97AB29585E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0430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Loreto-Venezia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fontScale="92500" lnSpcReduction="20000"/>
          </a:bodyPr>
          <a:lstStyle/>
          <a:p>
            <a:pPr algn="l"/>
            <a:r>
              <a:rPr lang="it-IT" sz="3600" b="1" dirty="0"/>
              <a:t>Quali azioni: </a:t>
            </a:r>
          </a:p>
          <a:p>
            <a:pPr algn="l"/>
            <a:r>
              <a:rPr lang="it-IT" b="1" dirty="0"/>
              <a:t>Aggancio, consolidamento dei rapporti e della relazione: </a:t>
            </a:r>
            <a:r>
              <a:rPr lang="it-IT" dirty="0"/>
              <a:t>avvio di un presidio costante nel territorio della relazione educativa con i ragazzi attraverso la presenza di educatori e mediatori culturali nei luoghi di aggregazione; eventi di lancio per diffondere il progetto e agganciare ragazzi e cittadini (contest sulle tematiche che i giovani vorrebbero affrontare, diffusione sui social di podcast su temi d’interesse); coinvolgimento di ragazzi, adulti e realtà del territorio in un’attività di co-progettazione partecipata: sperimentazione di un’ attività di mediazione-linguistico culturale tra pari (formazione di «piccoli mediatori»)</a:t>
            </a:r>
          </a:p>
          <a:p>
            <a:pPr algn="l"/>
            <a:r>
              <a:rPr lang="it-IT" b="1" dirty="0"/>
              <a:t>Laboratori tematici: </a:t>
            </a:r>
            <a:r>
              <a:rPr lang="it-IT" dirty="0"/>
              <a:t>i temi saranno quelli dell’interculturalità (elemento che caratterizza in particolare questo progetto in relazione al contesto territoriale); del rapporto tra generazioni, dell’ambiente, dello sport e della musica, sempre  privilegiando la metodologia dell’educazione tra pari. </a:t>
            </a:r>
          </a:p>
          <a:p>
            <a:pPr algn="l"/>
            <a:r>
              <a:rPr lang="it-IT" b="1" dirty="0"/>
              <a:t>Attività per la promozione del benessere psico-fisico: </a:t>
            </a:r>
            <a:r>
              <a:rPr lang="it-IT" dirty="0"/>
              <a:t>sensibilizzazione e prevenzione sui temi della sessualità, dell’uso e abuso di sostanze e di bullismo e cyberbullismo; avvicinamento dei ragazzi che ne manifestano il bisogno a percorsi di sostegno psicologico individuali e di gruppo ed eventuale accompagnamento a servizi sul territorio. </a:t>
            </a:r>
          </a:p>
          <a:p>
            <a:pPr algn="l"/>
            <a:endParaRPr lang="it-IT" b="1" dirty="0"/>
          </a:p>
          <a:p>
            <a:pPr algn="l"/>
            <a:endParaRPr lang="it-IT" dirty="0"/>
          </a:p>
          <a:p>
            <a:pPr algn="l"/>
            <a:endParaRPr lang="it-IT" sz="2800" dirty="0"/>
          </a:p>
          <a:p>
            <a:pPr algn="l"/>
            <a:endParaRPr lang="it-IT" sz="3600" b="1"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3707363" y="3708405"/>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B5BDA833-1CC2-4BE1-A5E4-A457C921733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9872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Loreto-Venezia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pPr algn="l"/>
            <a:r>
              <a:rPr lang="it-IT" sz="3600" b="1" dirty="0"/>
              <a:t>Quali azioni (segue): </a:t>
            </a:r>
          </a:p>
          <a:p>
            <a:pPr algn="l"/>
            <a:r>
              <a:rPr lang="it-IT" b="1" dirty="0"/>
              <a:t>Sostegno educativo, formazione e orientamento: </a:t>
            </a:r>
            <a:r>
              <a:rPr lang="it-IT" dirty="0"/>
              <a:t>sostegno didattico attraverso educatori e facilitatori al fine di sostenere ragazzi con bisogni specifici; orientamento di giovani alla definizione del proprio progetto formativo e/o professionale ed alla gestione di particolari momenti di transizione (es. studenti nei passaggi tra ordini e gradi scolastici, e fra sistema di istruzione e formazione professionale) in un’ottica di scambio e condivisione delle proprie conoscenze tra pari; attività di formazione.</a:t>
            </a:r>
          </a:p>
          <a:p>
            <a:pPr algn="l"/>
            <a:r>
              <a:rPr lang="it-IT" b="1" dirty="0"/>
              <a:t>Distacco</a:t>
            </a:r>
            <a:r>
              <a:rPr lang="it-IT" dirty="0"/>
              <a:t>: lavoro di potenziamento della consapevolezza delle risorse di ogni ragazzo e guida alla proiezione in avanti, verso ulteriori progetti ed interazioni prendendo spunto/forza da quanto realizzato con gli educatori.</a:t>
            </a:r>
          </a:p>
          <a:p>
            <a:pPr algn="l"/>
            <a:r>
              <a:rPr lang="it-IT" b="1" dirty="0"/>
              <a:t>Evento conclusivo del progetto</a:t>
            </a:r>
            <a:r>
              <a:rPr lang="it-IT" dirty="0"/>
              <a:t>: di restituzione ai ragazzi e alla cittadinanza</a:t>
            </a:r>
          </a:p>
          <a:p>
            <a:pPr algn="l"/>
            <a:endParaRPr lang="it-IT" b="1" dirty="0"/>
          </a:p>
          <a:p>
            <a:pPr algn="l"/>
            <a:endParaRPr lang="it-IT" dirty="0"/>
          </a:p>
          <a:p>
            <a:pPr algn="l"/>
            <a:endParaRPr lang="it-IT" sz="2800" dirty="0"/>
          </a:p>
          <a:p>
            <a:pPr algn="l"/>
            <a:endParaRPr lang="it-IT" sz="3600" b="1"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3707363" y="3708405"/>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B35D8F4E-1C6F-4138-B548-48222EDF4E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1009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334528" y="445588"/>
            <a:ext cx="10021329" cy="1840411"/>
          </a:xfrm>
          <a:solidFill>
            <a:srgbClr val="FF0000"/>
          </a:solidFill>
        </p:spPr>
        <p:txBody>
          <a:bodyPr>
            <a:normAutofit/>
          </a:bodyPr>
          <a:lstStyle/>
          <a:p>
            <a:r>
              <a:rPr lang="it-IT" sz="5400" b="1" dirty="0">
                <a:solidFill>
                  <a:schemeClr val="bg1"/>
                </a:solidFill>
                <a:highlight>
                  <a:srgbClr val="FF0000"/>
                </a:highlight>
                <a:latin typeface="+mn-lt"/>
              </a:rPr>
              <a:t>Attività preliminari (fase A) all’avvio dei progetti (fase B)</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4531" y="2669059"/>
            <a:ext cx="10021328" cy="3743353"/>
          </a:xfrm>
        </p:spPr>
        <p:txBody>
          <a:bodyPr>
            <a:normAutofit lnSpcReduction="10000"/>
          </a:bodyPr>
          <a:lstStyle/>
          <a:p>
            <a:pPr marL="342900" indent="-342900" algn="l">
              <a:buFont typeface="Arial" panose="020B0604020202020204" pitchFamily="34" charset="0"/>
              <a:buChar char="•"/>
            </a:pPr>
            <a:r>
              <a:rPr lang="it-IT" dirty="0"/>
              <a:t>Individuazione dei 6 possibili territori sui quali far ricadere le azioni dei progetti fase B (a cura di Amapola - Progetti per la sicurezza delle persone e delle comunità) </a:t>
            </a:r>
          </a:p>
          <a:p>
            <a:pPr marL="342900" indent="-342900" algn="l">
              <a:buFont typeface="Arial" panose="020B0604020202020204" pitchFamily="34" charset="0"/>
              <a:buChar char="•"/>
            </a:pPr>
            <a:r>
              <a:rPr lang="it-IT" dirty="0"/>
              <a:t>Definizione delle possibili azioni e dell’impostazione del bando, anche a seguito di svariati confronti con diversi stakeholders tra i quali: Polizia Locale, Garante per l’infanzia e l’adolescenza, focus group con assistenti sociali ed educatori di tutti i Municipi di Milano, coordinamento C.A.G., incontro con responsabile della FOM (Oratori Milanesi), la referente per il penale minorile del coordinamento Servizi Sociali di II livello)</a:t>
            </a:r>
          </a:p>
          <a:p>
            <a:pPr marL="342900" indent="-342900" algn="l">
              <a:buFont typeface="Arial" panose="020B0604020202020204" pitchFamily="34" charset="0"/>
              <a:buChar char="•"/>
            </a:pPr>
            <a:r>
              <a:rPr lang="it-IT" dirty="0"/>
              <a:t>Predisposizione del bando, al quale  hanno partecipato anche i responsabili di </a:t>
            </a:r>
            <a:r>
              <a:rPr lang="it-IT" dirty="0" err="1"/>
              <a:t>Teencity</a:t>
            </a:r>
            <a:r>
              <a:rPr lang="it-IT" dirty="0"/>
              <a:t> Fase A: Associazione per la ricerca sociale e Amapola</a:t>
            </a:r>
          </a:p>
          <a:p>
            <a:pPr algn="l"/>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99F06BD6-DE7C-4F18-B59F-1E369DFE03B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664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Loreto-Venezia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fontScale="92500" lnSpcReduction="10000"/>
          </a:bodyPr>
          <a:lstStyle/>
          <a:p>
            <a:pPr algn="l"/>
            <a:r>
              <a:rPr lang="it-IT" sz="3600" b="1" dirty="0"/>
              <a:t>Destinatari del progetto:</a:t>
            </a:r>
          </a:p>
          <a:p>
            <a:pPr algn="l"/>
            <a:endParaRPr lang="it-IT" sz="3600" dirty="0"/>
          </a:p>
          <a:p>
            <a:pPr marL="571500" indent="-571500" algn="l">
              <a:buFont typeface="Wingdings" panose="05000000000000000000" pitchFamily="2" charset="2"/>
              <a:buChar char="Ø"/>
            </a:pPr>
            <a:r>
              <a:rPr lang="it-IT" sz="3600" dirty="0"/>
              <a:t>45 </a:t>
            </a:r>
            <a:r>
              <a:rPr lang="it-IT" sz="3600" dirty="0" err="1"/>
              <a:t>pre</a:t>
            </a:r>
            <a:r>
              <a:rPr lang="it-IT" sz="3600" dirty="0"/>
              <a:t>-adolescenti (11-13 anni)</a:t>
            </a:r>
          </a:p>
          <a:p>
            <a:pPr marL="571500" indent="-571500" algn="l">
              <a:buFont typeface="Wingdings" panose="05000000000000000000" pitchFamily="2" charset="2"/>
              <a:buChar char="Ø"/>
            </a:pPr>
            <a:r>
              <a:rPr lang="it-IT" sz="3600" dirty="0"/>
              <a:t>85 adolescenti (14-17 anni)</a:t>
            </a:r>
          </a:p>
          <a:p>
            <a:pPr marL="571500" indent="-571500" algn="l">
              <a:buFont typeface="Wingdings" panose="05000000000000000000" pitchFamily="2" charset="2"/>
              <a:buChar char="Ø"/>
            </a:pPr>
            <a:r>
              <a:rPr lang="it-IT" sz="3600" dirty="0"/>
              <a:t>35 cittadini</a:t>
            </a:r>
          </a:p>
          <a:p>
            <a:pPr algn="l"/>
            <a:endParaRPr lang="it-IT" sz="3600" b="1" dirty="0"/>
          </a:p>
          <a:p>
            <a:pPr algn="l"/>
            <a:r>
              <a:rPr lang="it-IT" sz="3600" b="1" dirty="0"/>
              <a:t>Soggetti del territorio coinvolti: </a:t>
            </a:r>
          </a:p>
          <a:p>
            <a:pPr algn="l"/>
            <a:r>
              <a:rPr lang="it-IT" dirty="0"/>
              <a:t>Municipio 3, ISCS Via Giacosa, IC Quintino Di Vona - Tito Speri, Liceo Artistico Statale Caravaggio, ICS </a:t>
            </a:r>
            <a:r>
              <a:rPr lang="it-IT" dirty="0" err="1"/>
              <a:t>Ciresola</a:t>
            </a:r>
            <a:r>
              <a:rPr lang="it-IT" dirty="0"/>
              <a:t>, Associazione 232 APS, </a:t>
            </a:r>
            <a:r>
              <a:rPr lang="it-IT" dirty="0" err="1"/>
              <a:t>Heracles</a:t>
            </a:r>
            <a:r>
              <a:rPr lang="it-IT" dirty="0"/>
              <a:t> </a:t>
            </a:r>
            <a:r>
              <a:rPr lang="it-IT" dirty="0" err="1"/>
              <a:t>Gymnasium</a:t>
            </a:r>
            <a:r>
              <a:rPr lang="it-IT" dirty="0"/>
              <a:t> SSD </a:t>
            </a:r>
            <a:r>
              <a:rPr lang="it-IT" dirty="0" err="1"/>
              <a:t>srl</a:t>
            </a:r>
            <a:r>
              <a:rPr lang="it-IT" dirty="0"/>
              <a:t>, Associazione Albatros APS, Legambiente Lombardia APS, Centro Anziani Ricordi APS , Associazione </a:t>
            </a:r>
            <a:r>
              <a:rPr lang="it-IT" dirty="0" err="1"/>
              <a:t>Artakos</a:t>
            </a:r>
            <a:r>
              <a:rPr lang="it-IT" dirty="0"/>
              <a:t>, Benedetto Marcello Social Street, La Città del Sole Amici del Parco Trotter ODV, Comitato Genitori Santa Caterina	</a:t>
            </a:r>
          </a:p>
          <a:p>
            <a:pPr algn="l"/>
            <a:endParaRPr lang="it-IT" dirty="0"/>
          </a:p>
          <a:p>
            <a:pPr algn="l"/>
            <a:endParaRPr lang="it-IT" dirty="0"/>
          </a:p>
          <a:p>
            <a:pPr algn="l"/>
            <a:endParaRPr lang="it-IT" dirty="0"/>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05A1FEC6-540F-4B30-8EDC-71E46FC6A59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9424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latin typeface="+mn-lt"/>
              </a:rPr>
              <a:t>Teencity</a:t>
            </a:r>
            <a:r>
              <a:rPr lang="it-IT" sz="5400" b="1" dirty="0">
                <a:solidFill>
                  <a:schemeClr val="bg1"/>
                </a:solidFill>
                <a:latin typeface="+mn-lt"/>
              </a:rPr>
              <a:t> Loreto-Venezia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lnSpcReduction="10000"/>
          </a:bodyPr>
          <a:lstStyle/>
          <a:p>
            <a:endParaRPr lang="it-IT" sz="3600" b="1" dirty="0"/>
          </a:p>
          <a:p>
            <a:r>
              <a:rPr lang="it-IT" sz="3600" b="1" dirty="0"/>
              <a:t>COSTI</a:t>
            </a:r>
          </a:p>
          <a:p>
            <a:endParaRPr lang="it-IT" sz="3600" b="1" dirty="0"/>
          </a:p>
          <a:p>
            <a:r>
              <a:rPr lang="it-IT" sz="3600" b="1" dirty="0"/>
              <a:t>€  106.666,00 </a:t>
            </a:r>
            <a:r>
              <a:rPr lang="it-IT" sz="3600" dirty="0"/>
              <a:t>(finanziamento L. 285/97)</a:t>
            </a:r>
          </a:p>
          <a:p>
            <a:r>
              <a:rPr lang="it-IT" sz="3600" b="1" dirty="0"/>
              <a:t> €  18.666,60 </a:t>
            </a:r>
            <a:r>
              <a:rPr lang="it-IT" sz="3600" dirty="0"/>
              <a:t>(finanziamento partner)</a:t>
            </a:r>
          </a:p>
          <a:p>
            <a:r>
              <a:rPr lang="it-IT" sz="3600" b="1" dirty="0"/>
              <a:t> € 10.666,00 </a:t>
            </a:r>
            <a:r>
              <a:rPr lang="it-IT" sz="3600" dirty="0"/>
              <a:t>(risorse umane Comune di Milano</a:t>
            </a:r>
            <a:r>
              <a:rPr lang="it-IT" sz="3600" b="1" dirty="0"/>
              <a:t>)</a:t>
            </a:r>
          </a:p>
          <a:p>
            <a:r>
              <a:rPr lang="it-IT" sz="3600" b="1" dirty="0"/>
              <a:t>Totale:   € 135.998,60 </a:t>
            </a:r>
          </a:p>
          <a:p>
            <a:endParaRPr lang="it-IT" sz="3600" b="1" dirty="0"/>
          </a:p>
          <a:p>
            <a:r>
              <a:rPr lang="it-IT" sz="3600" b="1" dirty="0"/>
              <a:t> </a:t>
            </a:r>
          </a:p>
          <a:p>
            <a:endParaRPr lang="it-IT" sz="3600" b="1" dirty="0"/>
          </a:p>
          <a:p>
            <a:endParaRPr lang="it-IT" sz="3600" b="1" dirty="0"/>
          </a:p>
          <a:p>
            <a:endParaRPr lang="it-IT" sz="3600" b="1" dirty="0"/>
          </a:p>
          <a:p>
            <a:endParaRPr lang="it-IT" dirty="0"/>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4EA2E41E-D1D4-4895-9ACB-678F2594658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3340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3999" y="119850"/>
            <a:ext cx="9069355" cy="1480349"/>
          </a:xfrm>
          <a:solidFill>
            <a:srgbClr val="FF0000"/>
          </a:solidFill>
        </p:spPr>
        <p:txBody>
          <a:bodyPr>
            <a:normAutofit fontScale="90000"/>
          </a:bodyPr>
          <a:lstStyle/>
          <a:p>
            <a:r>
              <a:rPr lang="it-IT" sz="5400" b="1" dirty="0">
                <a:solidFill>
                  <a:schemeClr val="bg1"/>
                </a:solidFill>
                <a:latin typeface="+mn-lt"/>
              </a:rPr>
              <a:t>Monitoraggio, raccordo e modellizzazione</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524000" y="1600199"/>
            <a:ext cx="9144000" cy="5137951"/>
          </a:xfrm>
        </p:spPr>
        <p:txBody>
          <a:bodyPr>
            <a:normAutofit fontScale="92500" lnSpcReduction="10000"/>
          </a:bodyPr>
          <a:lstStyle/>
          <a:p>
            <a:pPr algn="l"/>
            <a:endParaRPr lang="it-IT" dirty="0"/>
          </a:p>
          <a:p>
            <a:pPr marL="803275" indent="-709613" algn="l" defTabSz="401638">
              <a:buFont typeface="Wingdings" panose="05000000000000000000" pitchFamily="2" charset="2"/>
              <a:buChar char="Ø"/>
            </a:pPr>
            <a:r>
              <a:rPr lang="it-IT" dirty="0"/>
              <a:t>	</a:t>
            </a:r>
            <a:r>
              <a:rPr lang="it-IT" sz="2800" b="1" dirty="0"/>
              <a:t>Monitoraggio</a:t>
            </a:r>
            <a:r>
              <a:rPr lang="it-IT" sz="2800" dirty="0"/>
              <a:t> </a:t>
            </a:r>
            <a:r>
              <a:rPr lang="it-IT" sz="2800" b="1" dirty="0"/>
              <a:t>e valutazione</a:t>
            </a:r>
            <a:r>
              <a:rPr lang="it-IT" sz="2800" dirty="0"/>
              <a:t>, in itinere, di ciascun progetto in relazione alla capacità di incidere nel contesto di riferimento</a:t>
            </a:r>
          </a:p>
          <a:p>
            <a:pPr marL="803275" indent="-709613" algn="l" defTabSz="401638">
              <a:buFont typeface="Wingdings" panose="05000000000000000000" pitchFamily="2" charset="2"/>
              <a:buChar char="Ø"/>
            </a:pPr>
            <a:r>
              <a:rPr lang="it-IT" sz="2800" dirty="0"/>
              <a:t>	</a:t>
            </a:r>
            <a:r>
              <a:rPr lang="it-IT" sz="2800" b="1" dirty="0"/>
              <a:t>Attività di raccordo </a:t>
            </a:r>
            <a:r>
              <a:rPr lang="it-IT" sz="2800" dirty="0"/>
              <a:t>trasversali ai tre progetti</a:t>
            </a:r>
          </a:p>
          <a:p>
            <a:pPr marL="803275" indent="-709613" algn="l" defTabSz="401638">
              <a:buFont typeface="Wingdings" panose="05000000000000000000" pitchFamily="2" charset="2"/>
              <a:buChar char="Ø"/>
            </a:pPr>
            <a:r>
              <a:rPr lang="it-IT" sz="2800" dirty="0"/>
              <a:t>	</a:t>
            </a:r>
            <a:r>
              <a:rPr lang="it-IT" sz="2800" b="1" dirty="0"/>
              <a:t>Modellizzazione delle azioni</a:t>
            </a:r>
            <a:r>
              <a:rPr lang="it-IT" sz="2800" dirty="0"/>
              <a:t>, individuando le condizioni di riproducibilità, scalabilità, trasferibilità, sostenibilità e innovatività</a:t>
            </a:r>
          </a:p>
          <a:p>
            <a:pPr marL="93663"/>
            <a:endParaRPr lang="it-IT" dirty="0"/>
          </a:p>
          <a:p>
            <a:pPr marL="93663"/>
            <a:r>
              <a:rPr lang="it-IT" dirty="0"/>
              <a:t>a cura dei partner della Fase A di </a:t>
            </a:r>
            <a:r>
              <a:rPr lang="it-IT" dirty="0" err="1"/>
              <a:t>Teencity</a:t>
            </a:r>
            <a:r>
              <a:rPr lang="it-IT" dirty="0"/>
              <a:t>:</a:t>
            </a:r>
          </a:p>
          <a:p>
            <a:pPr marL="93663"/>
            <a:r>
              <a:rPr lang="it-IT" sz="2800" b="1" dirty="0"/>
              <a:t>Associazione per la Ricerca Sociale </a:t>
            </a:r>
          </a:p>
          <a:p>
            <a:pPr marL="93663"/>
            <a:r>
              <a:rPr lang="it-IT" sz="2800" b="1" dirty="0"/>
              <a:t>Amapola – Progetti per la sicurezza delle persone e delle comunità</a:t>
            </a:r>
            <a:endParaRPr lang="it-IT" sz="2800" dirty="0"/>
          </a:p>
          <a:p>
            <a:pPr marL="895350"/>
            <a:r>
              <a:rPr lang="it-IT" dirty="0"/>
              <a:t>	</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1E8CCFF4-4922-4FA6-863A-29205B13578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948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328348" y="247877"/>
            <a:ext cx="10021329" cy="864230"/>
          </a:xfrm>
          <a:solidFill>
            <a:srgbClr val="FF0000"/>
          </a:solidFill>
        </p:spPr>
        <p:txBody>
          <a:bodyPr>
            <a:normAutofit fontScale="90000"/>
          </a:bodyPr>
          <a:lstStyle/>
          <a:p>
            <a:r>
              <a:rPr lang="it-IT" sz="5400" b="1" dirty="0">
                <a:solidFill>
                  <a:schemeClr val="bg1"/>
                </a:solidFill>
                <a:highlight>
                  <a:srgbClr val="FF0000"/>
                </a:highlight>
                <a:latin typeface="+mn-lt"/>
              </a:rPr>
              <a:t>Il bando, la coprogettazione e l’avvio</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4529" y="1173887"/>
            <a:ext cx="10021328" cy="5325763"/>
          </a:xfrm>
        </p:spPr>
        <p:txBody>
          <a:bodyPr>
            <a:normAutofit/>
          </a:bodyPr>
          <a:lstStyle/>
          <a:p>
            <a:pPr marL="342900" indent="-342900" algn="l">
              <a:buFont typeface="Wingdings" panose="05000000000000000000" pitchFamily="2" charset="2"/>
              <a:buChar char="Ø"/>
            </a:pPr>
            <a:r>
              <a:rPr lang="it-IT" dirty="0"/>
              <a:t>Ogni soggetto poteva presentare una proposta su uno dei 6 territori individuati</a:t>
            </a:r>
          </a:p>
          <a:p>
            <a:pPr marL="342900" indent="-342900" algn="l">
              <a:buFont typeface="Wingdings" panose="05000000000000000000" pitchFamily="2" charset="2"/>
              <a:buChar char="Ø"/>
            </a:pPr>
            <a:r>
              <a:rPr lang="it-IT" dirty="0"/>
              <a:t>Il bando finanziava 3 progetti, selezionando i migliori classificati su 3 differenti territori</a:t>
            </a:r>
          </a:p>
          <a:p>
            <a:pPr marL="342900" indent="-342900" algn="l">
              <a:buFont typeface="Wingdings" panose="05000000000000000000" pitchFamily="2" charset="2"/>
              <a:buChar char="Ø"/>
            </a:pPr>
            <a:r>
              <a:rPr lang="it-IT" dirty="0"/>
              <a:t>Il bando è stato pubblicato il 24 giugno 2020 con scadenza 31 luglio. </a:t>
            </a:r>
          </a:p>
          <a:p>
            <a:pPr marL="342900" indent="-342900" algn="l">
              <a:buFont typeface="Wingdings" panose="05000000000000000000" pitchFamily="2" charset="2"/>
              <a:buChar char="Ø"/>
            </a:pPr>
            <a:r>
              <a:rPr lang="it-IT" dirty="0"/>
              <a:t>La commissione ha selezionato 3 progetti ricadenti sui territori: Stadera, Baggio, Loreto/Buenos Aires-Venezia</a:t>
            </a:r>
          </a:p>
          <a:p>
            <a:pPr marL="342900" indent="-342900" algn="l">
              <a:buFont typeface="Wingdings" panose="05000000000000000000" pitchFamily="2" charset="2"/>
              <a:buChar char="Ø"/>
            </a:pPr>
            <a:r>
              <a:rPr lang="it-IT" dirty="0"/>
              <a:t>Il 17 settembre è stata avviata la co-progettazione con i tre soggetti individuati</a:t>
            </a:r>
          </a:p>
          <a:p>
            <a:pPr marL="342900" indent="-342900" algn="l">
              <a:buFont typeface="Wingdings" panose="05000000000000000000" pitchFamily="2" charset="2"/>
              <a:buChar char="Ø"/>
            </a:pPr>
            <a:r>
              <a:rPr lang="it-IT" dirty="0"/>
              <a:t>Al termine della co-progettazione i progetti hanno avuto avvio a partire dal 15 novembre 2020</a:t>
            </a:r>
          </a:p>
          <a:p>
            <a:pPr marL="342900" indent="-342900" algn="l">
              <a:buFont typeface="Wingdings" panose="05000000000000000000" pitchFamily="2" charset="2"/>
              <a:buChar char="Ø"/>
            </a:pPr>
            <a:r>
              <a:rPr lang="it-IT" dirty="0"/>
              <a:t>La conclusione (della fase B e della fase A di monitoraggio e raccordo) è prevista per il 30 novembre 2021</a:t>
            </a:r>
          </a:p>
          <a:p>
            <a:pPr algn="l"/>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99F06BD6-DE7C-4F18-B59F-1E369DFE03B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581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445589"/>
            <a:ext cx="9831858" cy="903056"/>
          </a:xfrm>
          <a:solidFill>
            <a:srgbClr val="FF0000"/>
          </a:solidFill>
        </p:spPr>
        <p:txBody>
          <a:bodyPr>
            <a:normAutofit/>
          </a:bodyPr>
          <a:lstStyle/>
          <a:p>
            <a:r>
              <a:rPr lang="it-IT" sz="5400" b="1" dirty="0">
                <a:solidFill>
                  <a:schemeClr val="bg1"/>
                </a:solidFill>
                <a:highlight>
                  <a:srgbClr val="FF0000"/>
                </a:highlight>
                <a:latin typeface="+mn-lt"/>
              </a:rPr>
              <a:t>Obiettivi trasversali ai 3 progetti</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523999" y="1441578"/>
            <a:ext cx="9831859" cy="5137951"/>
          </a:xfrm>
        </p:spPr>
        <p:txBody>
          <a:bodyPr>
            <a:normAutofit fontScale="85000" lnSpcReduction="10000"/>
          </a:bodyPr>
          <a:lstStyle/>
          <a:p>
            <a:pPr marL="342900" indent="-342900" algn="l">
              <a:buFont typeface="Wingdings" panose="05000000000000000000" pitchFamily="2" charset="2"/>
              <a:buChar char="Ø"/>
            </a:pPr>
            <a:r>
              <a:rPr lang="it-IT" dirty="0"/>
              <a:t>Rafforzare il senso di appartenenza degli adolescenti alla comunità locale, la capacità di costruire (e in questo momento di </a:t>
            </a:r>
            <a:r>
              <a:rPr lang="it-IT" dirty="0" err="1"/>
              <a:t>ri</a:t>
            </a:r>
            <a:r>
              <a:rPr lang="it-IT" dirty="0"/>
              <a:t>-costruire) relazioni con il territorio</a:t>
            </a:r>
          </a:p>
          <a:p>
            <a:pPr marL="342900" indent="-342900" algn="l">
              <a:buFont typeface="Wingdings" panose="05000000000000000000" pitchFamily="2" charset="2"/>
              <a:buChar char="Ø"/>
            </a:pPr>
            <a:r>
              <a:rPr lang="it-IT" dirty="0"/>
              <a:t>Valorizzare il lavoro della rete di enti formali e informali presenti nei territori che sono e possono essere punto di riferimento per gli adolescenti, con il presupposto che le comunità locali possano sviluppare le capacità per affrontare i propri problemi senza dover necessariamente delegare questo compito all’esterno.</a:t>
            </a:r>
          </a:p>
          <a:p>
            <a:pPr marL="342900" indent="-342900" algn="l">
              <a:buFont typeface="Wingdings" panose="05000000000000000000" pitchFamily="2" charset="2"/>
              <a:buChar char="Ø"/>
            </a:pPr>
            <a:r>
              <a:rPr lang="it-IT" dirty="0"/>
              <a:t>Promuovere la condivisione di esperienze, competenze e conoscenze tra i giovani (peer </a:t>
            </a:r>
            <a:r>
              <a:rPr lang="it-IT" dirty="0" err="1"/>
              <a:t>education</a:t>
            </a:r>
            <a:r>
              <a:rPr lang="it-IT" dirty="0"/>
              <a:t>) supportando anche gli adulti affinché sappiano riconoscere nei ragazzi una risorsa e non un problema. </a:t>
            </a:r>
          </a:p>
          <a:p>
            <a:pPr marL="342900" indent="-342900" algn="l">
              <a:buFont typeface="Wingdings" panose="05000000000000000000" pitchFamily="2" charset="2"/>
              <a:buChar char="Ø"/>
            </a:pPr>
            <a:r>
              <a:rPr lang="it-IT" dirty="0"/>
              <a:t>Lasciare ai giovani autonomia nel proporre e gestire attività e iniziative, per la costruzione di un protagonismo positivo e di un’inclusione attiva. </a:t>
            </a:r>
          </a:p>
          <a:p>
            <a:pPr marL="342900" indent="-342900" algn="l">
              <a:buFont typeface="Wingdings" panose="05000000000000000000" pitchFamily="2" charset="2"/>
              <a:buChar char="Ø"/>
            </a:pPr>
            <a:r>
              <a:rPr lang="it-IT" dirty="0"/>
              <a:t>Promuovere lo scambio generazionale e la contaminazione tra provenienze culturali differenti, ampliare i confini del quartiere e creare relazioni con la città, favorire il sanamento del gap tra comunità virtuale/reale valorizzando il digitale come risorsa </a:t>
            </a:r>
          </a:p>
          <a:p>
            <a:pPr marL="342900" indent="-342900" algn="l">
              <a:buFont typeface="Wingdings" panose="05000000000000000000" pitchFamily="2" charset="2"/>
              <a:buChar char="Ø"/>
            </a:pPr>
            <a:r>
              <a:rPr lang="it-IT" dirty="0"/>
              <a:t>Promuovere azioni preventive e di contrasto ai fenomeni di criticità di sicurezza, di degrado, di conflitto intergenerazionale, di comportamenti singoli o organizzati di accesso a pratiche illegali e promotrici dell’accesso alla microcriminalità. </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99F06BD6-DE7C-4F18-B59F-1E369DFE03B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7282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406400"/>
            <a:ext cx="9144000" cy="903056"/>
          </a:xfrm>
          <a:solidFill>
            <a:srgbClr val="FF0000"/>
          </a:solidFill>
        </p:spPr>
        <p:txBody>
          <a:bodyPr>
            <a:normAutofit/>
          </a:bodyPr>
          <a:lstStyle/>
          <a:p>
            <a:r>
              <a:rPr lang="it-IT" sz="4800" b="1" dirty="0">
                <a:solidFill>
                  <a:schemeClr val="bg1"/>
                </a:solidFill>
                <a:latin typeface="+mn-lt"/>
              </a:rPr>
              <a:t>Azioni comuni ai 3 progetti</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524000" y="1600199"/>
            <a:ext cx="9144000" cy="5137951"/>
          </a:xfrm>
        </p:spPr>
        <p:txBody>
          <a:bodyPr>
            <a:normAutofit lnSpcReduction="10000"/>
          </a:bodyPr>
          <a:lstStyle/>
          <a:p>
            <a:pPr marL="342900" indent="-342900" algn="l">
              <a:buFont typeface="Arial" panose="020B0604020202020204" pitchFamily="34" charset="0"/>
              <a:buChar char="•"/>
            </a:pPr>
            <a:r>
              <a:rPr lang="it-IT" sz="2800" dirty="0"/>
              <a:t>Mappatura territoriale:</a:t>
            </a:r>
          </a:p>
          <a:p>
            <a:pPr marL="800100" lvl="1" indent="-342900" algn="l">
              <a:buFont typeface="Arial" panose="020B0604020202020204" pitchFamily="34" charset="0"/>
              <a:buChar char="•"/>
            </a:pPr>
            <a:r>
              <a:rPr lang="it-IT" dirty="0"/>
              <a:t>dei soggetti formali e informali della rete da attivare/coinvolgere</a:t>
            </a:r>
          </a:p>
          <a:p>
            <a:pPr marL="800100" lvl="1" indent="-342900" algn="l">
              <a:buFont typeface="Arial" panose="020B0604020202020204" pitchFamily="34" charset="0"/>
              <a:buChar char="•"/>
            </a:pPr>
            <a:r>
              <a:rPr lang="it-IT" dirty="0"/>
              <a:t>delle risorse/competenze disponibili</a:t>
            </a:r>
          </a:p>
          <a:p>
            <a:pPr marL="800100" lvl="1" indent="-342900" algn="l">
              <a:buFont typeface="Arial" panose="020B0604020202020204" pitchFamily="34" charset="0"/>
              <a:buChar char="•"/>
            </a:pPr>
            <a:r>
              <a:rPr lang="it-IT" dirty="0"/>
              <a:t>dei gruppi di adolescenti target</a:t>
            </a:r>
          </a:p>
          <a:p>
            <a:pPr marL="800100" lvl="1" indent="-342900" algn="l">
              <a:buFont typeface="Arial" panose="020B0604020202020204" pitchFamily="34" charset="0"/>
              <a:buChar char="•"/>
            </a:pPr>
            <a:r>
              <a:rPr lang="it-IT" dirty="0"/>
              <a:t>dei luoghi d’intervento</a:t>
            </a:r>
          </a:p>
          <a:p>
            <a:pPr marL="342900" indent="-342900" algn="l">
              <a:buFont typeface="Arial" panose="020B0604020202020204" pitchFamily="34" charset="0"/>
              <a:buChar char="•"/>
            </a:pPr>
            <a:r>
              <a:rPr lang="it-IT" sz="2800" dirty="0"/>
              <a:t>Comunicazione: creazione di un’identità visiva unica di </a:t>
            </a:r>
            <a:r>
              <a:rPr lang="it-IT" sz="2800" dirty="0" err="1"/>
              <a:t>Teencity</a:t>
            </a:r>
            <a:r>
              <a:rPr lang="it-IT" sz="2800" dirty="0"/>
              <a:t> (ma declinabile nei diversi contesti), e promozione di occasioni di comunicazione coordinata</a:t>
            </a:r>
          </a:p>
          <a:p>
            <a:pPr marL="342900" indent="-342900" algn="l">
              <a:buFont typeface="Arial" panose="020B0604020202020204" pitchFamily="34" charset="0"/>
              <a:buChar char="•"/>
            </a:pPr>
            <a:r>
              <a:rPr lang="it-IT" sz="2800" dirty="0"/>
              <a:t>Aggancio e ingaggio degli adolescenti e delle loro famiglie</a:t>
            </a:r>
          </a:p>
          <a:p>
            <a:pPr marL="342900" indent="-342900" algn="l">
              <a:buFont typeface="Arial" panose="020B0604020202020204" pitchFamily="34" charset="0"/>
              <a:buChar char="•"/>
            </a:pPr>
            <a:r>
              <a:rPr lang="it-IT" sz="2800" dirty="0"/>
              <a:t>Realizzazione di attività che coinvolgono i ragazzi e produzione di contenuti</a:t>
            </a:r>
          </a:p>
          <a:p>
            <a:pPr marL="342900" indent="-342900" algn="l">
              <a:buFont typeface="Arial" panose="020B0604020202020204" pitchFamily="34" charset="0"/>
              <a:buChar char="•"/>
            </a:pPr>
            <a:r>
              <a:rPr lang="it-IT" sz="2800" dirty="0"/>
              <a:t>Restituzione e condivisione di processi e prodotti realizzati, attraverso eventi finali (anche trasversali) e contest</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4" name="Immagine 3">
            <a:extLst>
              <a:ext uri="{FF2B5EF4-FFF2-40B4-BE49-F238E27FC236}">
                <a16:creationId xmlns:a16="http://schemas.microsoft.com/office/drawing/2014/main" id="{4E6A6044-A92D-4099-8504-AA868754A4C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843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421363" y="2431143"/>
            <a:ext cx="9144000" cy="1831938"/>
          </a:xfrm>
          <a:solidFill>
            <a:srgbClr val="FF0000"/>
          </a:solidFill>
        </p:spPr>
        <p:txBody>
          <a:bodyPr>
            <a:normAutofit/>
          </a:bodyPr>
          <a:lstStyle/>
          <a:p>
            <a:r>
              <a:rPr lang="it-IT" sz="5400" b="1" dirty="0">
                <a:solidFill>
                  <a:schemeClr val="bg1"/>
                </a:solidFill>
                <a:highlight>
                  <a:srgbClr val="FF0000"/>
                </a:highlight>
                <a:latin typeface="+mn-lt"/>
              </a:rPr>
              <a:t>I tre progetti in sintesi</a:t>
            </a:r>
            <a:br>
              <a:rPr lang="it-IT" sz="5400" b="1" dirty="0">
                <a:solidFill>
                  <a:schemeClr val="bg1"/>
                </a:solidFill>
                <a:highlight>
                  <a:srgbClr val="FF0000"/>
                </a:highlight>
                <a:latin typeface="+mn-lt"/>
              </a:rPr>
            </a:br>
            <a:endParaRPr lang="it-IT" sz="5400" b="1" dirty="0">
              <a:solidFill>
                <a:schemeClr val="bg1"/>
              </a:solidFill>
              <a:highlight>
                <a:srgbClr val="FF0000"/>
              </a:highlight>
              <a:latin typeface="+mn-lt"/>
            </a:endParaRPr>
          </a:p>
        </p:txBody>
      </p:sp>
      <p:pic>
        <p:nvPicPr>
          <p:cNvPr id="6" name="Immagine 5">
            <a:extLst>
              <a:ext uri="{FF2B5EF4-FFF2-40B4-BE49-F238E27FC236}">
                <a16:creationId xmlns:a16="http://schemas.microsoft.com/office/drawing/2014/main" id="{7AA594A5-D432-48C0-BD4B-E4FC71607D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38072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393371" y="746463"/>
            <a:ext cx="9144000" cy="1354186"/>
          </a:xfrm>
          <a:solidFill>
            <a:srgbClr val="FF0000"/>
          </a:solidFill>
        </p:spPr>
        <p:txBody>
          <a:bodyPr>
            <a:normAutofit fontScale="90000"/>
          </a:bodyPr>
          <a:lstStyle/>
          <a:p>
            <a:br>
              <a:rPr lang="it-IT" sz="5400" dirty="0"/>
            </a:br>
            <a:r>
              <a:rPr lang="it-IT" sz="5400" b="1" dirty="0" err="1">
                <a:solidFill>
                  <a:schemeClr val="bg1"/>
                </a:solidFill>
                <a:latin typeface="+mn-lt"/>
              </a:rPr>
              <a:t>Teencity</a:t>
            </a:r>
            <a:r>
              <a:rPr lang="it-IT" sz="5400" b="1" dirty="0">
                <a:solidFill>
                  <a:schemeClr val="bg1"/>
                </a:solidFill>
                <a:latin typeface="+mn-lt"/>
              </a:rPr>
              <a:t> Stadera</a:t>
            </a:r>
            <a:br>
              <a:rPr lang="it-IT" sz="5400" b="1" dirty="0">
                <a:solidFill>
                  <a:schemeClr val="bg1"/>
                </a:solidFill>
                <a:latin typeface="+mn-lt"/>
              </a:rPr>
            </a:br>
            <a:r>
              <a:rPr lang="it-IT" sz="5400" dirty="0">
                <a:solidFill>
                  <a:schemeClr val="bg1"/>
                </a:solidFill>
              </a:rPr>
              <a:t>(Municipio 5)</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286201" y="1831018"/>
            <a:ext cx="9519821" cy="4280519"/>
          </a:xfrm>
        </p:spPr>
        <p:txBody>
          <a:bodyPr>
            <a:normAutofit fontScale="92500" lnSpcReduction="20000"/>
          </a:bodyPr>
          <a:lstStyle/>
          <a:p>
            <a:pPr algn="l"/>
            <a:endParaRPr lang="it-IT" sz="3600" b="1" dirty="0"/>
          </a:p>
          <a:p>
            <a:r>
              <a:rPr lang="it-IT" sz="4100" dirty="0"/>
              <a:t>Progetto realizzato da:</a:t>
            </a:r>
          </a:p>
          <a:p>
            <a:endParaRPr lang="it-IT" sz="3300" dirty="0"/>
          </a:p>
          <a:p>
            <a:r>
              <a:rPr lang="it-IT" sz="4300" b="1" dirty="0"/>
              <a:t>Zero5 – Laboratorio di Utopie Metropolitane Coop. Sociale</a:t>
            </a:r>
          </a:p>
          <a:p>
            <a:r>
              <a:rPr lang="it-IT" sz="3500" dirty="0"/>
              <a:t>con:</a:t>
            </a:r>
          </a:p>
          <a:p>
            <a:r>
              <a:rPr lang="it-IT" sz="4300" b="1" dirty="0"/>
              <a:t>Piccolo Principe Coop. Sociale</a:t>
            </a:r>
          </a:p>
          <a:p>
            <a:r>
              <a:rPr lang="it-IT" sz="4300" b="1" dirty="0"/>
              <a:t>Lo Scrigno Coop. Sociale</a:t>
            </a:r>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1524000" y="3652421"/>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31F95D35-4FEE-4979-8524-114604CA044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380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rPr>
              <a:t>Teencity</a:t>
            </a:r>
            <a:r>
              <a:rPr lang="it-IT" sz="5400" b="1" dirty="0">
                <a:solidFill>
                  <a:schemeClr val="bg1"/>
                </a:solidFill>
              </a:rPr>
              <a:t> Stadera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lnSpcReduction="10000"/>
          </a:bodyPr>
          <a:lstStyle/>
          <a:p>
            <a:pPr algn="l"/>
            <a:r>
              <a:rPr lang="it-IT" sz="3600" b="1" dirty="0"/>
              <a:t>Azioni: </a:t>
            </a:r>
          </a:p>
          <a:p>
            <a:pPr algn="l"/>
            <a:r>
              <a:rPr lang="it-IT" b="1" dirty="0"/>
              <a:t>Ingaggio della comunità giovanile, supporto e orientamento alle famiglie: </a:t>
            </a:r>
            <a:r>
              <a:rPr lang="it-IT" dirty="0"/>
              <a:t>attivazione di relazioni educative nei luoghi informali e di percorsi di ascolto e accompagnamento</a:t>
            </a:r>
          </a:p>
          <a:p>
            <a:pPr algn="l"/>
            <a:r>
              <a:rPr lang="it-IT" b="1" dirty="0"/>
              <a:t>Laboratori didattici </a:t>
            </a:r>
            <a:r>
              <a:rPr lang="it-IT" dirty="0"/>
              <a:t>dedicati alla cura della persona, delle relazioni e del contesto. Ad esempio si apprenderà lavorando con gli animali: riconoscere e saper rispondere ai bisogni di un cane, come pretesto per riconoscere i propri bisogni e quelli altrui e prendersene cura, imparando a gestire le relazioni con chi è diverso da sé.</a:t>
            </a:r>
          </a:p>
          <a:p>
            <a:pPr algn="l">
              <a:spcAft>
                <a:spcPts val="600"/>
              </a:spcAft>
            </a:pPr>
            <a:r>
              <a:rPr lang="it-IT" b="1" dirty="0"/>
              <a:t>Gruppi di attivazione </a:t>
            </a:r>
            <a:r>
              <a:rPr lang="it-IT" dirty="0"/>
              <a:t>per approfondimento e ricerca artistica-espressiva su temi legati alla sicurezza sociale, economica, sanitaria quali: </a:t>
            </a:r>
          </a:p>
          <a:p>
            <a:pPr algn="l">
              <a:spcBef>
                <a:spcPts val="0"/>
              </a:spcBef>
            </a:pPr>
            <a:r>
              <a:rPr lang="it-IT" dirty="0"/>
              <a:t>-Ragazze e ragazzi ai tempi del COVID</a:t>
            </a:r>
          </a:p>
          <a:p>
            <a:pPr algn="l">
              <a:spcBef>
                <a:spcPts val="0"/>
              </a:spcBef>
            </a:pPr>
            <a:r>
              <a:rPr lang="it-IT" dirty="0"/>
              <a:t>-La sicurezza delle ragazze</a:t>
            </a:r>
          </a:p>
          <a:p>
            <a:pPr algn="l">
              <a:spcBef>
                <a:spcPts val="0"/>
              </a:spcBef>
            </a:pPr>
            <a:r>
              <a:rPr lang="it-IT" dirty="0"/>
              <a:t>-Aiutare il quartiere</a:t>
            </a:r>
          </a:p>
          <a:p>
            <a:pPr algn="l">
              <a:spcBef>
                <a:spcPts val="0"/>
              </a:spcBef>
            </a:pPr>
            <a:r>
              <a:rPr lang="it-IT" dirty="0"/>
              <a:t>-Contrastare bullismo e cyberbullismo</a:t>
            </a:r>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sp>
        <p:nvSpPr>
          <p:cNvPr id="4" name="Sottotitolo 2">
            <a:extLst>
              <a:ext uri="{FF2B5EF4-FFF2-40B4-BE49-F238E27FC236}">
                <a16:creationId xmlns:a16="http://schemas.microsoft.com/office/drawing/2014/main" id="{6708BE2B-925A-46EA-88EA-CFB4688D81AA}"/>
              </a:ext>
            </a:extLst>
          </p:cNvPr>
          <p:cNvSpPr txBox="1">
            <a:spLocks/>
          </p:cNvSpPr>
          <p:nvPr/>
        </p:nvSpPr>
        <p:spPr>
          <a:xfrm>
            <a:off x="3707363" y="3708405"/>
            <a:ext cx="9144000" cy="19331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48371782-B55A-448F-A86E-5D8B40FE15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479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42AF2-0AA8-4D4D-956E-942F8570EF31}"/>
              </a:ext>
            </a:extLst>
          </p:cNvPr>
          <p:cNvSpPr>
            <a:spLocks noGrp="1"/>
          </p:cNvSpPr>
          <p:nvPr>
            <p:ph type="ctrTitle"/>
          </p:nvPr>
        </p:nvSpPr>
        <p:spPr>
          <a:xfrm>
            <a:off x="1524000" y="126480"/>
            <a:ext cx="9144000" cy="903056"/>
          </a:xfrm>
          <a:solidFill>
            <a:srgbClr val="FF0000"/>
          </a:solidFill>
        </p:spPr>
        <p:txBody>
          <a:bodyPr>
            <a:normAutofit/>
          </a:bodyPr>
          <a:lstStyle/>
          <a:p>
            <a:r>
              <a:rPr lang="it-IT" sz="5400" b="1" dirty="0" err="1">
                <a:solidFill>
                  <a:schemeClr val="bg1"/>
                </a:solidFill>
              </a:rPr>
              <a:t>Teencity</a:t>
            </a:r>
            <a:r>
              <a:rPr lang="it-IT" sz="5400" b="1" dirty="0">
                <a:solidFill>
                  <a:schemeClr val="bg1"/>
                </a:solidFill>
              </a:rPr>
              <a:t> Stadera</a:t>
            </a:r>
          </a:p>
        </p:txBody>
      </p:sp>
      <p:sp>
        <p:nvSpPr>
          <p:cNvPr id="3" name="Sottotitolo 2">
            <a:extLst>
              <a:ext uri="{FF2B5EF4-FFF2-40B4-BE49-F238E27FC236}">
                <a16:creationId xmlns:a16="http://schemas.microsoft.com/office/drawing/2014/main" id="{F0877872-DDC0-4BE2-99ED-C2C3F34ADE8D}"/>
              </a:ext>
            </a:extLst>
          </p:cNvPr>
          <p:cNvSpPr>
            <a:spLocks noGrp="1"/>
          </p:cNvSpPr>
          <p:nvPr>
            <p:ph type="subTitle" idx="1"/>
          </p:nvPr>
        </p:nvSpPr>
        <p:spPr>
          <a:xfrm>
            <a:off x="1336089" y="1317835"/>
            <a:ext cx="9519821" cy="5413685"/>
          </a:xfrm>
        </p:spPr>
        <p:txBody>
          <a:bodyPr>
            <a:normAutofit/>
          </a:bodyPr>
          <a:lstStyle/>
          <a:p>
            <a:pPr algn="l"/>
            <a:r>
              <a:rPr lang="it-IT" sz="3600" b="1" dirty="0"/>
              <a:t>Quali azioni (segue): </a:t>
            </a:r>
          </a:p>
          <a:p>
            <a:pPr algn="l"/>
            <a:r>
              <a:rPr lang="it-IT" b="1" dirty="0"/>
              <a:t>Redazione web, produzioni artistiche, rigenerazione urbana: </a:t>
            </a:r>
            <a:r>
              <a:rPr lang="it-IT" dirty="0"/>
              <a:t>creazione di una redazione web per l’implementazione di un blog e  per la realizzazione di contenuti digitali e prodotti artistici; co-progettazione e realizzazione di micro-interventi di riqualificazione degli spazi urbani con particolare riferimento a luoghi in condizione di degrado</a:t>
            </a:r>
          </a:p>
          <a:p>
            <a:pPr algn="l"/>
            <a:r>
              <a:rPr lang="it-IT" b="1" dirty="0"/>
              <a:t>Lavoro di rete:   </a:t>
            </a:r>
            <a:r>
              <a:rPr lang="it-IT" dirty="0"/>
              <a:t>coinvolgimento della rete territoriale nelle azioni didattiche e creative, anche attraverso lo scambio di saperi e risorse</a:t>
            </a:r>
          </a:p>
          <a:p>
            <a:pPr algn="l"/>
            <a:r>
              <a:rPr lang="it-IT" b="1" dirty="0"/>
              <a:t>Evento finale: </a:t>
            </a:r>
            <a:r>
              <a:rPr lang="it-IT" dirty="0"/>
              <a:t>realizzazione di un evento finale di restituzione con performance aperte e/o presentazione dei prodotti digitali realizzati anche attraverso la partecipazione a contest e «sfide» sui social</a:t>
            </a:r>
          </a:p>
          <a:p>
            <a:pPr algn="l"/>
            <a:endParaRPr lang="it-IT" b="1" dirty="0"/>
          </a:p>
          <a:p>
            <a:pPr algn="l"/>
            <a:endParaRPr lang="it-IT" sz="2800" dirty="0"/>
          </a:p>
          <a:p>
            <a:pPr algn="l"/>
            <a:endParaRPr lang="it-IT" sz="3600" b="1" dirty="0"/>
          </a:p>
          <a:p>
            <a:pPr algn="l"/>
            <a:endParaRPr lang="it-IT" dirty="0"/>
          </a:p>
          <a:p>
            <a:pPr algn="l"/>
            <a:endParaRPr lang="it-IT" dirty="0"/>
          </a:p>
          <a:p>
            <a:pPr marL="342900" indent="-342900" algn="l">
              <a:buFont typeface="Arial" panose="020B0604020202020204" pitchFamily="34" charset="0"/>
              <a:buChar char="•"/>
            </a:pPr>
            <a:endParaRPr lang="it-IT" dirty="0"/>
          </a:p>
          <a:p>
            <a:pPr marL="342900" indent="-342900" algn="l">
              <a:buFont typeface="Arial" panose="020B0604020202020204" pitchFamily="34" charset="0"/>
              <a:buChar char="•"/>
            </a:pPr>
            <a:endParaRPr lang="it-IT" dirty="0"/>
          </a:p>
        </p:txBody>
      </p:sp>
      <p:pic>
        <p:nvPicPr>
          <p:cNvPr id="5" name="Immagine 4">
            <a:extLst>
              <a:ext uri="{FF2B5EF4-FFF2-40B4-BE49-F238E27FC236}">
                <a16:creationId xmlns:a16="http://schemas.microsoft.com/office/drawing/2014/main" id="{3091A966-3E88-462C-9A3A-6477903FAC2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5924" y="5024787"/>
            <a:ext cx="1099752" cy="155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04402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1951</Words>
  <Application>Microsoft Office PowerPoint</Application>
  <PresentationFormat>Widescreen</PresentationFormat>
  <Paragraphs>248</Paragraphs>
  <Slides>22</Slides>
  <Notes>10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Calibri Light</vt:lpstr>
      <vt:lpstr>Wingdings</vt:lpstr>
      <vt:lpstr>Tema di Office</vt:lpstr>
      <vt:lpstr>Progetti TEENCITY Fase B finanziati dalla legge 285/97</vt:lpstr>
      <vt:lpstr>Attività preliminari (fase A) all’avvio dei progetti (fase B)</vt:lpstr>
      <vt:lpstr>Il bando, la coprogettazione e l’avvio</vt:lpstr>
      <vt:lpstr>Obiettivi trasversali ai 3 progetti</vt:lpstr>
      <vt:lpstr>Azioni comuni ai 3 progetti</vt:lpstr>
      <vt:lpstr>I tre progetti in sintesi </vt:lpstr>
      <vt:lpstr> Teencity Stadera (Municipio 5)</vt:lpstr>
      <vt:lpstr>Teencity Stadera</vt:lpstr>
      <vt:lpstr>Teencity Stadera</vt:lpstr>
      <vt:lpstr>Teencity Stadera</vt:lpstr>
      <vt:lpstr>Teencity Stadera</vt:lpstr>
      <vt:lpstr>Teencity Baggio (Municipio 7)</vt:lpstr>
      <vt:lpstr>Teencity Baggio</vt:lpstr>
      <vt:lpstr>Teencity Baggio</vt:lpstr>
      <vt:lpstr>Teencity Baggio</vt:lpstr>
      <vt:lpstr>Teencity Baggio</vt:lpstr>
      <vt:lpstr>Teencity Loreto-Venezia (Municipi 2/3)</vt:lpstr>
      <vt:lpstr>Teencity Loreto-Venezia</vt:lpstr>
      <vt:lpstr>Teencity Loreto-Venezia</vt:lpstr>
      <vt:lpstr>Teencity Loreto-Venezia</vt:lpstr>
      <vt:lpstr>Teencity Loreto-Venezia</vt:lpstr>
      <vt:lpstr>Monitoraggio, raccordo e modellizzazione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Elementi trasversali ai 3 progetti</dc:title>
  <dc:creator>Paola Bertucci</dc:creator>
  <cp:lastModifiedBy>Paola Bertucci</cp:lastModifiedBy>
  <cp:revision>29</cp:revision>
  <dcterms:created xsi:type="dcterms:W3CDTF">2021-02-15T10:00:01Z</dcterms:created>
  <dcterms:modified xsi:type="dcterms:W3CDTF">2021-02-16T10:11:22Z</dcterms:modified>
</cp:coreProperties>
</file>