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6" r:id="rId24"/>
  </p:sldIdLst>
  <p:sldSz cx="9906000" cy="6858000" type="A4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2"/>
  </p:normalViewPr>
  <p:slideViewPr>
    <p:cSldViewPr snapToGrid="0">
      <p:cViewPr varScale="1">
        <p:scale>
          <a:sx n="99" d="100"/>
          <a:sy n="99" d="100"/>
        </p:scale>
        <p:origin x="1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c:style val="2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25400"/>
        <c:axId val="55489131"/>
      </c:barChart>
      <c:catAx>
        <c:axId val="14925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spc="-1">
                <a:solidFill>
                  <a:srgbClr val="000000"/>
                </a:solidFill>
                <a:latin typeface="Arial"/>
              </a:defRPr>
            </a:pPr>
            <a:endParaRPr lang="it-IT"/>
          </a:p>
        </c:txPr>
        <c:crossAx val="55489131"/>
        <c:crosses val="autoZero"/>
        <c:auto val="1"/>
        <c:lblAlgn val="ctr"/>
        <c:lblOffset val="100"/>
        <c:noMultiLvlLbl val="1"/>
      </c:catAx>
      <c:valAx>
        <c:axId val="55489131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000" spc="-1">
                <a:solidFill>
                  <a:srgbClr val="000000"/>
                </a:solidFill>
                <a:latin typeface="Arial"/>
              </a:defRPr>
            </a:pPr>
            <a:endParaRPr lang="it-IT"/>
          </a:p>
        </c:txPr>
        <c:crossAx val="149254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1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spc="-1">
                <a:latin typeface="Arial"/>
              </a:rPr>
              <a:t>Fai clic per modificare il formato delle note</a:t>
            </a:r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spc="-1">
                <a:latin typeface="Times New Roman"/>
              </a:rPr>
              <a:t>&lt;intestazione&gt;</a:t>
            </a:r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spc="-1">
                <a:latin typeface="Times New Roman"/>
              </a:rPr>
              <a:t>&lt;data/ora&gt;</a:t>
            </a:r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spc="-1">
                <a:latin typeface="Times New Roman"/>
              </a:rPr>
              <a:t>&lt;piè di pagina&gt;</a:t>
            </a:r>
            <a:endParaRPr/>
          </a:p>
        </p:txBody>
      </p:sp>
      <p:sp>
        <p:nvSpPr>
          <p:cNvPr id="9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02EAEAE-DA6F-4EB6-AC59-4BC19BC32D2F}" type="slidenum">
              <a:rPr lang="it-IT" sz="1400" spc="-1">
                <a:latin typeface="Times New Roman"/>
              </a:r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16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00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04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06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12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body"/>
          </p:nvPr>
        </p:nvSpPr>
        <p:spPr>
          <a:xfrm>
            <a:off x="904320" y="4714200"/>
            <a:ext cx="4988880" cy="4469760"/>
          </a:xfrm>
          <a:prstGeom prst="rect">
            <a:avLst/>
          </a:prstGeom>
        </p:spPr>
        <p:txBody>
          <a:bodyPr lIns="94680" tIns="47160" rIns="94680" bIns="47160"/>
          <a:lstStyle/>
          <a:p>
            <a:endParaRPr/>
          </a:p>
        </p:txBody>
      </p:sp>
      <p:sp>
        <p:nvSpPr>
          <p:cNvPr id="214" name="TextShape 2"/>
          <p:cNvSpPr txBox="1"/>
          <p:nvPr/>
        </p:nvSpPr>
        <p:spPr>
          <a:xfrm>
            <a:off x="3853440" y="9432000"/>
            <a:ext cx="2943720" cy="494280"/>
          </a:xfrm>
          <a:prstGeom prst="rect">
            <a:avLst/>
          </a:prstGeom>
          <a:noFill/>
          <a:ln>
            <a:noFill/>
          </a:ln>
        </p:spPr>
        <p:txBody>
          <a:bodyPr lIns="94680" tIns="47160" rIns="94680" bIns="47160" anchor="b"/>
          <a:lstStyle/>
          <a:p>
            <a:pPr algn="r">
              <a:lnSpc>
                <a:spcPct val="100000"/>
              </a:lnSpc>
            </a:pPr>
            <a:r>
              <a:rPr lang="it-IT" sz="1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*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4" name="Immagine 43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45" name="Immagine 44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9" name="Immagine 88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90" name="Immagine 89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-19080" y="-38160"/>
            <a:ext cx="1193400" cy="1557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2"/>
          <p:cNvSpPr/>
          <p:nvPr/>
        </p:nvSpPr>
        <p:spPr>
          <a:xfrm>
            <a:off x="4648320" y="6324480"/>
            <a:ext cx="1066320" cy="33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7238880" y="550800"/>
            <a:ext cx="2666520" cy="2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© Comune di Milano</a:t>
            </a:r>
            <a:endParaRPr/>
          </a:p>
        </p:txBody>
      </p:sp>
      <p:pic>
        <p:nvPicPr>
          <p:cNvPr id="3" name="Shape 15"/>
          <p:cNvPicPr/>
          <p:nvPr/>
        </p:nvPicPr>
        <p:blipFill>
          <a:blip r:embed="rId14"/>
          <a:srcRect l="3211" t="30797" r="53634"/>
          <a:stretch/>
        </p:blipFill>
        <p:spPr>
          <a:xfrm>
            <a:off x="101520" y="1706400"/>
            <a:ext cx="917280" cy="921960"/>
          </a:xfrm>
          <a:prstGeom prst="rect">
            <a:avLst/>
          </a:prstGeom>
          <a:ln>
            <a:noFill/>
          </a:ln>
        </p:spPr>
      </p:pic>
      <p:sp>
        <p:nvSpPr>
          <p:cNvPr id="4" name="CustomShape 4"/>
          <p:cNvSpPr/>
          <p:nvPr/>
        </p:nvSpPr>
        <p:spPr>
          <a:xfrm>
            <a:off x="0" y="1509840"/>
            <a:ext cx="99057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5"/>
          <p:cNvSpPr/>
          <p:nvPr/>
        </p:nvSpPr>
        <p:spPr>
          <a:xfrm rot="10800000">
            <a:off x="1171440" y="6858000"/>
            <a:ext cx="360" cy="685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6"/>
          <p:cNvSpPr/>
          <p:nvPr/>
        </p:nvSpPr>
        <p:spPr>
          <a:xfrm>
            <a:off x="0" y="1071720"/>
            <a:ext cx="115056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Milano</a:t>
            </a:r>
            <a:endParaRPr/>
          </a:p>
        </p:txBody>
      </p:sp>
      <p:sp>
        <p:nvSpPr>
          <p:cNvPr id="7" name="CustomShape 7"/>
          <p:cNvSpPr/>
          <p:nvPr/>
        </p:nvSpPr>
        <p:spPr>
          <a:xfrm>
            <a:off x="363600" y="1128600"/>
            <a:ext cx="83880" cy="1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8"/>
          <p:cNvSpPr/>
          <p:nvPr/>
        </p:nvSpPr>
        <p:spPr>
          <a:xfrm>
            <a:off x="1294560" y="318600"/>
            <a:ext cx="7968960" cy="78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1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</a:rPr>
              <a:t>DIREZIONE SICUREZZA URBANA
</a:t>
            </a:r>
            <a:r>
              <a:rPr lang="it-IT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
</a:t>
            </a:r>
            <a:endParaRPr/>
          </a:p>
        </p:txBody>
      </p:sp>
      <p:sp>
        <p:nvSpPr>
          <p:cNvPr id="9" name="PlaceHolder 9"/>
          <p:cNvSpPr>
            <a:spLocks noGrp="1"/>
          </p:cNvSpPr>
          <p:nvPr>
            <p:ph type="sldNum"/>
          </p:nvPr>
        </p:nvSpPr>
        <p:spPr>
          <a:xfrm>
            <a:off x="9357840" y="6403680"/>
            <a:ext cx="42912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142D3F4-7878-46BD-9B06-A98590799089}" type="slidenum"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‹N›</a:t>
            </a:fld>
            <a:endParaRPr/>
          </a:p>
        </p:txBody>
      </p:sp>
      <p:sp>
        <p:nvSpPr>
          <p:cNvPr id="10" name="PlaceHolder 10"/>
          <p:cNvSpPr>
            <a:spLocks noGrp="1"/>
          </p:cNvSpPr>
          <p:nvPr>
            <p:ph type="title"/>
          </p:nvPr>
        </p:nvSpPr>
        <p:spPr>
          <a:xfrm>
            <a:off x="1294560" y="318600"/>
            <a:ext cx="7968960" cy="78228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it-IT" sz="1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</a:rPr>
              <a:t>DIREZIONE SICUREZZA URBANA
</a:t>
            </a:r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endParaRPr/>
          </a:p>
        </p:txBody>
      </p:sp>
      <p:sp>
        <p:nvSpPr>
          <p:cNvPr id="11" name="PlaceHolder 11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1400" spc="-1">
                <a:latin typeface="Arial"/>
              </a:rPr>
              <a:t>Fai clic per modificare il formato del testo della struttura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it-IT" sz="1400" spc="-1">
                <a:latin typeface="Arial"/>
              </a:rPr>
              <a:t>Secondo livello struttura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1400" spc="-1">
                <a:latin typeface="Arial"/>
              </a:rPr>
              <a:t>Terzo livello struttura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it-IT" sz="1400" spc="-1">
                <a:latin typeface="Arial"/>
              </a:rPr>
              <a:t>Quarto livello struttura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2000" spc="-1">
                <a:latin typeface="Arial"/>
              </a:rPr>
              <a:t>Quinto livello struttura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2000" spc="-1">
                <a:latin typeface="Arial"/>
              </a:rPr>
              <a:t>Sesto livello struttura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2000" spc="-1">
                <a:latin typeface="Arial"/>
              </a:rPr>
              <a:t>Settimo livello struttura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-19080" y="-38160"/>
            <a:ext cx="1193400" cy="1557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2"/>
          <p:cNvSpPr/>
          <p:nvPr/>
        </p:nvSpPr>
        <p:spPr>
          <a:xfrm>
            <a:off x="4648320" y="6324480"/>
            <a:ext cx="1066320" cy="33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3"/>
          <p:cNvSpPr/>
          <p:nvPr/>
        </p:nvSpPr>
        <p:spPr>
          <a:xfrm>
            <a:off x="7238880" y="550800"/>
            <a:ext cx="2666520" cy="2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© Comune di Milano</a:t>
            </a:r>
            <a:endParaRPr/>
          </a:p>
        </p:txBody>
      </p:sp>
      <p:pic>
        <p:nvPicPr>
          <p:cNvPr id="49" name="Shape 15"/>
          <p:cNvPicPr/>
          <p:nvPr/>
        </p:nvPicPr>
        <p:blipFill>
          <a:blip r:embed="rId14"/>
          <a:srcRect l="3211" t="30797" r="53634"/>
          <a:stretch/>
        </p:blipFill>
        <p:spPr>
          <a:xfrm>
            <a:off x="101520" y="1706400"/>
            <a:ext cx="917280" cy="921960"/>
          </a:xfrm>
          <a:prstGeom prst="rect">
            <a:avLst/>
          </a:prstGeom>
          <a:ln>
            <a:noFill/>
          </a:ln>
        </p:spPr>
      </p:pic>
      <p:sp>
        <p:nvSpPr>
          <p:cNvPr id="50" name="CustomShape 4"/>
          <p:cNvSpPr/>
          <p:nvPr/>
        </p:nvSpPr>
        <p:spPr>
          <a:xfrm>
            <a:off x="0" y="1509840"/>
            <a:ext cx="99057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5"/>
          <p:cNvSpPr/>
          <p:nvPr/>
        </p:nvSpPr>
        <p:spPr>
          <a:xfrm rot="10800000">
            <a:off x="1171440" y="6858000"/>
            <a:ext cx="360" cy="685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/>
          <p:cNvSpPr/>
          <p:nvPr/>
        </p:nvSpPr>
        <p:spPr>
          <a:xfrm>
            <a:off x="0" y="1071720"/>
            <a:ext cx="115056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Milano</a:t>
            </a:r>
            <a:endParaRPr/>
          </a:p>
        </p:txBody>
      </p:sp>
      <p:sp>
        <p:nvSpPr>
          <p:cNvPr id="53" name="CustomShape 7"/>
          <p:cNvSpPr/>
          <p:nvPr/>
        </p:nvSpPr>
        <p:spPr>
          <a:xfrm>
            <a:off x="363600" y="1128600"/>
            <a:ext cx="83880" cy="1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/>
          <p:cNvSpPr/>
          <p:nvPr/>
        </p:nvSpPr>
        <p:spPr>
          <a:xfrm>
            <a:off x="1294560" y="318600"/>
            <a:ext cx="7968960" cy="78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1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</a:rPr>
              <a:t>DIREZIONE SICUREZZA URBANA
</a:t>
            </a:r>
            <a:r>
              <a:rPr lang="it-IT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
</a:t>
            </a:r>
            <a:endParaRPr/>
          </a:p>
        </p:txBody>
      </p:sp>
      <p:sp>
        <p:nvSpPr>
          <p:cNvPr id="55" name="PlaceHolder 9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400" spc="-1">
                <a:latin typeface="Arial"/>
              </a:rPr>
              <a:t>Fai clic per modificare il formato del testo del titolo</a:t>
            </a:r>
            <a:endParaRPr/>
          </a:p>
        </p:txBody>
      </p:sp>
      <p:sp>
        <p:nvSpPr>
          <p:cNvPr id="56" name="PlaceHolder 10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1400" spc="-1">
                <a:latin typeface="Arial"/>
              </a:rPr>
              <a:t>Fai clic per modificare il formato del testo della struttura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it-IT" sz="1400" spc="-1">
                <a:latin typeface="Arial"/>
              </a:rPr>
              <a:t>Secondo livello struttura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1400" spc="-1">
                <a:latin typeface="Arial"/>
              </a:rPr>
              <a:t>Terzo livello struttura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it-IT" sz="1400" spc="-1">
                <a:latin typeface="Arial"/>
              </a:rPr>
              <a:t>Quarto livello struttura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2000" spc="-1">
                <a:latin typeface="Arial"/>
              </a:rPr>
              <a:t>Quinto livello struttura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2000" spc="-1">
                <a:latin typeface="Arial"/>
              </a:rPr>
              <a:t>Sesto livello struttura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it-IT" sz="2000" spc="-1">
                <a:latin typeface="Arial"/>
              </a:rPr>
              <a:t>Settimo livello struttura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1047600" y="2764440"/>
            <a:ext cx="8466840" cy="21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POLIZIA LOCALE E AMSA PER IL CONTRASTO AGLI SCARICHI ABUSIVI DI RIFIUTI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it-IT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aggiornamento semestrale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it-IT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"PROGETTO AMBIENTE"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it-IT" sz="15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24 luglio 2019 – 17 dicembre 2019 – 3 luglio 2020 – 15 gennaio 2021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it-IT" sz="4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 </a:t>
            </a:r>
            <a:endParaRPr dirty="0"/>
          </a:p>
        </p:txBody>
      </p:sp>
      <p:sp>
        <p:nvSpPr>
          <p:cNvPr id="97" name="CustomShape 2"/>
          <p:cNvSpPr/>
          <p:nvPr/>
        </p:nvSpPr>
        <p:spPr>
          <a:xfrm>
            <a:off x="1294560" y="6004440"/>
            <a:ext cx="79729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</a:rPr>
              <a:t>15 gennaio 2021</a:t>
            </a:r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</a:rPr>
              <a:t>|PALAZZO MARINO| </a:t>
            </a:r>
            <a:r>
              <a:rPr lang="it-IT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</a:rPr>
              <a:t>COMMISSIONE CONSILIARE CONGIUNTA  </a:t>
            </a:r>
            <a:endParaRPr/>
          </a:p>
          <a:p>
            <a:pPr algn="r">
              <a:lnSpc>
                <a:spcPct val="100000"/>
              </a:lnSpc>
            </a:pPr>
            <a:r>
              <a:rPr lang="it-IT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ahoma"/>
              </a:rPr>
              <a:t>POLITICHE AMBIENTALI / SICUREZZA e POLIZIA LOCALE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magine 4"/>
          <p:cNvPicPr/>
          <p:nvPr/>
        </p:nvPicPr>
        <p:blipFill>
          <a:blip r:embed="rId3"/>
          <a:stretch/>
        </p:blipFill>
        <p:spPr>
          <a:xfrm>
            <a:off x="3053160" y="1865160"/>
            <a:ext cx="5165640" cy="4653000"/>
          </a:xfrm>
          <a:prstGeom prst="rect">
            <a:avLst/>
          </a:prstGeom>
          <a:ln>
            <a:noFill/>
          </a:ln>
        </p:spPr>
      </p:pic>
      <p:pic>
        <p:nvPicPr>
          <p:cNvPr id="130" name="Immagine 5"/>
          <p:cNvPicPr/>
          <p:nvPr/>
        </p:nvPicPr>
        <p:blipFill>
          <a:blip r:embed="rId4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1</a:t>
            </a:r>
            <a:endParaRPr/>
          </a:p>
        </p:txBody>
      </p:sp>
      <p:pic>
        <p:nvPicPr>
          <p:cNvPr id="132" name="Immagine 8"/>
          <p:cNvPicPr/>
          <p:nvPr/>
        </p:nvPicPr>
        <p:blipFill>
          <a:blip r:embed="rId5"/>
          <a:stretch/>
        </p:blipFill>
        <p:spPr>
          <a:xfrm>
            <a:off x="7915680" y="1621440"/>
            <a:ext cx="1418040" cy="92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2</a:t>
            </a:r>
            <a:endParaRPr/>
          </a:p>
        </p:txBody>
      </p:sp>
      <p:pic>
        <p:nvPicPr>
          <p:cNvPr id="136" name="Immagine 8"/>
          <p:cNvPicPr/>
          <p:nvPr/>
        </p:nvPicPr>
        <p:blipFill>
          <a:blip r:embed="rId4"/>
          <a:stretch/>
        </p:blipFill>
        <p:spPr>
          <a:xfrm>
            <a:off x="7915680" y="339804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38" name="Immagine 6"/>
          <p:cNvPicPr/>
          <p:nvPr/>
        </p:nvPicPr>
        <p:blipFill>
          <a:blip r:embed="rId5"/>
          <a:stretch/>
        </p:blipFill>
        <p:spPr>
          <a:xfrm>
            <a:off x="2955600" y="1572480"/>
            <a:ext cx="5769720" cy="497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3</a:t>
            </a:r>
            <a:endParaRPr/>
          </a:p>
        </p:txBody>
      </p:sp>
      <p:pic>
        <p:nvPicPr>
          <p:cNvPr id="141" name="Immagine 8"/>
          <p:cNvPicPr/>
          <p:nvPr/>
        </p:nvPicPr>
        <p:blipFill>
          <a:blip r:embed="rId4"/>
          <a:stretch/>
        </p:blipFill>
        <p:spPr>
          <a:xfrm>
            <a:off x="7915680" y="343728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42" name="Immagine 11"/>
          <p:cNvPicPr/>
          <p:nvPr/>
        </p:nvPicPr>
        <p:blipFill>
          <a:blip r:embed="rId5"/>
          <a:stretch/>
        </p:blipFill>
        <p:spPr>
          <a:xfrm>
            <a:off x="3304800" y="1658880"/>
            <a:ext cx="5695200" cy="488124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7261200" y="6023160"/>
            <a:ext cx="64296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Corelli</a:t>
            </a:r>
            <a:endParaRPr/>
          </a:p>
        </p:txBody>
      </p:sp>
      <p:sp>
        <p:nvSpPr>
          <p:cNvPr id="144" name="CustomShape 3"/>
          <p:cNvSpPr/>
          <p:nvPr/>
        </p:nvSpPr>
        <p:spPr>
          <a:xfrm>
            <a:off x="5766480" y="6049440"/>
            <a:ext cx="72972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Amadeo</a:t>
            </a:r>
            <a:endParaRPr/>
          </a:p>
        </p:txBody>
      </p:sp>
      <p:sp>
        <p:nvSpPr>
          <p:cNvPr id="145" name="CustomShape 4"/>
          <p:cNvSpPr/>
          <p:nvPr/>
        </p:nvSpPr>
        <p:spPr>
          <a:xfrm>
            <a:off x="5442480" y="5851080"/>
            <a:ext cx="87624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Forlanini C.</a:t>
            </a:r>
            <a:endParaRPr/>
          </a:p>
        </p:txBody>
      </p:sp>
      <p:sp>
        <p:nvSpPr>
          <p:cNvPr id="146" name="CustomShape 5"/>
          <p:cNvSpPr/>
          <p:nvPr/>
        </p:nvSpPr>
        <p:spPr>
          <a:xfrm>
            <a:off x="5501880" y="5960880"/>
            <a:ext cx="63972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Inama</a:t>
            </a:r>
            <a:endParaRPr/>
          </a:p>
        </p:txBody>
      </p:sp>
      <p:sp>
        <p:nvSpPr>
          <p:cNvPr id="147" name="CustomShape 6"/>
          <p:cNvSpPr/>
          <p:nvPr/>
        </p:nvSpPr>
        <p:spPr>
          <a:xfrm>
            <a:off x="5006520" y="6213960"/>
            <a:ext cx="115344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Pietro da Cortona</a:t>
            </a:r>
            <a:endParaRPr/>
          </a:p>
        </p:txBody>
      </p:sp>
      <p:sp>
        <p:nvSpPr>
          <p:cNvPr id="148" name="CustomShape 7"/>
          <p:cNvSpPr/>
          <p:nvPr/>
        </p:nvSpPr>
        <p:spPr>
          <a:xfrm>
            <a:off x="3739680" y="5766480"/>
            <a:ext cx="62172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Sirtori</a:t>
            </a:r>
            <a:endParaRPr/>
          </a:p>
        </p:txBody>
      </p:sp>
      <p:sp>
        <p:nvSpPr>
          <p:cNvPr id="149" name="CustomShape 8"/>
          <p:cNvSpPr/>
          <p:nvPr/>
        </p:nvSpPr>
        <p:spPr>
          <a:xfrm>
            <a:off x="3552120" y="5097960"/>
            <a:ext cx="67356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Settala</a:t>
            </a:r>
            <a:endParaRPr/>
          </a:p>
        </p:txBody>
      </p:sp>
      <p:sp>
        <p:nvSpPr>
          <p:cNvPr id="150" name="CustomShape 9"/>
          <p:cNvSpPr/>
          <p:nvPr/>
        </p:nvSpPr>
        <p:spPr>
          <a:xfrm>
            <a:off x="4389480" y="5186160"/>
            <a:ext cx="68724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Abruzzi</a:t>
            </a:r>
            <a:endParaRPr/>
          </a:p>
        </p:txBody>
      </p:sp>
      <p:sp>
        <p:nvSpPr>
          <p:cNvPr id="151" name="CustomShape 10"/>
          <p:cNvSpPr/>
          <p:nvPr/>
        </p:nvSpPr>
        <p:spPr>
          <a:xfrm>
            <a:off x="4986360" y="4059000"/>
            <a:ext cx="78624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Lambrate</a:t>
            </a:r>
            <a:endParaRPr/>
          </a:p>
        </p:txBody>
      </p:sp>
      <p:sp>
        <p:nvSpPr>
          <p:cNvPr id="152" name="CustomShape 11"/>
          <p:cNvSpPr/>
          <p:nvPr/>
        </p:nvSpPr>
        <p:spPr>
          <a:xfrm>
            <a:off x="6040080" y="3795480"/>
            <a:ext cx="95400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Crescenzago</a:t>
            </a:r>
            <a:endParaRPr/>
          </a:p>
        </p:txBody>
      </p:sp>
      <p:sp>
        <p:nvSpPr>
          <p:cNvPr id="153" name="CustomShape 12"/>
          <p:cNvSpPr/>
          <p:nvPr/>
        </p:nvSpPr>
        <p:spPr>
          <a:xfrm>
            <a:off x="6430680" y="4617720"/>
            <a:ext cx="67176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Sbodio</a:t>
            </a:r>
            <a:endParaRPr/>
          </a:p>
        </p:txBody>
      </p:sp>
      <p:sp>
        <p:nvSpPr>
          <p:cNvPr id="154" name="CustomShape 13"/>
          <p:cNvSpPr/>
          <p:nvPr/>
        </p:nvSpPr>
        <p:spPr>
          <a:xfrm>
            <a:off x="6612120" y="4360680"/>
            <a:ext cx="74052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Rombon</a:t>
            </a:r>
            <a:endParaRPr/>
          </a:p>
        </p:txBody>
      </p:sp>
      <p:sp>
        <p:nvSpPr>
          <p:cNvPr id="155" name="CustomShape 14"/>
          <p:cNvSpPr/>
          <p:nvPr/>
        </p:nvSpPr>
        <p:spPr>
          <a:xfrm>
            <a:off x="6066360" y="2956680"/>
            <a:ext cx="86544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Palmanova</a:t>
            </a:r>
            <a:endParaRPr/>
          </a:p>
        </p:txBody>
      </p:sp>
      <p:sp>
        <p:nvSpPr>
          <p:cNvPr id="156" name="CustomShape 15"/>
          <p:cNvSpPr/>
          <p:nvPr/>
        </p:nvSpPr>
        <p:spPr>
          <a:xfrm>
            <a:off x="6993720" y="2122920"/>
            <a:ext cx="65376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Rizzoli</a:t>
            </a:r>
            <a:endParaRPr/>
          </a:p>
        </p:txBody>
      </p:sp>
      <p:sp>
        <p:nvSpPr>
          <p:cNvPr id="157" name="CustomShape 16"/>
          <p:cNvSpPr/>
          <p:nvPr/>
        </p:nvSpPr>
        <p:spPr>
          <a:xfrm>
            <a:off x="7496640" y="1749960"/>
            <a:ext cx="699480" cy="2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Via Padova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4</a:t>
            </a:r>
            <a:endParaRPr/>
          </a:p>
        </p:txBody>
      </p:sp>
      <p:pic>
        <p:nvPicPr>
          <p:cNvPr id="161" name="Immagine 8"/>
          <p:cNvPicPr/>
          <p:nvPr/>
        </p:nvPicPr>
        <p:blipFill>
          <a:blip r:embed="rId4"/>
          <a:stretch/>
        </p:blipFill>
        <p:spPr>
          <a:xfrm>
            <a:off x="7915680" y="162144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62" name="Immagine 6"/>
          <p:cNvPicPr/>
          <p:nvPr/>
        </p:nvPicPr>
        <p:blipFill>
          <a:blip r:embed="rId5"/>
          <a:stretch/>
        </p:blipFill>
        <p:spPr>
          <a:xfrm>
            <a:off x="2560320" y="1614960"/>
            <a:ext cx="4929480" cy="512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5</a:t>
            </a:r>
            <a:endParaRPr/>
          </a:p>
        </p:txBody>
      </p:sp>
      <p:pic>
        <p:nvPicPr>
          <p:cNvPr id="166" name="Immagine 8"/>
          <p:cNvPicPr/>
          <p:nvPr/>
        </p:nvPicPr>
        <p:blipFill>
          <a:blip r:embed="rId4"/>
          <a:stretch/>
        </p:blipFill>
        <p:spPr>
          <a:xfrm>
            <a:off x="7915680" y="162144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67" name="Immagine 6"/>
          <p:cNvPicPr/>
          <p:nvPr/>
        </p:nvPicPr>
        <p:blipFill>
          <a:blip r:embed="rId5"/>
          <a:stretch/>
        </p:blipFill>
        <p:spPr>
          <a:xfrm>
            <a:off x="3151440" y="1639440"/>
            <a:ext cx="5465160" cy="523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70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6</a:t>
            </a:r>
            <a:endParaRPr/>
          </a:p>
        </p:txBody>
      </p:sp>
      <p:pic>
        <p:nvPicPr>
          <p:cNvPr id="171" name="Immagine 8"/>
          <p:cNvPicPr/>
          <p:nvPr/>
        </p:nvPicPr>
        <p:blipFill>
          <a:blip r:embed="rId4"/>
          <a:stretch/>
        </p:blipFill>
        <p:spPr>
          <a:xfrm>
            <a:off x="7915680" y="162144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72" name="Immagine 6"/>
          <p:cNvPicPr/>
          <p:nvPr/>
        </p:nvPicPr>
        <p:blipFill>
          <a:blip r:embed="rId5"/>
          <a:stretch/>
        </p:blipFill>
        <p:spPr>
          <a:xfrm>
            <a:off x="2133720" y="1743120"/>
            <a:ext cx="6028560" cy="4996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7</a:t>
            </a:r>
            <a:endParaRPr/>
          </a:p>
        </p:txBody>
      </p:sp>
      <p:pic>
        <p:nvPicPr>
          <p:cNvPr id="176" name="Immagine 8"/>
          <p:cNvPicPr/>
          <p:nvPr/>
        </p:nvPicPr>
        <p:blipFill>
          <a:blip r:embed="rId4"/>
          <a:stretch/>
        </p:blipFill>
        <p:spPr>
          <a:xfrm>
            <a:off x="7915680" y="162144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77" name="Immagine 6"/>
          <p:cNvPicPr/>
          <p:nvPr/>
        </p:nvPicPr>
        <p:blipFill>
          <a:blip r:embed="rId5"/>
          <a:stretch/>
        </p:blipFill>
        <p:spPr>
          <a:xfrm>
            <a:off x="3250800" y="1976400"/>
            <a:ext cx="5919120" cy="474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8</a:t>
            </a:r>
            <a:endParaRPr/>
          </a:p>
        </p:txBody>
      </p:sp>
      <p:pic>
        <p:nvPicPr>
          <p:cNvPr id="181" name="Immagine 8"/>
          <p:cNvPicPr/>
          <p:nvPr/>
        </p:nvPicPr>
        <p:blipFill>
          <a:blip r:embed="rId4"/>
          <a:stretch/>
        </p:blipFill>
        <p:spPr>
          <a:xfrm>
            <a:off x="7915680" y="162144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82" name="Immagine 6"/>
          <p:cNvPicPr/>
          <p:nvPr/>
        </p:nvPicPr>
        <p:blipFill>
          <a:blip r:embed="rId5"/>
          <a:stretch/>
        </p:blipFill>
        <p:spPr>
          <a:xfrm>
            <a:off x="2886840" y="1765800"/>
            <a:ext cx="5868000" cy="481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magine 5"/>
          <p:cNvPicPr/>
          <p:nvPr/>
        </p:nvPicPr>
        <p:blipFill>
          <a:blip r:embed="rId3"/>
          <a:stretch/>
        </p:blipFill>
        <p:spPr>
          <a:xfrm>
            <a:off x="1489320" y="4044960"/>
            <a:ext cx="1563480" cy="232560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segnalazioni ad AMSA – Municipio 9</a:t>
            </a:r>
            <a:endParaRPr dirty="0"/>
          </a:p>
        </p:txBody>
      </p:sp>
      <p:pic>
        <p:nvPicPr>
          <p:cNvPr id="186" name="Immagine 8"/>
          <p:cNvPicPr/>
          <p:nvPr/>
        </p:nvPicPr>
        <p:blipFill>
          <a:blip r:embed="rId4"/>
          <a:stretch/>
        </p:blipFill>
        <p:spPr>
          <a:xfrm>
            <a:off x="7915680" y="1621440"/>
            <a:ext cx="1418040" cy="927360"/>
          </a:xfrm>
          <a:prstGeom prst="rect">
            <a:avLst/>
          </a:prstGeom>
          <a:ln>
            <a:noFill/>
          </a:ln>
        </p:spPr>
      </p:pic>
      <p:pic>
        <p:nvPicPr>
          <p:cNvPr id="187" name="Immagine 10"/>
          <p:cNvPicPr/>
          <p:nvPr/>
        </p:nvPicPr>
        <p:blipFill>
          <a:blip r:embed="rId5"/>
          <a:stretch/>
        </p:blipFill>
        <p:spPr>
          <a:xfrm>
            <a:off x="2820960" y="1920600"/>
            <a:ext cx="5356080" cy="490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1584180" y="871380"/>
            <a:ext cx="770580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Aree sotto osservazione: BONFADINI-SACILE-ZAMA</a:t>
            </a:r>
            <a:endParaRPr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1429920" y="1728000"/>
            <a:ext cx="8014320" cy="22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Il tratto di via Bonfadini che inizia da via Sacile e termina a fondo chiuso con il sottopasso è da sempre oggetto di scarichi abusivi di importante entità.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Prima del lockdown l’attività illecita si era attenuata,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tuttavia nelle ultime settimane è ripresa,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aiutata da sporadici scarichi di cassette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provenienti da attività mercatali.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La Polizia Locale sta svolgendo indagini in via Bonfadini sia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nel tratto che inizia da via Sacile sia in quello che interseca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con via Zama.</a:t>
            </a:r>
            <a:endParaRPr/>
          </a:p>
        </p:txBody>
      </p:sp>
      <p:pic>
        <p:nvPicPr>
          <p:cNvPr id="191" name="Immagine 2"/>
          <p:cNvPicPr/>
          <p:nvPr/>
        </p:nvPicPr>
        <p:blipFill>
          <a:blip r:embed="rId2"/>
          <a:srcRect l="-1473" t="17262" r="12499" b="9863"/>
          <a:stretch/>
        </p:blipFill>
        <p:spPr>
          <a:xfrm>
            <a:off x="1455840" y="4093560"/>
            <a:ext cx="4383000" cy="2569320"/>
          </a:xfrm>
          <a:prstGeom prst="rect">
            <a:avLst/>
          </a:prstGeom>
          <a:ln>
            <a:noFill/>
          </a:ln>
        </p:spPr>
      </p:pic>
      <p:pic>
        <p:nvPicPr>
          <p:cNvPr id="192" name="Immagine 3"/>
          <p:cNvPicPr/>
          <p:nvPr/>
        </p:nvPicPr>
        <p:blipFill>
          <a:blip r:embed="rId3"/>
          <a:stretch/>
        </p:blipFill>
        <p:spPr>
          <a:xfrm>
            <a:off x="6388560" y="2590200"/>
            <a:ext cx="3055680" cy="407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1446480" y="1922760"/>
            <a:ext cx="7855200" cy="466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Dal maggio 2019 è attivo un progetto congiunto che vede impegnate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Polizia Locale, Area AMBIENTE e AMSA. </a:t>
            </a:r>
            <a:endParaRPr dirty="0"/>
          </a:p>
          <a:p>
            <a:pPr>
              <a:lnSpc>
                <a:spcPct val="100000"/>
              </a:lnSpc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Posizionate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19 </a:t>
            </a:r>
            <a:r>
              <a:rPr lang="it-IT" sz="20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fototrappole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(TLC)  puntate su aree particolarmente interessate dal fenomeno dell’abbandono di rifiuti.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Utilizzate anche tutte le altre fonti di informazioni, dalle telecamere presenti sul territorio a immagini e filmati inviati dai Municipi e dai cittadini, per ricostruire l’iter di abbandono di rifiuti e per raccogliere materiale utile a fini di indagine.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L’aggiornamento proposto oggi è relativo a dati che riguardano l’attività sanzionatoria per abbandono rifiuti dal 1 gennaio 2020 al 31 dicembre 2020</a:t>
            </a:r>
            <a:r>
              <a:rPr lang="it-IT" sz="20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</a:t>
            </a: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sono stati accertati 113 abbandoni di rifiuti effettuati da veicoli, 68</a:t>
            </a:r>
            <a:r>
              <a:rPr lang="it-IT" sz="2000" b="1" i="1" u="sng" strike="noStrike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effettuati da pedoni </a:t>
            </a:r>
            <a:r>
              <a:rPr lang="it-IT" sz="20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che sommati a quelli del periodo precedente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arrivano a </a:t>
            </a:r>
            <a:r>
              <a:rPr lang="it-IT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335</a:t>
            </a: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accertamenti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</a:t>
            </a:r>
            <a:endParaRPr dirty="0"/>
          </a:p>
        </p:txBody>
      </p:sp>
      <p:sp>
        <p:nvSpPr>
          <p:cNvPr id="99" name="CustomShape 2"/>
          <p:cNvSpPr/>
          <p:nvPr/>
        </p:nvSpPr>
        <p:spPr>
          <a:xfrm>
            <a:off x="2039760" y="995400"/>
            <a:ext cx="7382880" cy="4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Situazione attuale</a:t>
            </a:r>
            <a:endParaRPr/>
          </a:p>
        </p:txBody>
      </p:sp>
      <p:pic>
        <p:nvPicPr>
          <p:cNvPr id="100" name="Immagine 7"/>
          <p:cNvPicPr/>
          <p:nvPr/>
        </p:nvPicPr>
        <p:blipFill>
          <a:blip r:embed="rId2"/>
          <a:stretch/>
        </p:blipFill>
        <p:spPr>
          <a:xfrm>
            <a:off x="1446480" y="115920"/>
            <a:ext cx="1317240" cy="1368000"/>
          </a:xfrm>
          <a:prstGeom prst="rect">
            <a:avLst/>
          </a:prstGeom>
          <a:ln>
            <a:noFill/>
          </a:ln>
        </p:spPr>
      </p:pic>
      <p:pic>
        <p:nvPicPr>
          <p:cNvPr id="101" name="Immagine 9"/>
          <p:cNvPicPr/>
          <p:nvPr/>
        </p:nvPicPr>
        <p:blipFill>
          <a:blip r:embed="rId3"/>
          <a:stretch/>
        </p:blipFill>
        <p:spPr>
          <a:xfrm>
            <a:off x="2763720" y="336240"/>
            <a:ext cx="1418040" cy="92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808570-9A39-46F1-A8D5-F3C0BB845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4" name="Immagine 3" descr="PROPRIETA">
            <a:extLst>
              <a:ext uri="{FF2B5EF4-FFF2-40B4-BE49-F238E27FC236}">
                <a16:creationId xmlns:a16="http://schemas.microsoft.com/office/drawing/2014/main" id="{45B31DE2-62B2-4252-ADE1-259D0BAC8C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520"/>
            <a:ext cx="9531927" cy="4787062"/>
          </a:xfrm>
          <a:prstGeom prst="rect">
            <a:avLst/>
          </a:prstGeom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12968F43-1810-4838-A355-C3FB65F7D36C}"/>
              </a:ext>
            </a:extLst>
          </p:cNvPr>
          <p:cNvSpPr/>
          <p:nvPr/>
        </p:nvSpPr>
        <p:spPr>
          <a:xfrm>
            <a:off x="1594440" y="982800"/>
            <a:ext cx="784944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Area sotto osservazione: VAIANO VALLE - proprietà</a:t>
            </a:r>
            <a:endParaRPr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646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ortofoto">
            <a:extLst>
              <a:ext uri="{FF2B5EF4-FFF2-40B4-BE49-F238E27FC236}">
                <a16:creationId xmlns:a16="http://schemas.microsoft.com/office/drawing/2014/main" id="{B6628C20-B2A3-489C-95B8-A5C5BF4BFB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" y="1604520"/>
            <a:ext cx="9418246" cy="4538662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82457EDC-B149-4C24-966D-31DF459143DF}"/>
              </a:ext>
            </a:extLst>
          </p:cNvPr>
          <p:cNvSpPr/>
          <p:nvPr/>
        </p:nvSpPr>
        <p:spPr>
          <a:xfrm>
            <a:off x="1812203" y="918406"/>
            <a:ext cx="784944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Area sotto osservazione: VAIANO VALLE - ortofoto</a:t>
            </a:r>
            <a:endParaRPr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79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1594440" y="982800"/>
            <a:ext cx="770580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ALTRE AREE SOTTO OSSERVAZIONE</a:t>
            </a:r>
            <a:endParaRPr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1436760" y="1685160"/>
            <a:ext cx="8007120" cy="38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Bardolino</a:t>
            </a:r>
            <a:endParaRPr/>
          </a:p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Selvanesco</a:t>
            </a:r>
            <a:endParaRPr/>
          </a:p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Airaghi</a:t>
            </a:r>
            <a:endParaRPr/>
          </a:p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Caio Mario</a:t>
            </a:r>
            <a:endParaRPr/>
          </a:p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Cusago</a:t>
            </a:r>
            <a:endParaRPr/>
          </a:p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Guido da Velate</a:t>
            </a:r>
            <a:endParaRPr/>
          </a:p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Tertulliano</a:t>
            </a:r>
            <a:endParaRPr/>
          </a:p>
          <a:p>
            <a:pPr marL="285840" indent="-285480">
              <a:lnSpc>
                <a:spcPct val="150000"/>
              </a:lnSpc>
              <a:buFont typeface="Arial"/>
              <a:buChar char="-"/>
            </a:pPr>
            <a:r>
              <a:rPr lang="it-IT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Via Arquà / via Clitumno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La ripresa dell’attività dei Vigili di Quartiere prevede anche una attenzione particolare a fenomeni di abbandono, a pattugliamento di aree a rischio e alla raccolta di segnalazioni.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1397160" y="2187360"/>
            <a:ext cx="8308440" cy="407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Font typeface="Arial"/>
              <a:buAutoNum type="alphaLcParenR"/>
            </a:pP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centrale operativa di Via Drago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Arial"/>
              </a:rPr>
              <a:t>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osservazione quotidiana delle immagini</a:t>
            </a:r>
            <a:endParaRPr dirty="0"/>
          </a:p>
          <a:p>
            <a:pPr marL="343080" indent="-342720">
              <a:lnSpc>
                <a:spcPct val="100000"/>
              </a:lnSpc>
              <a:buFont typeface="Arial"/>
              <a:buAutoNum type="alphaLcParenR"/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immagini che contengono elementi e informazioni che consentono di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individuare gli autori degli abbandoni di rifiuti e degli scarichi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Arial"/>
              </a:rPr>
              <a:t>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trasmesse ai Comandi Decentrati della PL per gli accertamenti e le contestazioni;</a:t>
            </a:r>
            <a:endParaRPr dirty="0"/>
          </a:p>
          <a:p>
            <a:pPr marL="343080" indent="-342720">
              <a:lnSpc>
                <a:spcPct val="100000"/>
              </a:lnSpc>
              <a:buFont typeface="Arial"/>
              <a:buAutoNum type="alphaLcParenR"/>
            </a:pP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programmato pattugliamento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dinamico dei luoghi ove il fenomeno degli scarichi abusivi si verifica con maggiore intensità e frequenza;</a:t>
            </a:r>
            <a:endParaRPr dirty="0"/>
          </a:p>
          <a:p>
            <a:pPr marL="343080" indent="-342720">
              <a:lnSpc>
                <a:spcPct val="100000"/>
              </a:lnSpc>
              <a:buFont typeface="Arial"/>
              <a:buAutoNum type="alphaLcParenR"/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gli scarichi abusivi accertati sono inseriti nella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 del rischio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;</a:t>
            </a:r>
            <a:endParaRPr lang="it-IT" dirty="0"/>
          </a:p>
          <a:p>
            <a:pPr marL="343080" indent="-342720">
              <a:lnSpc>
                <a:spcPct val="100000"/>
              </a:lnSpc>
              <a:buFont typeface="Arial"/>
              <a:buAutoNum type="alphaLcParenR"/>
            </a:pPr>
            <a:endParaRPr lang="it-IT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Arial"/>
            </a:endParaRPr>
          </a:p>
          <a:p>
            <a:pPr marL="343080" indent="-342720">
              <a:lnSpc>
                <a:spcPct val="100000"/>
              </a:lnSpc>
              <a:buFont typeface="Arial"/>
              <a:buAutoNum type="alphaLcParenR"/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Indagini a cura della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Polizia Locale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in stretta collaborazione con la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Procura della Repubblica.</a:t>
            </a:r>
            <a:endParaRPr dirty="0"/>
          </a:p>
        </p:txBody>
      </p:sp>
      <p:sp>
        <p:nvSpPr>
          <p:cNvPr id="103" name="CustomShape 2"/>
          <p:cNvSpPr/>
          <p:nvPr/>
        </p:nvSpPr>
        <p:spPr>
          <a:xfrm>
            <a:off x="2039760" y="995400"/>
            <a:ext cx="7382880" cy="4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Organizzazione del servizio</a:t>
            </a:r>
            <a:r>
              <a:rPr lang="it-IT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
</a:t>
            </a:r>
            <a:endParaRPr/>
          </a:p>
        </p:txBody>
      </p:sp>
      <p:sp>
        <p:nvSpPr>
          <p:cNvPr id="104" name="CustomShape 3"/>
          <p:cNvSpPr/>
          <p:nvPr/>
        </p:nvSpPr>
        <p:spPr>
          <a:xfrm>
            <a:off x="1397160" y="4838126"/>
            <a:ext cx="8308440" cy="901080"/>
          </a:xfrm>
          <a:prstGeom prst="rect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1328040" y="2194560"/>
            <a:ext cx="8428320" cy="344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85840" lvl="1" indent="-28548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lang="it-IT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violazione all'art. 20 del Regolamento per la gestione dei rifiuti urbani e assimilati e la tutela del decoro e dell'igiene ambientale </a:t>
            </a:r>
            <a:endParaRPr/>
          </a:p>
          <a:p>
            <a:pPr marL="343080" lvl="1" indent="-342720">
              <a:lnSpc>
                <a:spcPct val="100000"/>
              </a:lnSpc>
              <a:buClr>
                <a:srgbClr val="C00000"/>
              </a:buClr>
              <a:buFont typeface="Wingdings" charset="2"/>
              <a:buChar char=""/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scarichi abusivi, multato con pagamento in misura ridotta di una sanzione pari a euro 450;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85840" lvl="1" indent="-28548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lang="it-IT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violazione art. 15 CDS </a:t>
            </a:r>
            <a:endParaRPr/>
          </a:p>
          <a:p>
            <a:pPr marL="343080" lvl="1" indent="-342720">
              <a:lnSpc>
                <a:spcPct val="100000"/>
              </a:lnSpc>
              <a:buClr>
                <a:srgbClr val="C00000"/>
              </a:buClr>
              <a:buFont typeface="Wingdings" charset="2"/>
              <a:buChar char=""/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f) gettare o depositare rifiuti o materie di qualsiasi specie, insudiciare e imbrattare comunque la strada e le sue pertinenze (sanzione da 25 a 99 euro);</a:t>
            </a:r>
            <a:endParaRPr/>
          </a:p>
          <a:p>
            <a:pPr marL="343080" lvl="1" indent="-342720">
              <a:lnSpc>
                <a:spcPct val="100000"/>
              </a:lnSpc>
              <a:buClr>
                <a:srgbClr val="C00000"/>
              </a:buClr>
              <a:buFont typeface="Wingdings" charset="2"/>
              <a:buChar char=""/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f-bis) insozzare la strada o le sue pertinenze gettando rifiuti o oggetti dai veicoli in sosta o in movimento (sanzione da 105 a 422 euro);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85840" lvl="1" indent="-28548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lang="it-IT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violazione all'art. 256 del Decreto L.gs. 152/2006 (T.U dell’Ambiente)</a:t>
            </a:r>
            <a:endParaRPr/>
          </a:p>
          <a:p>
            <a:pPr marL="343080" lvl="1" indent="-342720">
              <a:lnSpc>
                <a:spcPct val="100000"/>
              </a:lnSpc>
              <a:buClr>
                <a:srgbClr val="C00000"/>
              </a:buClr>
              <a:buFont typeface="Wingdings" charset="2"/>
              <a:buChar char=""/>
            </a:pPr>
            <a:r>
              <a:rPr lang="it-IT" sz="1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reato di deposito incontrollato di rifiuti commesso da Enti o Imprese  </a:t>
            </a:r>
            <a:r>
              <a:rPr lang="it-IT" sz="16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( reato penale, arresto da 3 mesi a 1 anno oppure sanzione pecuniaria </a:t>
            </a:r>
            <a:r>
              <a:rPr lang="it-IT" sz="16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da 2600 euro a 26000 euro</a:t>
            </a:r>
            <a:r>
              <a:rPr lang="it-IT" sz="16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per abbandono di rifiuti non pericolosi. Raddoppia l’ammontare dell’ammenda in caso di rifiuti pericolosi.)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6" name="CustomShape 2"/>
          <p:cNvSpPr/>
          <p:nvPr/>
        </p:nvSpPr>
        <p:spPr>
          <a:xfrm>
            <a:off x="2039760" y="995400"/>
            <a:ext cx="7382880" cy="4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Illeciti amministrativi e reati ambientali rilevati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2039760" y="995400"/>
            <a:ext cx="7382880" cy="4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Accertamenti riguardanti </a:t>
            </a:r>
            <a:r>
              <a:rPr lang="it-IT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VEICOLI</a:t>
            </a:r>
            <a:endParaRPr/>
          </a:p>
        </p:txBody>
      </p:sp>
      <p:sp>
        <p:nvSpPr>
          <p:cNvPr id="108" name="CustomShape 2"/>
          <p:cNvSpPr/>
          <p:nvPr/>
        </p:nvSpPr>
        <p:spPr>
          <a:xfrm>
            <a:off x="1426320" y="1658520"/>
            <a:ext cx="8166600" cy="53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Periodo: 01/01/2020 al 31/12/2020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113 accertamenti 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riguardanti abbandono di rifiuti con veicolo</a:t>
            </a:r>
            <a:endParaRPr dirty="0"/>
          </a:p>
          <a:p>
            <a:pPr>
              <a:lnSpc>
                <a:spcPct val="100000"/>
              </a:lnSpc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per i quali segnaliamo</a:t>
            </a:r>
            <a:endParaRPr dirty="0"/>
          </a:p>
          <a:p>
            <a:pPr>
              <a:lnSpc>
                <a:spcPct val="100000"/>
              </a:lnSpc>
            </a:pPr>
            <a:endParaRPr sz="1600"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6 denunce</a:t>
            </a: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ex art. 256 d. </a:t>
            </a:r>
            <a:r>
              <a:rPr lang="it-IT" sz="20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lgs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. n.152/2006 Testo Unico Ambiente (attività</a:t>
            </a:r>
            <a:endParaRPr dirty="0"/>
          </a:p>
          <a:p>
            <a:pPr>
              <a:lnSpc>
                <a:spcPct val="100000"/>
              </a:lnSpc>
            </a:pP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di gestione rifiuti non autorizzata)  </a:t>
            </a:r>
            <a:endParaRPr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4 sequestri di veicolo disposti dall’Autorità Giudiziaria</a:t>
            </a:r>
            <a:r>
              <a:rPr lang="it-IT" sz="20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;</a:t>
            </a:r>
            <a:endParaRPr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71 sanzioni amministrative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per art. 20 regolamento Gestione Rifiuti Urbani</a:t>
            </a:r>
            <a:endParaRPr dirty="0"/>
          </a:p>
          <a:p>
            <a:pPr>
              <a:lnSpc>
                <a:spcPct val="100000"/>
              </a:lnSpc>
            </a:pPr>
            <a:endParaRPr sz="1400"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Per quanto riguarda i restanti casi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segnaliamo </a:t>
            </a: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18 indagini ancora in corso e n.18 esiti negativi in quanto la targa del veicolo non era visibile perché lo scarico è avvenuto a distanza dalla telecamera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Tipologia dei rifiuti maggiormente scaricati: </a:t>
            </a:r>
            <a:r>
              <a:rPr lang="it-IT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Sacchi di rifiuti urbani, 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l</a:t>
            </a:r>
            <a:r>
              <a:rPr lang="it-IT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egname, mobili e arredi, elettrodomestici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,</a:t>
            </a:r>
            <a:r>
              <a:rPr lang="it-IT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</a:t>
            </a:r>
            <a:r>
              <a:rPr lang="it-IT" sz="1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arti di autoveicoli e batterie, materiale edile e di risulta.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332360" y="1685160"/>
            <a:ext cx="8284680" cy="40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Periodo: 01/01/2020 al 31/12/2020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68 accertamenti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riguardanti abbandono di rifiuti effettuati da pedoni, di cui: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n. 21 sanzioni amministrative</a:t>
            </a:r>
            <a:r>
              <a:rPr lang="it-IT" sz="20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per violazione art. 20 del regolamento gestione dei rifiuti urbani</a:t>
            </a: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strike="noStrike" spc="-1" dirty="0"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In</a:t>
            </a:r>
            <a:r>
              <a:rPr lang="it-IT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n. 47 casi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non è stato possibile procedere a identificazione in flagranza dell'illecito amministrativo (nel caso di abbandono di rifiuti da parte di un pedone è più complicato risalire all’identità del soggetto responsabile)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Tipologia dei rifiuti: </a:t>
            </a:r>
            <a:r>
              <a:rPr lang="it-IT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sacchetti contenenti rifiuti domestici, piccoli elettrodomestici, pezzi di legno e parti di arredi.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10" name="CustomShape 2"/>
          <p:cNvSpPr/>
          <p:nvPr/>
        </p:nvSpPr>
        <p:spPr>
          <a:xfrm>
            <a:off x="2039760" y="995400"/>
            <a:ext cx="7382880" cy="4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Accertamenti  riguardanti </a:t>
            </a:r>
            <a:r>
              <a:rPr lang="it-IT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PEDONI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Orari e ammontare delle sanzioni - </a:t>
            </a:r>
            <a:r>
              <a:rPr lang="it-IT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VEICOLI</a:t>
            </a: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</a:t>
            </a:r>
            <a:endParaRPr/>
          </a:p>
        </p:txBody>
      </p:sp>
      <p:sp>
        <p:nvSpPr>
          <p:cNvPr id="112" name="CustomShape 2"/>
          <p:cNvSpPr/>
          <p:nvPr/>
        </p:nvSpPr>
        <p:spPr>
          <a:xfrm>
            <a:off x="1382040" y="2931480"/>
            <a:ext cx="6516360" cy="202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4 alle 7 del mattino</a:t>
            </a: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– 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5</a:t>
            </a:r>
            <a:r>
              <a:rPr lang="it-IT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episodi</a:t>
            </a:r>
            <a:endParaRPr/>
          </a:p>
          <a:p>
            <a:pPr>
              <a:lnSpc>
                <a:spcPct val="107000"/>
              </a:lnSpc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7 alle 13 - 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36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episodi
</a:t>
            </a: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13 alle 20 - 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44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episodi 
</a:t>
            </a: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20 alle 24 –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24 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episodi 
</a:t>
            </a: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24 alle 4 del mattino - </a:t>
            </a: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 episodi </a:t>
            </a:r>
            <a:endParaRPr/>
          </a:p>
        </p:txBody>
      </p:sp>
      <p:sp>
        <p:nvSpPr>
          <p:cNvPr id="113" name="CustomShape 3"/>
          <p:cNvSpPr/>
          <p:nvPr/>
        </p:nvSpPr>
        <p:spPr>
          <a:xfrm>
            <a:off x="1382040" y="2271240"/>
            <a:ext cx="8205840" cy="61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Orari in cui sono stati riscontrati n. 113 abbandoni di rifiuti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14" name="CustomShape 4"/>
          <p:cNvSpPr/>
          <p:nvPr/>
        </p:nvSpPr>
        <p:spPr>
          <a:xfrm>
            <a:off x="1382040" y="5522400"/>
            <a:ext cx="8205840" cy="119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Sono state emesse sanzioni amministrative per complessivi </a:t>
            </a:r>
          </a:p>
          <a:p>
            <a:pPr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€ 31.950,00 (P.M.R.) (71 sanzioni ciascuna di € 450,00)</a:t>
            </a:r>
            <a:endParaRPr dirty="0"/>
          </a:p>
        </p:txBody>
      </p:sp>
      <p:sp>
        <p:nvSpPr>
          <p:cNvPr id="115" name="CustomShape 5"/>
          <p:cNvSpPr/>
          <p:nvPr/>
        </p:nvSpPr>
        <p:spPr>
          <a:xfrm>
            <a:off x="6561720" y="5126760"/>
            <a:ext cx="30261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FASCIA ORARIA</a:t>
            </a:r>
            <a:endParaRPr/>
          </a:p>
        </p:txBody>
      </p:sp>
      <p:sp>
        <p:nvSpPr>
          <p:cNvPr id="116" name="CustomShape 6"/>
          <p:cNvSpPr/>
          <p:nvPr/>
        </p:nvSpPr>
        <p:spPr>
          <a:xfrm rot="16200000">
            <a:off x="4844520" y="3820680"/>
            <a:ext cx="20332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N° ACCERTAMENTI</a:t>
            </a:r>
            <a:endParaRPr/>
          </a:p>
        </p:txBody>
      </p:sp>
      <p:graphicFrame>
        <p:nvGraphicFramePr>
          <p:cNvPr id="117" name="Grafico 10"/>
          <p:cNvGraphicFramePr/>
          <p:nvPr/>
        </p:nvGraphicFramePr>
        <p:xfrm>
          <a:off x="5851440" y="2710440"/>
          <a:ext cx="3960360" cy="249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342" y="2798163"/>
            <a:ext cx="3882717" cy="2328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663200" y="995400"/>
            <a:ext cx="7759440" cy="49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Orari e ammontare delle sanzioni - </a:t>
            </a:r>
            <a:r>
              <a:rPr lang="it-IT" sz="2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PEDONI</a:t>
            </a:r>
            <a:endParaRPr/>
          </a:p>
        </p:txBody>
      </p:sp>
      <p:sp>
        <p:nvSpPr>
          <p:cNvPr id="119" name="CustomShape 2"/>
          <p:cNvSpPr/>
          <p:nvPr/>
        </p:nvSpPr>
        <p:spPr>
          <a:xfrm>
            <a:off x="1382040" y="3022920"/>
            <a:ext cx="6516360" cy="202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4 alle 7 del mattino</a:t>
            </a:r>
            <a:r>
              <a:rPr lang="it-IT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– 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5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episodi</a:t>
            </a:r>
            <a:endParaRPr dirty="0"/>
          </a:p>
          <a:p>
            <a:pPr>
              <a:lnSpc>
                <a:spcPct val="107000"/>
              </a:lnSpc>
            </a:pPr>
            <a:r>
              <a:rPr lang="it-IT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7 alle 13 - 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14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episodi
</a:t>
            </a:r>
            <a:r>
              <a:rPr lang="it-IT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13 alle 20 - 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24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episodi 
</a:t>
            </a:r>
            <a:r>
              <a:rPr lang="it-IT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20 alle 24 – 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15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episodi 
</a:t>
            </a:r>
            <a:r>
              <a:rPr lang="it-IT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Dalle 24 alle 4 del mattino - 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10</a:t>
            </a: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episodi </a:t>
            </a:r>
            <a:endParaRPr dirty="0"/>
          </a:p>
        </p:txBody>
      </p:sp>
      <p:sp>
        <p:nvSpPr>
          <p:cNvPr id="120" name="CustomShape 3"/>
          <p:cNvSpPr/>
          <p:nvPr/>
        </p:nvSpPr>
        <p:spPr>
          <a:xfrm>
            <a:off x="1382040" y="2362680"/>
            <a:ext cx="8205840" cy="61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Orari in cui sono stati riscontrati n. 68 abbandoni di rifiuti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21" name="CustomShape 4"/>
          <p:cNvSpPr/>
          <p:nvPr/>
        </p:nvSpPr>
        <p:spPr>
          <a:xfrm>
            <a:off x="1382040" y="5522400"/>
            <a:ext cx="8205840" cy="61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Sono state emesse sanzioni per complessivi </a:t>
            </a:r>
            <a:r>
              <a:rPr lang="it-IT" sz="24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€ 9.450,00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22" name="CustomShape 5"/>
          <p:cNvSpPr/>
          <p:nvPr/>
        </p:nvSpPr>
        <p:spPr>
          <a:xfrm>
            <a:off x="6561720" y="5218200"/>
            <a:ext cx="30261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FASCIA ORARIA</a:t>
            </a:r>
            <a:endParaRPr/>
          </a:p>
        </p:txBody>
      </p:sp>
      <p:sp>
        <p:nvSpPr>
          <p:cNvPr id="123" name="CustomShape 6"/>
          <p:cNvSpPr/>
          <p:nvPr/>
        </p:nvSpPr>
        <p:spPr>
          <a:xfrm rot="16200000">
            <a:off x="4844520" y="3912120"/>
            <a:ext cx="20332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N° ACCERTAMENTI</a:t>
            </a:r>
            <a:endParaRPr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768" y="2938386"/>
            <a:ext cx="3775264" cy="2264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713600" y="2132280"/>
            <a:ext cx="7903440" cy="460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Valutazione periodica congiunta degli interventi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85840" lvl="2" indent="-285480">
              <a:lnSpc>
                <a:spcPct val="100000"/>
              </a:lnSpc>
              <a:buFont typeface="Arial"/>
              <a:buChar char="•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Dove, che cosa, quanto, chi </a:t>
            </a:r>
            <a:endParaRPr/>
          </a:p>
          <a:p>
            <a:pPr marL="285840" lvl="2" indent="-285480">
              <a:lnSpc>
                <a:spcPct val="100000"/>
              </a:lnSpc>
              <a:buFont typeface="Wingdings" charset="2"/>
              <a:buChar char="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Aree in cui si realizza l’abbandono</a:t>
            </a:r>
            <a:endParaRPr/>
          </a:p>
          <a:p>
            <a:pPr marL="285840" lvl="2" indent="-285480">
              <a:lnSpc>
                <a:spcPct val="100000"/>
              </a:lnSpc>
              <a:buFont typeface="Wingdings" charset="2"/>
              <a:buChar char="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Modalità di abbandono (pedone, auto, camion, altro)</a:t>
            </a:r>
            <a:endParaRPr/>
          </a:p>
          <a:p>
            <a:pPr marL="285840" lvl="2" indent="-285480">
              <a:lnSpc>
                <a:spcPct val="100000"/>
              </a:lnSpc>
              <a:buFont typeface="Wingdings" charset="2"/>
              <a:buChar char="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Tipologia di rifiuto e quantità</a:t>
            </a:r>
            <a:endParaRPr/>
          </a:p>
          <a:p>
            <a:pPr marL="285840" lvl="2" indent="-285480">
              <a:lnSpc>
                <a:spcPct val="100000"/>
              </a:lnSpc>
              <a:buFont typeface="Wingdings" charset="2"/>
              <a:buChar char="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Orario / ricorsività</a:t>
            </a:r>
            <a:endParaRPr/>
          </a:p>
          <a:p>
            <a:pPr marL="285840" lvl="2" indent="-285480">
              <a:lnSpc>
                <a:spcPct val="100000"/>
              </a:lnSpc>
              <a:buFont typeface="Wingdings" charset="2"/>
              <a:buChar char="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Soggetto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285840" indent="-285480">
              <a:lnSpc>
                <a:spcPct val="100000"/>
              </a:lnSpc>
              <a:buFont typeface="Arial"/>
              <a:buChar char="•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Confronto dei dati</a:t>
            </a:r>
            <a:endParaRPr/>
          </a:p>
          <a:p>
            <a:pPr marL="285840" indent="-285480">
              <a:lnSpc>
                <a:spcPct val="100000"/>
              </a:lnSpc>
              <a:buFont typeface="Arial"/>
              <a:buChar char="•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Valutazione delle segnalazioni e raccolta di suggerimenti e richieste</a:t>
            </a:r>
            <a:endParaRPr/>
          </a:p>
          <a:p>
            <a:pPr marL="285840" indent="-285480">
              <a:lnSpc>
                <a:spcPct val="100000"/>
              </a:lnSpc>
              <a:buFont typeface="Arial"/>
              <a:buChar char="•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Mappatura delle segnalazioni </a:t>
            </a:r>
            <a:endParaRPr/>
          </a:p>
          <a:p>
            <a:pPr marL="285840" indent="-285480">
              <a:lnSpc>
                <a:spcPct val="100000"/>
              </a:lnSpc>
              <a:buFont typeface="Arial"/>
              <a:buChar char="•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Aggiornamento sul posizionamento delle fototrappole e sulle attività di indagine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26" name="CustomShape 2"/>
          <p:cNvSpPr/>
          <p:nvPr/>
        </p:nvSpPr>
        <p:spPr>
          <a:xfrm>
            <a:off x="2039760" y="995400"/>
            <a:ext cx="7382880" cy="4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r">
              <a:lnSpc>
                <a:spcPct val="100000"/>
              </a:lnSpc>
            </a:pPr>
            <a:r>
              <a:rPr lang="it-IT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Collaborazione con AMSA</a:t>
            </a:r>
            <a:endParaRPr/>
          </a:p>
        </p:txBody>
      </p:sp>
      <p:pic>
        <p:nvPicPr>
          <p:cNvPr id="127" name="Immagine 1"/>
          <p:cNvPicPr/>
          <p:nvPr/>
        </p:nvPicPr>
        <p:blipFill>
          <a:blip r:embed="rId2"/>
          <a:stretch/>
        </p:blipFill>
        <p:spPr>
          <a:xfrm>
            <a:off x="8246520" y="1853640"/>
            <a:ext cx="1176480" cy="1176480"/>
          </a:xfrm>
          <a:prstGeom prst="rect">
            <a:avLst/>
          </a:prstGeom>
          <a:ln>
            <a:noFill/>
          </a:ln>
        </p:spPr>
      </p:pic>
      <p:pic>
        <p:nvPicPr>
          <p:cNvPr id="128" name="Immagine 5"/>
          <p:cNvPicPr/>
          <p:nvPr/>
        </p:nvPicPr>
        <p:blipFill>
          <a:blip r:embed="rId3"/>
          <a:stretch/>
        </p:blipFill>
        <p:spPr>
          <a:xfrm>
            <a:off x="7042320" y="1662120"/>
            <a:ext cx="1317240" cy="136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1182</Words>
  <Application>Microsoft Macintosh PowerPoint</Application>
  <PresentationFormat>A4 (21x29,7 cm)</PresentationFormat>
  <Paragraphs>141</Paragraphs>
  <Slides>22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Calibri</vt:lpstr>
      <vt:lpstr>StarSymbol</vt:lpstr>
      <vt:lpstr>Tahoma</vt:lpstr>
      <vt:lpstr>Times New Roman</vt:lpstr>
      <vt:lpstr>Wingdings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DIREZIONE SICUREZZA URBANA AREA SICUREZZA, COESIONE SOCIALE, PROTEZIONE CIVILE UNITA’ CONTROLLO DEL TERRITORIO</dc:title>
  <dc:creator>Silvia Mascheroni</dc:creator>
  <cp:lastModifiedBy>Gabriele Villa</cp:lastModifiedBy>
  <cp:revision>193</cp:revision>
  <cp:lastPrinted>2021-01-13T10:46:38Z</cp:lastPrinted>
  <dcterms:modified xsi:type="dcterms:W3CDTF">2021-01-15T14:51:41Z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A4 (21x29,7 cm)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