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96" r:id="rId3"/>
    <p:sldId id="1697" r:id="rId4"/>
    <p:sldId id="1659" r:id="rId5"/>
    <p:sldId id="1687" r:id="rId6"/>
    <p:sldId id="1696" r:id="rId7"/>
    <p:sldId id="1533" r:id="rId8"/>
    <p:sldId id="1679" r:id="rId9"/>
    <p:sldId id="1681" r:id="rId10"/>
    <p:sldId id="1704" r:id="rId11"/>
    <p:sldId id="1705" r:id="rId12"/>
    <p:sldId id="1706" r:id="rId13"/>
    <p:sldId id="1680" r:id="rId14"/>
    <p:sldId id="1695" r:id="rId15"/>
    <p:sldId id="1698" r:id="rId16"/>
    <p:sldId id="1633" r:id="rId17"/>
    <p:sldId id="1665" r:id="rId18"/>
    <p:sldId id="1668" r:id="rId19"/>
    <p:sldId id="1669" r:id="rId20"/>
    <p:sldId id="1670" r:id="rId21"/>
    <p:sldId id="1699" r:id="rId22"/>
    <p:sldId id="1674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Malangone" initials="CM" lastIdx="1" clrIdx="0">
    <p:extLst>
      <p:ext uri="{19B8F6BF-5375-455C-9EA6-DF929625EA0E}">
        <p15:presenceInfo xmlns:p15="http://schemas.microsoft.com/office/powerpoint/2012/main" userId="S-1-5-21-2098356685-686584317-925700815-102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8D7CD"/>
    <a:srgbClr val="D60093"/>
    <a:srgbClr val="FF66CC"/>
    <a:srgbClr val="F8CBAD"/>
    <a:srgbClr val="CC0099"/>
    <a:srgbClr val="FD5D61"/>
    <a:srgbClr val="DC69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83145E-5610-4C0A-AB9B-386BB48B783F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613089-7E57-4731-A92C-2A7DD0681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FACD7D-D3C9-46B7-8E65-A23E539CA09D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1A4F791-2606-441F-963B-65F96087A9E2}" type="slidenum">
              <a:rPr lang="it-IT" altLang="it-IT" sz="1400"/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1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FACD7D-D3C9-46B7-8E65-A23E539CA09D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1A4F791-2606-441F-963B-65F96087A9E2}" type="slidenum">
              <a:rPr lang="it-IT" altLang="it-IT" sz="1400"/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FACD7D-D3C9-46B7-8E65-A23E539CA09D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1A4F791-2606-441F-963B-65F96087A9E2}" type="slidenum">
              <a:rPr lang="it-IT" altLang="it-IT" sz="1400"/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FACD7D-D3C9-46B7-8E65-A23E539CA09D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1A4F791-2606-441F-963B-65F96087A9E2}" type="slidenum">
              <a:rPr lang="it-IT" altLang="it-IT" sz="1400"/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2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FACD7D-D3C9-46B7-8E65-A23E539CA09D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1A4F791-2606-441F-963B-65F96087A9E2}" type="slidenum">
              <a:rPr lang="it-IT" altLang="it-IT" sz="1400"/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4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FACD7D-D3C9-46B7-8E65-A23E539CA09D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1A4F791-2606-441F-963B-65F96087A9E2}" type="slidenum">
              <a:rPr lang="it-IT" altLang="it-IT" sz="1400"/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6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7F08-3496-4F1D-A23B-F7C32AB83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97F0F-E34F-4BA8-ADD9-BA9E741ED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111C-1319-4D7B-8FE7-F184B2D8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7C6C-B3CD-46E0-A7A3-C6DDA9C5B231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FED9E-8049-42B5-9162-B0105119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815F-0900-422E-83FD-C1B00985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7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25B3-1161-4022-832D-BFC2C420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66F9F-FD48-488C-9B31-6F0363878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531DA-862B-42D9-BE06-F6F6D10F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2F6B-8B43-4B62-9ABE-28071125D18F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0DE00-0A69-46F1-BD39-B313C3CB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82D1E-DCAC-4618-8FF3-E7DA302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3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CDEAEE-D0DD-494C-812B-72B7AA85F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0C1-85F4-4115-AA03-73C4ED0E3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E56B-D630-4BC6-A0EC-5B9C3072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21EF-1E14-4F45-8BEF-C9A5B2FF23B9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A8A35-C56F-44F8-BB41-6D3323C4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71E2A-B535-4A72-ACA6-D490A3CE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E242-42BA-40D3-A1E9-0C8B1E6BB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463D3-BC09-497A-B9C8-823396981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B224-3E4C-4F81-81B0-A220907D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01D49-1F2E-48E8-BD37-A9CCC299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AE1B4-8ED4-4AD8-BA8E-885E9917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83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6B4D-D0E1-4586-8D3D-93F23627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4222C-80C1-4372-B86B-B06FF6B6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4B82F-6B60-4F1F-8CC7-1C951A55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151C4-72AB-4A5D-B8BB-40C2C94D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A90BF-970C-4DC6-8D6E-156E6424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76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B7BC-6FB8-4E43-A5A6-A9824F50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0AE68-F5B8-4DD4-983F-66A2F9B00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679B-D765-49AB-95B2-B3A349CD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E864B-CA68-4A72-AE88-50E1FA89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73FED-7FBB-4AAF-AD34-042A8035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6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ECA7-720B-4E88-96F3-5764C2AC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4CC5-9325-4014-8F6B-FFF5165C0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3F5B3-92D8-4E4E-812B-F1884ADF4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DDF8F-32F0-4B6C-85D4-AC1F8A72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8D165-5298-4AE0-894C-F345E435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8DEB4-576D-4195-87A7-D493B9A9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72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A498-AF13-438F-8902-05BEA6BF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BA9E-1DCD-4B5E-8A1D-F320CD907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512C4-B815-4FE0-87E9-E7690AB3F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11FE9-F6F7-4DAD-AA7C-094753B01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938FA-56C2-4A89-BDB6-22B4A3B69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57F7D-2EFA-4F90-BA0B-79288F4F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40374-F092-4B09-8501-880A4707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4BB12-1F51-4263-9279-E06CC7B6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13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C7F3-661C-4A6D-A678-25CC27D7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8EBD5-B568-426E-BF3A-E1008826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A3765-5B2E-4E83-B57B-6A2018F4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3CE0-6A56-48AF-B455-9EF2F70D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95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93E9F-DAC0-40D3-A532-57749706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E7BDD-0087-44ED-907E-572923BD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B48D3-4964-4391-A8E8-BFA4F9B9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377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6B89-F986-4FB2-B40A-E4974ED7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82AC-7990-43C7-AA1A-13CA9219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4089E-D3C1-4A65-99C8-1B3821887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C7D0B-8C7A-4174-B108-0ADA79DA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9A5FA-B761-4307-89A3-5519EF39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B8A40-7FD2-4EF3-9382-3431FCB4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99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905E-5235-4620-ABE6-2F032AE1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00C7-9F46-405F-84DC-4E977110B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D83C-D993-4079-B054-29133DA5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5186-B6AD-44AA-BA0F-00EB73263D2A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8C29B-0EA2-4828-A5C1-1375F43D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AC51-0321-4A27-9D4F-19AAB7ED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7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C800-1E2F-458B-A235-0F16FD39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0DE57-1333-4D67-84F1-9D9DE0438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04623-27DD-401B-BC58-6503D33D7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CC617-C090-4076-8370-5640A736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1D8AA-90F5-4491-812E-277A7BF9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12017-572C-487E-AAED-BC7E7F59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149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75F4-DFC1-47B4-9FBD-19B633DE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37382-570F-424E-AC0D-5C1DD9C9D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286C6-9A84-4736-9F19-12448D98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3F48A-9D4D-48D3-A9F1-A5AD5DB6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CB1D-A97D-49BC-A2F5-36207617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33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837DA-3BB2-4A57-A615-37D5C9A6C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73756-098A-48CC-BEAA-34949E960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F112-E130-4524-BD99-7C8D0D74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26486-834B-46E5-A70E-55EA6879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DA38-7033-47B9-A7F4-289D30B2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8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A6F3-8197-4B07-AC71-334E90E8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F7F98-86E0-4E3C-B8DC-E8AD6225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96653-AEDE-44AF-AB51-BD31D7CD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C2F7-62B4-4040-A7CD-F5E9775B3662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EC806-838B-410E-A23D-1684AABC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14A8B-3FA6-4668-A3A9-7483C362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CDD4-6810-42F8-9E36-A74F34E4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9253-A048-4930-A5A6-5B147D8A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01D7A-9C44-4648-911E-3A3CFC7A8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4C7BE-2FD8-42AF-A8B4-FC38ED4A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2355-D984-44B2-A376-30D92A686CD2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F79AB-2F5D-4ACB-BAB9-DA4F9424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67DFD-65EB-4850-ACEC-EAA693D5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FFB2-DEE7-48AD-926A-46297F2A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4648C-D270-419E-9D71-5A060CC6C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091CA-894C-4602-9778-C7A837244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61A7B-EA36-4FEE-B325-8901A9E2B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6942A-FF4A-44C1-A86D-782A2172A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40EB4-85D6-4922-832D-732EA1A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AACC-C3A3-44FA-8D0C-D581B9DFE0C9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2F260-9942-4901-A2A8-432AC389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D48C3-A039-4712-B103-C69F86CA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47FE-93DE-46F2-A435-C0A3C30F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712B-8036-4940-932D-ACA9649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D76-2635-4245-B850-8B5A83A44000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3C28E-50F3-45E6-978A-6568561B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8130E-379B-497D-9556-1D429C27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6505E-BCA6-4929-B50E-3ACB2375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459D-6A8D-4365-BA03-2FBF847B05E8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7A004-72CB-41E0-8283-72E6489A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2499D-F48A-48D9-8B73-0AFF5F5C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187E-BCDE-434C-91B3-F31B636F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A5BD-8C3B-4612-9E3D-D1A53FEED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523BD-FBB4-4A11-93A3-D8B03709B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8B79F-76DD-4A8B-8015-7A30E23D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72B8-2A27-4164-907A-25B11FB6A493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DB6CA-31D2-4EBF-B87D-A81DDA5E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9F954-02D9-4ACF-80CD-2A99E99C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6E8A-C9AA-4D06-BCA4-B36C6D00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72AD9-0FF6-4AB5-B7DA-35C99D665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78FE9-48E2-4B6B-85B8-EAB1D5E2E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B3281-E673-44AE-AD2F-B036CE0C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655-BD8B-41E7-BC5B-0A32C6486440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A9B47-D4ED-4591-B29E-E5D0987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F0F48-D59A-4A0A-B689-F742E2C5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7826D-FD82-4EC9-8C63-BE109076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7C01E-5020-42DC-A178-93D99402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6B81-EA4A-4874-8557-12F83098F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56C1-323B-46C8-B87B-CB96D097CCF6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6952C-7504-4514-B824-57141B3FC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2E0C-CB23-47A8-BD80-8698EA65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7465-A5E1-4DCE-852E-D4A1247D52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B5537-0544-4029-B3CF-D392468A8287}"/>
              </a:ext>
            </a:extLst>
          </p:cNvPr>
          <p:cNvSpPr/>
          <p:nvPr userDrawn="1"/>
        </p:nvSpPr>
        <p:spPr>
          <a:xfrm>
            <a:off x="0" y="0"/>
            <a:ext cx="117566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9F0998-1DEC-44F0-8C05-7956C43C1974}"/>
              </a:ext>
            </a:extLst>
          </p:cNvPr>
          <p:cNvSpPr/>
          <p:nvPr userDrawn="1"/>
        </p:nvSpPr>
        <p:spPr>
          <a:xfrm>
            <a:off x="12074434" y="0"/>
            <a:ext cx="117566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70422-231F-41FA-BD54-A91F07B1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92971-755E-425C-9C3C-EC7AB1A93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F9A01-844C-4A54-B30E-BD1307222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C8E4-B533-4B2C-AA26-A60E396BB18C}" type="datetimeFigureOut">
              <a:rPr lang="it-IT" smtClean="0"/>
              <a:pPr/>
              <a:t>23/09/2019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7CF01-1535-45EF-B588-1D9B39B8D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D224F-5AD5-4407-A706-43378EDB5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B254-FBB0-4528-B7D8-6D48A971586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2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A151A0-10BB-414F-AF12-28082E621B34}"/>
              </a:ext>
            </a:extLst>
          </p:cNvPr>
          <p:cNvSpPr>
            <a:spLocks/>
          </p:cNvSpPr>
          <p:nvPr/>
        </p:nvSpPr>
        <p:spPr>
          <a:xfrm>
            <a:off x="4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0" tIns="45720" rIns="2743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t-IT" sz="1100" dirty="0"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4CFDD-E08B-40BF-859C-568A45336638}"/>
              </a:ext>
            </a:extLst>
          </p:cNvPr>
          <p:cNvSpPr/>
          <p:nvPr/>
        </p:nvSpPr>
        <p:spPr>
          <a:xfrm>
            <a:off x="6358274" y="1"/>
            <a:ext cx="4436893" cy="6858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 Box 470">
            <a:extLst>
              <a:ext uri="{FF2B5EF4-FFF2-40B4-BE49-F238E27FC236}">
                <a16:creationId xmlns:a16="http://schemas.microsoft.com/office/drawing/2014/main" id="{ECBC9A92-9FF4-474B-9694-177A4D3A2BDE}"/>
              </a:ext>
            </a:extLst>
          </p:cNvPr>
          <p:cNvSpPr txBox="1"/>
          <p:nvPr/>
        </p:nvSpPr>
        <p:spPr>
          <a:xfrm>
            <a:off x="6358275" y="2360427"/>
            <a:ext cx="4436895" cy="409353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it-IT" sz="24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24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3200" b="1" dirty="0">
                <a:ea typeface="Cambria" panose="02040503050406030204" pitchFamily="18" charset="0"/>
                <a:cs typeface="Calibri" panose="020F0502020204030204" pitchFamily="34" charset="0"/>
              </a:rPr>
              <a:t>Relazione sulle attività del Piano Quartieri</a:t>
            </a:r>
          </a:p>
          <a:p>
            <a:pPr algn="ctr">
              <a:lnSpc>
                <a:spcPct val="150000"/>
              </a:lnSpc>
            </a:pPr>
            <a:endParaRPr lang="it-IT" sz="16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it-IT" sz="16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it-IT" sz="1600" dirty="0">
                <a:ea typeface="Cambria" panose="02040503050406030204" pitchFamily="18" charset="0"/>
                <a:cs typeface="Times New Roman" panose="02020603050405020304" pitchFamily="18" charset="0"/>
              </a:rPr>
              <a:t>Commissione Periferie</a:t>
            </a:r>
          </a:p>
          <a:p>
            <a:pPr algn="r">
              <a:lnSpc>
                <a:spcPct val="150000"/>
              </a:lnSpc>
            </a:pPr>
            <a:r>
              <a:rPr lang="it-IT" sz="1600" dirty="0">
                <a:ea typeface="Cambria" panose="02040503050406030204" pitchFamily="18" charset="0"/>
                <a:cs typeface="Times New Roman" panose="02020603050405020304" pitchFamily="18" charset="0"/>
              </a:rPr>
              <a:t>23 settembre 2019</a:t>
            </a:r>
          </a:p>
          <a:p>
            <a:pPr algn="ctr">
              <a:lnSpc>
                <a:spcPct val="150000"/>
              </a:lnSpc>
            </a:pPr>
            <a:endParaRPr lang="it-IT" sz="24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896D8-B762-4350-A999-EE17220C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30" name="Picture 6" descr="Image result for logo comune di milano">
            <a:extLst>
              <a:ext uri="{FF2B5EF4-FFF2-40B4-BE49-F238E27FC236}">
                <a16:creationId xmlns:a16="http://schemas.microsoft.com/office/drawing/2014/main" id="{ED02E149-F5B4-443F-9B92-3A6CEFFE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576" y="222944"/>
            <a:ext cx="2438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7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E8A04-9EDC-4B94-B5C8-9AE7D57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E25A0-F5EE-4A03-A826-8ADF44B93D81}"/>
              </a:ext>
            </a:extLst>
          </p:cNvPr>
          <p:cNvSpPr/>
          <p:nvPr/>
        </p:nvSpPr>
        <p:spPr>
          <a:xfrm>
            <a:off x="597745" y="1327536"/>
            <a:ext cx="11148984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Categoria C</a:t>
            </a:r>
            <a:r>
              <a:rPr lang="it-IT" sz="2000" dirty="0">
                <a:solidFill>
                  <a:prstClr val="black"/>
                </a:solidFill>
              </a:rPr>
              <a:t>: </a:t>
            </a:r>
            <a:r>
              <a:rPr lang="it-IT" sz="2000" b="1" dirty="0">
                <a:solidFill>
                  <a:prstClr val="black"/>
                </a:solidFill>
              </a:rPr>
              <a:t>oltre 700 segnalazioni</a:t>
            </a:r>
            <a:r>
              <a:rPr lang="it-IT" sz="2000" dirty="0">
                <a:solidFill>
                  <a:prstClr val="black"/>
                </a:solidFill>
              </a:rPr>
              <a:t> che riguardano </a:t>
            </a:r>
            <a:r>
              <a:rPr lang="it-IT" sz="2000" b="1" dirty="0"/>
              <a:t>605 </a:t>
            </a:r>
            <a:r>
              <a:rPr lang="it-IT" sz="2000" b="1" dirty="0">
                <a:solidFill>
                  <a:prstClr val="black"/>
                </a:solidFill>
              </a:rPr>
              <a:t>interventi nuovi </a:t>
            </a:r>
            <a:r>
              <a:rPr lang="it-IT" sz="2000" dirty="0">
                <a:solidFill>
                  <a:prstClr val="black"/>
                </a:solidFill>
              </a:rPr>
              <a:t>(in particolare: verde, mobilità, biblioteche e musei, illuminazione) valutati positivamente in via preliminare che saranno realizzati, previa valutazione di fattibilità tecnica e finanziaria, in nuovi appalti o Accordi Quadro pari a circa </a:t>
            </a:r>
            <a:r>
              <a:rPr lang="it-IT" sz="2000" b="1" dirty="0">
                <a:solidFill>
                  <a:prstClr val="black"/>
                </a:solidFill>
              </a:rPr>
              <a:t>301 mln€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8418B1-409B-407D-B333-1A1708396BFC}"/>
              </a:ext>
            </a:extLst>
          </p:cNvPr>
          <p:cNvSpPr/>
          <p:nvPr/>
        </p:nvSpPr>
        <p:spPr>
          <a:xfrm>
            <a:off x="434639" y="1228725"/>
            <a:ext cx="11405425" cy="4171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0B36E12-9190-4A7A-AC86-EE4F14762A30}"/>
              </a:ext>
            </a:extLst>
          </p:cNvPr>
          <p:cNvSpPr/>
          <p:nvPr/>
        </p:nvSpPr>
        <p:spPr>
          <a:xfrm>
            <a:off x="718144" y="3686986"/>
            <a:ext cx="10800314" cy="1505183"/>
          </a:xfrm>
          <a:prstGeom prst="wedgeRectCallout">
            <a:avLst>
              <a:gd name="adj1" fmla="val -50156"/>
              <a:gd name="adj2" fmla="val -45661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chemeClr val="tx1"/>
                </a:solidFill>
              </a:rPr>
              <a:t>Di questi, </a:t>
            </a:r>
            <a:r>
              <a:rPr lang="it-IT" sz="2000" b="1" dirty="0">
                <a:solidFill>
                  <a:schemeClr val="tx1"/>
                </a:solidFill>
              </a:rPr>
              <a:t>40 </a:t>
            </a:r>
            <a:r>
              <a:rPr lang="it-IT" sz="2000" dirty="0">
                <a:solidFill>
                  <a:schemeClr val="tx1"/>
                </a:solidFill>
              </a:rPr>
              <a:t>sono classificabili </a:t>
            </a:r>
            <a:r>
              <a:rPr lang="it-IT" sz="2000" b="1" dirty="0">
                <a:solidFill>
                  <a:schemeClr val="tx1"/>
                </a:solidFill>
              </a:rPr>
              <a:t>«prioritari» </a:t>
            </a:r>
            <a:r>
              <a:rPr lang="it-IT" sz="2000" dirty="0">
                <a:solidFill>
                  <a:schemeClr val="tx1"/>
                </a:solidFill>
              </a:rPr>
              <a:t>in quanto già oggetto di diverse segnalazioni e richieste: </a:t>
            </a: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chemeClr val="tx1"/>
                </a:solidFill>
              </a:rPr>
              <a:t> l’investimento stimato per </a:t>
            </a:r>
            <a:r>
              <a:rPr lang="it-IT" sz="2000" b="1" dirty="0">
                <a:solidFill>
                  <a:schemeClr val="tx1"/>
                </a:solidFill>
              </a:rPr>
              <a:t> 17 </a:t>
            </a:r>
            <a:r>
              <a:rPr lang="it-IT" sz="2000" dirty="0">
                <a:solidFill>
                  <a:schemeClr val="tx1"/>
                </a:solidFill>
              </a:rPr>
              <a:t> di questi </a:t>
            </a:r>
            <a:r>
              <a:rPr lang="it-IT" sz="2000" dirty="0">
                <a:solidFill>
                  <a:prstClr val="black"/>
                </a:solidFill>
              </a:rPr>
              <a:t>è di circa </a:t>
            </a:r>
            <a:r>
              <a:rPr lang="it-IT" sz="2000" b="1" dirty="0">
                <a:solidFill>
                  <a:schemeClr val="tx1"/>
                </a:solidFill>
              </a:rPr>
              <a:t>52,7 mln€*, </a:t>
            </a: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chemeClr val="tx1"/>
                </a:solidFill>
              </a:rPr>
              <a:t>per gli altri 23 è ancora in corso la valutazione dei costi.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88E197D-8F55-4F6F-893B-E34E78FEED56}"/>
              </a:ext>
            </a:extLst>
          </p:cNvPr>
          <p:cNvSpPr/>
          <p:nvPr/>
        </p:nvSpPr>
        <p:spPr>
          <a:xfrm rot="5400000">
            <a:off x="5615736" y="2951609"/>
            <a:ext cx="331877" cy="1036431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2D408-0F10-4B25-B5D1-89F18A9C76A1}"/>
              </a:ext>
            </a:extLst>
          </p:cNvPr>
          <p:cNvSpPr/>
          <p:nvPr/>
        </p:nvSpPr>
        <p:spPr>
          <a:xfrm>
            <a:off x="1388533" y="319946"/>
            <a:ext cx="10358196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            Fase 1 </a:t>
            </a:r>
          </a:p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la partecipazione della cittadinanza nella definizione delle priorità di intervento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9A1C621-7D31-453E-BB02-452B868388F5}"/>
              </a:ext>
            </a:extLst>
          </p:cNvPr>
          <p:cNvSpPr/>
          <p:nvPr/>
        </p:nvSpPr>
        <p:spPr>
          <a:xfrm>
            <a:off x="381517" y="6375390"/>
            <a:ext cx="10800314" cy="265867"/>
          </a:xfrm>
          <a:prstGeom prst="wedgeRectCallout">
            <a:avLst>
              <a:gd name="adj1" fmla="val -50156"/>
              <a:gd name="adj2" fmla="val -45661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000" dirty="0">
                <a:solidFill>
                  <a:schemeClr val="tx1"/>
                </a:solidFill>
              </a:rPr>
              <a:t>*</a:t>
            </a:r>
            <a:r>
              <a:rPr lang="it-IT" sz="1000" i="1" dirty="0">
                <a:solidFill>
                  <a:schemeClr val="tx1"/>
                </a:solidFill>
              </a:rPr>
              <a:t>Gli importi degli investimenti sono frutto di stima al momento ancora parziale e indicativa.</a:t>
            </a:r>
            <a:endParaRPr lang="it-IT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0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E8A04-9EDC-4B94-B5C8-9AE7D57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8418B1-409B-407D-B333-1A1708396BFC}"/>
              </a:ext>
            </a:extLst>
          </p:cNvPr>
          <p:cNvSpPr/>
          <p:nvPr/>
        </p:nvSpPr>
        <p:spPr>
          <a:xfrm>
            <a:off x="434639" y="2171700"/>
            <a:ext cx="11405425" cy="1400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0B36E12-9190-4A7A-AC86-EE4F14762A30}"/>
              </a:ext>
            </a:extLst>
          </p:cNvPr>
          <p:cNvSpPr/>
          <p:nvPr/>
        </p:nvSpPr>
        <p:spPr>
          <a:xfrm>
            <a:off x="737194" y="3934636"/>
            <a:ext cx="10800314" cy="1505183"/>
          </a:xfrm>
          <a:prstGeom prst="wedgeRectCallout">
            <a:avLst>
              <a:gd name="adj1" fmla="val -50156"/>
              <a:gd name="adj2" fmla="val -45661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2D408-0F10-4B25-B5D1-89F18A9C76A1}"/>
              </a:ext>
            </a:extLst>
          </p:cNvPr>
          <p:cNvSpPr/>
          <p:nvPr/>
        </p:nvSpPr>
        <p:spPr>
          <a:xfrm>
            <a:off x="1388533" y="319946"/>
            <a:ext cx="10358196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            Fase 1 </a:t>
            </a:r>
          </a:p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la partecipazione della cittadinanza nella definizione delle priorità di intervento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3D636-9E51-4392-B43D-C1F405F076E9}"/>
              </a:ext>
            </a:extLst>
          </p:cNvPr>
          <p:cNvSpPr/>
          <p:nvPr/>
        </p:nvSpPr>
        <p:spPr>
          <a:xfrm>
            <a:off x="680448" y="2392114"/>
            <a:ext cx="1115961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Categoria D</a:t>
            </a:r>
            <a:r>
              <a:rPr lang="it-IT" sz="2000" dirty="0">
                <a:solidFill>
                  <a:prstClr val="black"/>
                </a:solidFill>
              </a:rPr>
              <a:t>: </a:t>
            </a:r>
            <a:r>
              <a:rPr lang="it-IT" sz="2000" b="1" dirty="0">
                <a:solidFill>
                  <a:prstClr val="black"/>
                </a:solidFill>
              </a:rPr>
              <a:t>oltre 1900 segnalazioni </a:t>
            </a:r>
            <a:r>
              <a:rPr lang="it-IT" sz="2000" dirty="0">
                <a:solidFill>
                  <a:prstClr val="black"/>
                </a:solidFill>
              </a:rPr>
              <a:t>che</a:t>
            </a:r>
            <a:r>
              <a:rPr lang="it-IT" sz="2000" b="1" dirty="0">
                <a:solidFill>
                  <a:prstClr val="black"/>
                </a:solidFill>
              </a:rPr>
              <a:t> </a:t>
            </a:r>
            <a:r>
              <a:rPr lang="it-IT" sz="2000" dirty="0">
                <a:solidFill>
                  <a:prstClr val="black"/>
                </a:solidFill>
              </a:rPr>
              <a:t>riguardano servizi, interventi di ordine pubblico, stabili e opere non di proprietà/competenza del Comune</a:t>
            </a:r>
          </a:p>
        </p:txBody>
      </p:sp>
    </p:spTree>
    <p:extLst>
      <p:ext uri="{BB962C8B-B14F-4D97-AF65-F5344CB8AC3E}">
        <p14:creationId xmlns:p14="http://schemas.microsoft.com/office/powerpoint/2010/main" val="120161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E8A04-9EDC-4B94-B5C8-9AE7D57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D00450-B672-445D-8FBE-0B49516161C7}"/>
              </a:ext>
            </a:extLst>
          </p:cNvPr>
          <p:cNvSpPr/>
          <p:nvPr/>
        </p:nvSpPr>
        <p:spPr>
          <a:xfrm>
            <a:off x="1857375" y="2343124"/>
            <a:ext cx="97994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prstClr val="black"/>
                </a:solidFill>
              </a:rPr>
              <a:t>Il Comune ha fornito una risposta puntuale a tutte le segnalazioni delle </a:t>
            </a:r>
            <a:r>
              <a:rPr lang="it-IT" dirty="0">
                <a:solidFill>
                  <a:srgbClr val="FF0000"/>
                </a:solidFill>
              </a:rPr>
              <a:t>categorie A, B, C e D </a:t>
            </a:r>
            <a:r>
              <a:rPr lang="it-IT" dirty="0"/>
              <a:t>per le quali fosse disponibile l’indirizzo e-mail del cittadino.  </a:t>
            </a:r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Le segnalazioni della </a:t>
            </a:r>
            <a:r>
              <a:rPr lang="it-IT" dirty="0">
                <a:solidFill>
                  <a:srgbClr val="FF0000"/>
                </a:solidFill>
              </a:rPr>
              <a:t>categoria D</a:t>
            </a:r>
            <a:r>
              <a:rPr lang="it-IT" dirty="0">
                <a:solidFill>
                  <a:prstClr val="black"/>
                </a:solidFill>
              </a:rPr>
              <a:t>, laddove possibile, sono state trasmesse all’ente di competenza (es. ALER). </a:t>
            </a:r>
          </a:p>
          <a:p>
            <a:pPr lvl="0" algn="just"/>
            <a:endParaRPr lang="it-IT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CBF075-081B-4BEC-98D4-653BAF98FB11}"/>
              </a:ext>
            </a:extLst>
          </p:cNvPr>
          <p:cNvSpPr/>
          <p:nvPr/>
        </p:nvSpPr>
        <p:spPr>
          <a:xfrm>
            <a:off x="6129867" y="319946"/>
            <a:ext cx="5630333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prstClr val="black"/>
                </a:solidFill>
              </a:rPr>
              <a:t> </a:t>
            </a:r>
            <a:r>
              <a:rPr lang="it-IT" sz="2000" b="1" i="1" dirty="0">
                <a:solidFill>
                  <a:srgbClr val="FF0000"/>
                </a:solidFill>
              </a:rPr>
              <a:t>Fase 1 </a:t>
            </a:r>
          </a:p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l</a:t>
            </a:r>
            <a:r>
              <a:rPr lang="it-IT" altLang="zh-CN" sz="2000" b="1" i="1" dirty="0">
                <a:solidFill>
                  <a:srgbClr val="FF0000"/>
                </a:solidFill>
              </a:rPr>
              <a:t>e risposte alle segnalazioni dei cittadini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CF6D3E2-AA45-4410-B791-9804E1AFAFE5}"/>
              </a:ext>
            </a:extLst>
          </p:cNvPr>
          <p:cNvSpPr/>
          <p:nvPr/>
        </p:nvSpPr>
        <p:spPr>
          <a:xfrm>
            <a:off x="1147451" y="2394470"/>
            <a:ext cx="642188" cy="582166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BEE4FD7-11D9-4D35-A4F6-608396108CF3}"/>
              </a:ext>
            </a:extLst>
          </p:cNvPr>
          <p:cNvSpPr/>
          <p:nvPr/>
        </p:nvSpPr>
        <p:spPr>
          <a:xfrm>
            <a:off x="1147451" y="3488719"/>
            <a:ext cx="642188" cy="582166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E78C3D-4305-4E0F-96DC-62A2399B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530D4-A089-4769-92BA-4493233FEA11}"/>
              </a:ext>
            </a:extLst>
          </p:cNvPr>
          <p:cNvSpPr/>
          <p:nvPr/>
        </p:nvSpPr>
        <p:spPr>
          <a:xfrm>
            <a:off x="5191125" y="152400"/>
            <a:ext cx="6781800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Sintesi dei risultati della Fase 1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F79B62A-1C4A-48F0-9BAB-1BA5D85B5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970662"/>
            <a:ext cx="8127999" cy="64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1pPr>
            <a:lvl2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2pPr>
            <a:lvl3pPr marL="685800" indent="-4302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marL="1587" lvl="1" indent="0" algn="just" defTabSz="449217">
              <a:spcAft>
                <a:spcPts val="1000"/>
              </a:spcAft>
              <a:buClr>
                <a:srgbClr val="000000"/>
              </a:buClr>
              <a:buSzPct val="100000"/>
              <a:defRPr/>
            </a:pPr>
            <a:r>
              <a:rPr lang="it-IT" altLang="it-IT" dirty="0">
                <a:solidFill>
                  <a:srgbClr val="000000"/>
                </a:solidFill>
                <a:latin typeface="+mn-lt"/>
              </a:rPr>
              <a:t>Dei </a:t>
            </a:r>
            <a:r>
              <a:rPr lang="it-IT" altLang="it-IT" b="1" dirty="0">
                <a:solidFill>
                  <a:srgbClr val="000000"/>
                </a:solidFill>
                <a:latin typeface="+mn-lt"/>
              </a:rPr>
              <a:t>200 milioni 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di euro disponibili a novembre 2018, si ipotizza la seguente allocazione, a seguito dell’analisi delle segnalazioni dei cittadini e della ridefinizione delle priorità dell’amministrazione.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39F9FC-833B-4D26-BA03-0D29EB95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45043"/>
              </p:ext>
            </p:extLst>
          </p:nvPr>
        </p:nvGraphicFramePr>
        <p:xfrm>
          <a:off x="2282826" y="2136545"/>
          <a:ext cx="8127999" cy="300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503033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288725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3603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Destinazione</a:t>
                      </a:r>
                      <a:endParaRPr lang="it-IT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Importo</a:t>
                      </a:r>
                      <a:r>
                        <a:rPr lang="en-US" sz="1600" dirty="0"/>
                        <a:t> (in </a:t>
                      </a:r>
                      <a:r>
                        <a:rPr lang="en-US" sz="1600" dirty="0" err="1"/>
                        <a:t>Mln</a:t>
                      </a:r>
                      <a:r>
                        <a:rPr lang="en-US" sz="1600" dirty="0"/>
                        <a:t> euro)*</a:t>
                      </a:r>
                      <a:endParaRPr lang="it-IT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Stato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dell’analisi</a:t>
                      </a:r>
                      <a:endParaRPr lang="it-IT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79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Opere</a:t>
                      </a:r>
                      <a:r>
                        <a:rPr lang="en-US" sz="1600" b="1" dirty="0"/>
                        <a:t> a </a:t>
                      </a:r>
                      <a:r>
                        <a:rPr lang="en-US" sz="1600" b="1" dirty="0" err="1"/>
                        <a:t>valere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su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accordi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quadro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esistenti</a:t>
                      </a:r>
                      <a:r>
                        <a:rPr lang="en-US" sz="1600" b="1" dirty="0"/>
                        <a:t> o </a:t>
                      </a:r>
                      <a:r>
                        <a:rPr lang="en-US" sz="1600" b="1" dirty="0" err="1"/>
                        <a:t>già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banditi</a:t>
                      </a:r>
                      <a:r>
                        <a:rPr lang="en-US" sz="1600" b="1" dirty="0"/>
                        <a:t> (B1 e B2)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Chiusa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974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Opere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nuove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classificabili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prioritarie</a:t>
                      </a:r>
                      <a:r>
                        <a:rPr lang="en-US" sz="1600" b="1" dirty="0"/>
                        <a:t> (C)</a:t>
                      </a:r>
                      <a:endParaRPr lang="it-IT" sz="1600" b="1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53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 </a:t>
                      </a:r>
                      <a:r>
                        <a:rPr lang="en-US" sz="1600" dirty="0" err="1"/>
                        <a:t>corso</a:t>
                      </a:r>
                      <a:r>
                        <a:rPr lang="en-US" sz="1600" dirty="0"/>
                        <a:t> </a:t>
                      </a:r>
                    </a:p>
                    <a:p>
                      <a:pPr algn="ctr"/>
                      <a:r>
                        <a:rPr lang="en-US" sz="1200" dirty="0" err="1"/>
                        <a:t>Deve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essere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quantificato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l’importo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dei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lavori</a:t>
                      </a:r>
                      <a:r>
                        <a:rPr lang="en-US" sz="1200" dirty="0"/>
                        <a:t> per 23 </a:t>
                      </a:r>
                      <a:r>
                        <a:rPr lang="en-US" sz="1200" dirty="0" err="1"/>
                        <a:t>interventi</a:t>
                      </a:r>
                      <a:endParaRPr lang="it-IT" sz="12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45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Totale richieste/esigenze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151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79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Totale disponibilità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200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51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Importo residuo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49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471136"/>
                  </a:ext>
                </a:extLst>
              </a:tr>
            </a:tbl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4B61A109-BA55-41FA-8532-9FDC6B67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6417317"/>
            <a:ext cx="8127999" cy="28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1pPr>
            <a:lvl2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2pPr>
            <a:lvl3pPr marL="685800" indent="-4302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marL="1587" lvl="1" indent="0" algn="just" defTabSz="449217">
              <a:spcAft>
                <a:spcPts val="1000"/>
              </a:spcAft>
              <a:buClr>
                <a:srgbClr val="000000"/>
              </a:buClr>
              <a:buSzPct val="100000"/>
              <a:defRPr/>
            </a:pPr>
            <a:r>
              <a:rPr lang="it-IT" altLang="it-IT" sz="1200" dirty="0">
                <a:solidFill>
                  <a:srgbClr val="000000"/>
                </a:solidFill>
                <a:latin typeface="+mn-lt"/>
              </a:rPr>
              <a:t>*Gli importi indicati in tabella sono frutto di stime da precisare in sede di progettazione delle singole opere.  </a:t>
            </a:r>
          </a:p>
        </p:txBody>
      </p:sp>
    </p:spTree>
    <p:extLst>
      <p:ext uri="{BB962C8B-B14F-4D97-AF65-F5344CB8AC3E}">
        <p14:creationId xmlns:p14="http://schemas.microsoft.com/office/powerpoint/2010/main" val="375074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58743E9-7EF4-454F-8D27-A3D43755143D}"/>
              </a:ext>
            </a:extLst>
          </p:cNvPr>
          <p:cNvSpPr/>
          <p:nvPr/>
        </p:nvSpPr>
        <p:spPr bwMode="auto">
          <a:xfrm>
            <a:off x="1509824" y="861174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zh-CN" sz="2800" b="1" i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Strategia degli eventi di partecipazione </a:t>
            </a:r>
            <a:r>
              <a:rPr lang="it-IT" altLang="zh-CN" sz="2800" b="1" i="1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dei cittadini</a:t>
            </a:r>
            <a:endParaRPr lang="it-IT" sz="2800" b="1" i="1" dirty="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3E1DBF-4923-48BD-B4AB-AAE3C59C2F80}"/>
              </a:ext>
            </a:extLst>
          </p:cNvPr>
          <p:cNvSpPr/>
          <p:nvPr/>
        </p:nvSpPr>
        <p:spPr>
          <a:xfrm>
            <a:off x="6483326" y="348307"/>
            <a:ext cx="4697580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Agenda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72C6A88-7A07-4F00-8697-3A22D9DE7887}"/>
              </a:ext>
            </a:extLst>
          </p:cNvPr>
          <p:cNvSpPr/>
          <p:nvPr/>
        </p:nvSpPr>
        <p:spPr bwMode="auto">
          <a:xfrm>
            <a:off x="1509823" y="1690528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i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Fase 1: La gestione </a:t>
            </a:r>
            <a:r>
              <a:rPr lang="it-IT" sz="2800" b="1" i="1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delle segnalazioni</a:t>
            </a:r>
            <a:endParaRPr lang="it-IT" sz="2800" b="1" i="1" dirty="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BE907A5-6464-4ABF-BA2D-1A4D1AAD6DB8}"/>
              </a:ext>
            </a:extLst>
          </p:cNvPr>
          <p:cNvSpPr/>
          <p:nvPr/>
        </p:nvSpPr>
        <p:spPr bwMode="auto">
          <a:xfrm>
            <a:off x="1509823" y="3141044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L’avanzamento del PQ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BBB737A6-E8F1-4D1A-97CF-EB47744011A7}"/>
              </a:ext>
            </a:extLst>
          </p:cNvPr>
          <p:cNvSpPr/>
          <p:nvPr/>
        </p:nvSpPr>
        <p:spPr bwMode="auto">
          <a:xfrm>
            <a:off x="1509823" y="2446398"/>
            <a:ext cx="9752198" cy="46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zh-CN" sz="2800" b="1" i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Arial" pitchFamily="34" charset="0"/>
              </a:rPr>
              <a:t>Fase </a:t>
            </a:r>
            <a:r>
              <a:rPr lang="it-IT" altLang="zh-CN" sz="2800" b="1" i="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Arial" pitchFamily="34" charset="0"/>
              </a:rPr>
              <a:t>2:</a:t>
            </a:r>
            <a:r>
              <a:rPr lang="it-IT" altLang="zh-CN" sz="2800" b="1" i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Arial" pitchFamily="34" charset="0"/>
              </a:rPr>
              <a:t> gli eventi di partecipazione </a:t>
            </a:r>
            <a:r>
              <a:rPr lang="it-IT" altLang="zh-CN" sz="2800" b="1" i="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Arial" pitchFamily="34" charset="0"/>
              </a:rPr>
              <a:t>nei quartieri</a:t>
            </a:r>
            <a:endParaRPr lang="it-IT" altLang="zh-CN" sz="2800" b="1" i="1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8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F190C2-AE9E-4B1D-93C0-7F239D50F5F2}"/>
              </a:ext>
            </a:extLst>
          </p:cNvPr>
          <p:cNvSpPr/>
          <p:nvPr/>
        </p:nvSpPr>
        <p:spPr>
          <a:xfrm>
            <a:off x="5572125" y="348307"/>
            <a:ext cx="5608781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Fase 2: eventi di partecipazione nei Quartieri</a:t>
            </a:r>
          </a:p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aprile – luglio 2019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EFEF792-BBAD-4B0C-B391-1FBFEA3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</p:spPr>
        <p:txBody>
          <a:bodyPr/>
          <a:lstStyle/>
          <a:p>
            <a:fld id="{42557465-A5E1-4DCE-852E-D4A1247D52C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3.jpeg">
            <a:extLst>
              <a:ext uri="{FF2B5EF4-FFF2-40B4-BE49-F238E27FC236}">
                <a16:creationId xmlns:a16="http://schemas.microsoft.com/office/drawing/2014/main" id="{F0EB8350-6348-404B-B220-49623519FC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378" y="1674273"/>
            <a:ext cx="2983706" cy="265967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98034" y="1304941"/>
            <a:ext cx="509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Agli incontri hanno preso parte oltre </a:t>
            </a:r>
            <a:r>
              <a:rPr lang="it-IT" b="1" dirty="0"/>
              <a:t>1.000 cittadini</a:t>
            </a:r>
            <a:r>
              <a:rPr lang="it-IT" dirty="0"/>
              <a:t>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B637FA-5C47-48FA-AFF6-0081B00D3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23544"/>
              </p:ext>
            </p:extLst>
          </p:nvPr>
        </p:nvGraphicFramePr>
        <p:xfrm>
          <a:off x="5838089" y="1336697"/>
          <a:ext cx="5283639" cy="50196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95024">
                  <a:extLst>
                    <a:ext uri="{9D8B030D-6E8A-4147-A177-3AD203B41FA5}">
                      <a16:colId xmlns:a16="http://schemas.microsoft.com/office/drawing/2014/main" val="10726477"/>
                    </a:ext>
                  </a:extLst>
                </a:gridCol>
                <a:gridCol w="823346">
                  <a:extLst>
                    <a:ext uri="{9D8B030D-6E8A-4147-A177-3AD203B41FA5}">
                      <a16:colId xmlns:a16="http://schemas.microsoft.com/office/drawing/2014/main" val="740121768"/>
                    </a:ext>
                  </a:extLst>
                </a:gridCol>
                <a:gridCol w="646898">
                  <a:extLst>
                    <a:ext uri="{9D8B030D-6E8A-4147-A177-3AD203B41FA5}">
                      <a16:colId xmlns:a16="http://schemas.microsoft.com/office/drawing/2014/main" val="580893329"/>
                    </a:ext>
                  </a:extLst>
                </a:gridCol>
                <a:gridCol w="1083351">
                  <a:extLst>
                    <a:ext uri="{9D8B030D-6E8A-4147-A177-3AD203B41FA5}">
                      <a16:colId xmlns:a16="http://schemas.microsoft.com/office/drawing/2014/main" val="280039746"/>
                    </a:ext>
                  </a:extLst>
                </a:gridCol>
                <a:gridCol w="1235020">
                  <a:extLst>
                    <a:ext uri="{9D8B030D-6E8A-4147-A177-3AD203B41FA5}">
                      <a16:colId xmlns:a16="http://schemas.microsoft.com/office/drawing/2014/main" val="3232923305"/>
                    </a:ext>
                  </a:extLst>
                </a:gridCol>
              </a:tblGrid>
              <a:tr h="35786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+mn-lt"/>
                        </a:rPr>
                        <a:t> Quartiere</a:t>
                      </a:r>
                      <a:endParaRPr lang="it-IT" sz="105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3495"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+mn-lt"/>
                        </a:rPr>
                        <a:t>Data</a:t>
                      </a:r>
                      <a:endParaRPr lang="it-IT" sz="105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2070" algn="ctr"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effectLst/>
                          <a:latin typeface="+mn-lt"/>
                        </a:rPr>
                        <a:t>Mun</a:t>
                      </a:r>
                      <a:r>
                        <a:rPr lang="it-IT" sz="1050" dirty="0">
                          <a:effectLst/>
                          <a:latin typeface="+mn-lt"/>
                        </a:rPr>
                        <a:t>.</a:t>
                      </a:r>
                      <a:endParaRPr lang="it-IT" sz="105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+mn-lt"/>
                        </a:rPr>
                        <a:t> Progetto</a:t>
                      </a:r>
                      <a:endParaRPr lang="it-IT" sz="105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30988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050" dirty="0" err="1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ema</a:t>
                      </a:r>
                      <a:endParaRPr lang="it-IT" sz="105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34868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marL="4508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L34/GIAMBELLINO-LORENTEGGIO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16/04/2019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Largo Balestra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Spazio Pubblico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68984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 marL="4508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L31/GRATOSOGLIO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07/05/2019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5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Piazza Senza Nome</a:t>
                      </a:r>
                    </a:p>
                    <a:p>
                      <a:pPr marL="40640" algn="ctr">
                        <a:lnSpc>
                          <a:spcPts val="885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  <a:latin typeface="+mj-lt"/>
                        </a:rPr>
                        <a:t>Gratosoglio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Spazio Pubblico/</a:t>
                      </a:r>
                    </a:p>
                    <a:p>
                      <a:pPr marL="41275" algn="ctr">
                        <a:lnSpc>
                          <a:spcPts val="885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ERP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23971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marL="4508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L17/NIGUARDA-</a:t>
                      </a:r>
                    </a:p>
                    <a:p>
                      <a:pPr marL="4508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PARCO NORD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14/05/2019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Via Padre Luigi</a:t>
                      </a:r>
                    </a:p>
                    <a:p>
                      <a:pPr marL="4064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Monti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Spazio Pubblico/</a:t>
                      </a:r>
                    </a:p>
                    <a:p>
                      <a:pPr marL="4127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ERP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79606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 marL="45085" algn="ctr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L26/ROGOREDO-S. GIULIA-SAN MARTINO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16/05/2019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4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Asilo nido Via</a:t>
                      </a:r>
                    </a:p>
                    <a:p>
                      <a:pPr marL="4064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Feltrinelli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Educazione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33577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marL="4508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L40/QT8-GALLARATESE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21/05/2019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8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Nuova scuola Via</a:t>
                      </a:r>
                    </a:p>
                    <a:p>
                      <a:pPr marL="4064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Brocchi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Educazione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26880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marL="4508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L20/PADOVA-ADRIANO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23/05/2019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2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Via Padova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Spazio Pubblico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5654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marL="4508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L17/NIGUARDA- PARCO NORD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04/06/2019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Quartiere Niguarda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Spazio Pubblico/</a:t>
                      </a:r>
                    </a:p>
                    <a:p>
                      <a:pPr marL="41275" algn="ctr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ERP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71635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 marL="4508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L11/MACIACHINI- BOVISA-DERGANO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11/06/2019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Piazza Dergano e</a:t>
                      </a:r>
                    </a:p>
                    <a:p>
                      <a:pPr marL="40640" algn="ctr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Giardini Pagani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Spazio Pubblico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46258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marL="4508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L27/CORVETTO-LODI-SCALO ROMANA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18/06/2019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207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4 (5)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Piazza Angilberto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Spazio Pubblico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44899"/>
                  </a:ext>
                </a:extLst>
              </a:tr>
              <a:tr h="544764">
                <a:tc>
                  <a:txBody>
                    <a:bodyPr/>
                    <a:lstStyle/>
                    <a:p>
                      <a:pPr marL="45085" marR="56515"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L37/FORZE ARMATE-QUINTO ROMANO-QUARTO CAGNINO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25/06/2019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207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Q.re Saint Bon (in alternativa Torri A e B via </a:t>
                      </a:r>
                      <a:r>
                        <a:rPr lang="it-IT" sz="1000" dirty="0" err="1">
                          <a:effectLst/>
                          <a:latin typeface="+mj-lt"/>
                        </a:rPr>
                        <a:t>Tofano</a:t>
                      </a:r>
                      <a:r>
                        <a:rPr lang="it-IT" sz="1000" dirty="0">
                          <a:effectLst/>
                          <a:latin typeface="+mj-lt"/>
                        </a:rPr>
                        <a:t>)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ERP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4415"/>
                  </a:ext>
                </a:extLst>
              </a:tr>
              <a:tr h="544764">
                <a:tc>
                  <a:txBody>
                    <a:bodyPr/>
                    <a:lstStyle/>
                    <a:p>
                      <a:pPr marL="4508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L22/CITTA’ STUDI-LAMBRATE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 02/07/2019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3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41275"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P.zza del Santuario della Madonna delle</a:t>
                      </a:r>
                    </a:p>
                    <a:p>
                      <a:pPr marL="40640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Grazie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Spazio Pubblico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47834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marL="4508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L01/CENTRO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09/07/2019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+mj-lt"/>
                        </a:rPr>
                        <a:t>1</a:t>
                      </a:r>
                      <a:endParaRPr lang="it-IT" sz="100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P.zza Sant'Agostino</a:t>
                      </a:r>
                      <a:endParaRPr lang="it-IT" sz="1000" dirty="0"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Spazio pubblico /</a:t>
                      </a:r>
                    </a:p>
                    <a:p>
                      <a:pPr marL="41275" algn="ctr">
                        <a:lnSpc>
                          <a:spcPts val="885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Commercio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1397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marL="4508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L09/CENTRALE-LORETO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16/07/2019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Piazza Luigi di Savoia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Spazio Pubblico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5983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5CC5C0F-F282-4B71-8B7F-053F71428A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389" y="4411563"/>
            <a:ext cx="3755461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91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F190C2-AE9E-4B1D-93C0-7F239D50F5F2}"/>
              </a:ext>
            </a:extLst>
          </p:cNvPr>
          <p:cNvSpPr/>
          <p:nvPr/>
        </p:nvSpPr>
        <p:spPr>
          <a:xfrm>
            <a:off x="2252128" y="348307"/>
            <a:ext cx="9795933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Fase 2:  </a:t>
            </a:r>
          </a:p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Focus eventi di partecipazione  nei quartieri (1/3)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EFEF792-BBAD-4B0C-B391-1FBFEA3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</p:spPr>
        <p:txBody>
          <a:bodyPr/>
          <a:lstStyle/>
          <a:p>
            <a:fld id="{42557465-A5E1-4DCE-852E-D4A1247D52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F9F6C8-C803-436E-BEE6-5F4EF374A125}"/>
              </a:ext>
            </a:extLst>
          </p:cNvPr>
          <p:cNvSpPr/>
          <p:nvPr/>
        </p:nvSpPr>
        <p:spPr>
          <a:xfrm>
            <a:off x="1666203" y="1512653"/>
            <a:ext cx="3762375" cy="1933183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/>
                </a:solidFill>
              </a:rPr>
              <a:t>LARGO BALESTRA</a:t>
            </a:r>
          </a:p>
          <a:p>
            <a:r>
              <a:rPr lang="it-IT" sz="1100" dirty="0">
                <a:solidFill>
                  <a:schemeClr val="tx1"/>
                </a:solidFill>
              </a:rPr>
              <a:t>Superficie d’intervento: 15.500mq</a:t>
            </a:r>
          </a:p>
          <a:p>
            <a:r>
              <a:rPr lang="it-IT" sz="1100" dirty="0">
                <a:solidFill>
                  <a:schemeClr val="tx1"/>
                </a:solidFill>
              </a:rPr>
              <a:t>Costo: 1,00mln€</a:t>
            </a:r>
          </a:p>
          <a:p>
            <a:r>
              <a:rPr lang="it-IT" sz="1100" dirty="0">
                <a:solidFill>
                  <a:schemeClr val="tx1"/>
                </a:solidFill>
              </a:rPr>
              <a:t>Inizio lavori: fine 2019 Durata: 8 mesi</a:t>
            </a:r>
          </a:p>
          <a:p>
            <a:r>
              <a:rPr lang="it-IT" sz="1100" dirty="0">
                <a:solidFill>
                  <a:schemeClr val="tx1"/>
                </a:solidFill>
              </a:rPr>
              <a:t>Partecipanti: 100 cittadini</a:t>
            </a:r>
          </a:p>
          <a:p>
            <a:r>
              <a:rPr lang="it-IT" sz="1100" dirty="0">
                <a:solidFill>
                  <a:schemeClr val="tx1"/>
                </a:solidFill>
              </a:rPr>
              <a:t>Volantini: 500 Locandine: 770</a:t>
            </a:r>
          </a:p>
          <a:p>
            <a:endParaRPr lang="it-IT" sz="1100" dirty="0">
              <a:solidFill>
                <a:schemeClr val="tx1"/>
              </a:solidFill>
            </a:endParaRPr>
          </a:p>
          <a:p>
            <a:r>
              <a:rPr lang="it-IT" sz="1100" dirty="0">
                <a:solidFill>
                  <a:schemeClr val="tx1"/>
                </a:solidFill>
              </a:rPr>
              <a:t>Osservazioni tot.: 36 di cui sul progetto:21, sul quartiere: 15</a:t>
            </a:r>
          </a:p>
          <a:p>
            <a:r>
              <a:rPr lang="en-US" sz="1100" i="1" dirty="0" err="1">
                <a:solidFill>
                  <a:schemeClr val="tx1"/>
                </a:solidFill>
              </a:rPr>
              <a:t>Ambiente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Attrezzature</a:t>
            </a:r>
            <a:r>
              <a:rPr lang="en-US" sz="1100" i="1" dirty="0">
                <a:solidFill>
                  <a:schemeClr val="tx1"/>
                </a:solidFill>
              </a:rPr>
              <a:t> 10, </a:t>
            </a:r>
            <a:r>
              <a:rPr lang="en-US" sz="1100" i="1" dirty="0" err="1">
                <a:solidFill>
                  <a:schemeClr val="tx1"/>
                </a:solidFill>
              </a:rPr>
              <a:t>Illuminazione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pubblica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Manutenz</a:t>
            </a:r>
            <a:r>
              <a:rPr lang="en-US" sz="1100" i="1" dirty="0">
                <a:solidFill>
                  <a:schemeClr val="tx1"/>
                </a:solidFill>
              </a:rPr>
              <a:t>. </a:t>
            </a:r>
            <a:r>
              <a:rPr lang="en-US" sz="1100" i="1" dirty="0" err="1">
                <a:solidFill>
                  <a:schemeClr val="tx1"/>
                </a:solidFill>
              </a:rPr>
              <a:t>strade</a:t>
            </a:r>
            <a:r>
              <a:rPr lang="en-US" sz="1100" i="1" dirty="0">
                <a:solidFill>
                  <a:schemeClr val="tx1"/>
                </a:solidFill>
              </a:rPr>
              <a:t> 1, Mob. 2, </a:t>
            </a:r>
            <a:r>
              <a:rPr lang="en-US" sz="1100" i="1" dirty="0" err="1">
                <a:solidFill>
                  <a:schemeClr val="tx1"/>
                </a:solidFill>
              </a:rPr>
              <a:t>Sicurezza</a:t>
            </a:r>
            <a:r>
              <a:rPr lang="en-US" sz="1100" i="1" dirty="0">
                <a:solidFill>
                  <a:schemeClr val="tx1"/>
                </a:solidFill>
              </a:rPr>
              <a:t> 1, TPL 1, Verde 13, </a:t>
            </a:r>
            <a:r>
              <a:rPr lang="en-US" sz="1100" i="1" dirty="0" err="1">
                <a:solidFill>
                  <a:schemeClr val="tx1"/>
                </a:solidFill>
              </a:rPr>
              <a:t>Viabilità</a:t>
            </a:r>
            <a:r>
              <a:rPr lang="en-US" sz="1100" i="1" dirty="0">
                <a:solidFill>
                  <a:schemeClr val="tx1"/>
                </a:solidFill>
              </a:rPr>
              <a:t> 6.</a:t>
            </a:r>
          </a:p>
        </p:txBody>
      </p:sp>
      <p:pic>
        <p:nvPicPr>
          <p:cNvPr id="32" name="image5.png">
            <a:extLst>
              <a:ext uri="{FF2B5EF4-FFF2-40B4-BE49-F238E27FC236}">
                <a16:creationId xmlns:a16="http://schemas.microsoft.com/office/drawing/2014/main" id="{12A06C16-0667-4F5E-9FEC-E8B004AD77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228" y="1617428"/>
            <a:ext cx="1170275" cy="10711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54A7D11-9D18-4D56-986C-6E0DA67E86DD}"/>
              </a:ext>
            </a:extLst>
          </p:cNvPr>
          <p:cNvSpPr/>
          <p:nvPr/>
        </p:nvSpPr>
        <p:spPr>
          <a:xfrm>
            <a:off x="1666203" y="4205176"/>
            <a:ext cx="3762375" cy="1933183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/>
                </a:solidFill>
              </a:rPr>
              <a:t>PIAZZA SENZA NOME GRATOSOGLIO</a:t>
            </a:r>
          </a:p>
          <a:p>
            <a:r>
              <a:rPr lang="it-IT" sz="1100" dirty="0">
                <a:solidFill>
                  <a:schemeClr val="tx1"/>
                </a:solidFill>
              </a:rPr>
              <a:t>Partecipanti: 130 cittadini</a:t>
            </a:r>
          </a:p>
          <a:p>
            <a:r>
              <a:rPr lang="it-IT" sz="1100" dirty="0">
                <a:solidFill>
                  <a:schemeClr val="tx1"/>
                </a:solidFill>
              </a:rPr>
              <a:t>Volantini: 5.000 Locandine: 770</a:t>
            </a:r>
          </a:p>
          <a:p>
            <a:endParaRPr lang="it-IT" sz="1100" dirty="0">
              <a:solidFill>
                <a:schemeClr val="tx1"/>
              </a:solidFill>
            </a:endParaRPr>
          </a:p>
          <a:p>
            <a:r>
              <a:rPr lang="it-IT" sz="1100" dirty="0">
                <a:solidFill>
                  <a:schemeClr val="tx1"/>
                </a:solidFill>
              </a:rPr>
              <a:t>Osservazioni tot.: 31 di cui sul progetto:25, </a:t>
            </a:r>
          </a:p>
          <a:p>
            <a:r>
              <a:rPr lang="it-IT" sz="1100" dirty="0">
                <a:solidFill>
                  <a:schemeClr val="tx1"/>
                </a:solidFill>
              </a:rPr>
              <a:t>sul quartiere: 6</a:t>
            </a:r>
          </a:p>
          <a:p>
            <a:r>
              <a:rPr lang="en-US" sz="1100" i="1" dirty="0" err="1">
                <a:solidFill>
                  <a:schemeClr val="tx1"/>
                </a:solidFill>
              </a:rPr>
              <a:t>Attrezzature</a:t>
            </a:r>
            <a:r>
              <a:rPr lang="en-US" sz="1100" i="1" dirty="0">
                <a:solidFill>
                  <a:schemeClr val="tx1"/>
                </a:solidFill>
              </a:rPr>
              <a:t> 11, </a:t>
            </a:r>
            <a:r>
              <a:rPr lang="en-US" sz="1100" i="1" dirty="0" err="1">
                <a:solidFill>
                  <a:schemeClr val="tx1"/>
                </a:solidFill>
              </a:rPr>
              <a:t>Decoro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urbano</a:t>
            </a:r>
            <a:r>
              <a:rPr lang="en-US" sz="1100" i="1" dirty="0">
                <a:solidFill>
                  <a:schemeClr val="tx1"/>
                </a:solidFill>
              </a:rPr>
              <a:t> 3,  </a:t>
            </a:r>
            <a:r>
              <a:rPr lang="en-US" sz="1100" i="1" dirty="0" err="1">
                <a:solidFill>
                  <a:schemeClr val="tx1"/>
                </a:solidFill>
              </a:rPr>
              <a:t>Illuminazione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pubblica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Sicurezza</a:t>
            </a:r>
            <a:r>
              <a:rPr lang="en-US" sz="1100" i="1" dirty="0">
                <a:solidFill>
                  <a:schemeClr val="tx1"/>
                </a:solidFill>
              </a:rPr>
              <a:t> 1, Verde 2, </a:t>
            </a:r>
            <a:r>
              <a:rPr lang="en-US" sz="1100" i="1" dirty="0" err="1">
                <a:solidFill>
                  <a:schemeClr val="tx1"/>
                </a:solidFill>
              </a:rPr>
              <a:t>Viabilità</a:t>
            </a:r>
            <a:r>
              <a:rPr lang="en-US" sz="1100" i="1" dirty="0">
                <a:solidFill>
                  <a:schemeClr val="tx1"/>
                </a:solidFill>
              </a:rPr>
              <a:t> 2, </a:t>
            </a:r>
            <a:r>
              <a:rPr lang="en-US" sz="1100" i="1" dirty="0" err="1">
                <a:solidFill>
                  <a:schemeClr val="tx1"/>
                </a:solidFill>
              </a:rPr>
              <a:t>Manutenz</a:t>
            </a:r>
            <a:r>
              <a:rPr lang="en-US" sz="1100" i="1" dirty="0">
                <a:solidFill>
                  <a:schemeClr val="tx1"/>
                </a:solidFill>
              </a:rPr>
              <a:t>. </a:t>
            </a:r>
            <a:r>
              <a:rPr lang="en-US" sz="1100" i="1" dirty="0" err="1">
                <a:solidFill>
                  <a:schemeClr val="tx1"/>
                </a:solidFill>
              </a:rPr>
              <a:t>Impiantica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Spazi</a:t>
            </a:r>
            <a:r>
              <a:rPr lang="en-US" sz="1100" i="1" dirty="0">
                <a:solidFill>
                  <a:schemeClr val="tx1"/>
                </a:solidFill>
              </a:rPr>
              <a:t> di </a:t>
            </a:r>
            <a:r>
              <a:rPr lang="en-US" sz="1100" i="1" dirty="0" err="1">
                <a:solidFill>
                  <a:schemeClr val="tx1"/>
                </a:solidFill>
              </a:rPr>
              <a:t>aggregazione</a:t>
            </a:r>
            <a:r>
              <a:rPr lang="en-US" sz="1100" i="1" dirty="0">
                <a:solidFill>
                  <a:schemeClr val="tx1"/>
                </a:solidFill>
              </a:rPr>
              <a:t> 10.</a:t>
            </a:r>
          </a:p>
        </p:txBody>
      </p:sp>
      <p:pic>
        <p:nvPicPr>
          <p:cNvPr id="34" name="image41.png">
            <a:extLst>
              <a:ext uri="{FF2B5EF4-FFF2-40B4-BE49-F238E27FC236}">
                <a16:creationId xmlns:a16="http://schemas.microsoft.com/office/drawing/2014/main" id="{1322C712-DC10-479A-8FD0-F158E66CA84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2503" y="4246405"/>
            <a:ext cx="1170000" cy="10728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EB166F0-99C0-47CD-B489-A23479AA7018}"/>
              </a:ext>
            </a:extLst>
          </p:cNvPr>
          <p:cNvSpPr/>
          <p:nvPr/>
        </p:nvSpPr>
        <p:spPr>
          <a:xfrm>
            <a:off x="2172814" y="1263226"/>
            <a:ext cx="274915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" algn="ctr">
              <a:lnSpc>
                <a:spcPts val="97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FF66CC"/>
                </a:solidFill>
              </a:rPr>
              <a:t>L34/GIAMBELLINO-LORENTEGGIO</a:t>
            </a:r>
            <a:endParaRPr lang="it-IT" sz="1400" b="1" dirty="0">
              <a:solidFill>
                <a:srgbClr val="FF66CC"/>
              </a:solidFill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7A077B-CF9F-48B4-8AE2-66F79F1002C9}"/>
              </a:ext>
            </a:extLst>
          </p:cNvPr>
          <p:cNvSpPr/>
          <p:nvPr/>
        </p:nvSpPr>
        <p:spPr>
          <a:xfrm>
            <a:off x="2724374" y="3948664"/>
            <a:ext cx="16460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" algn="ctr">
              <a:lnSpc>
                <a:spcPts val="97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FF66CC"/>
                </a:solidFill>
              </a:rPr>
              <a:t>L31/GRATOSOGLIO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F3490C-339E-47C6-9F1D-B02CBC36A996}"/>
              </a:ext>
            </a:extLst>
          </p:cNvPr>
          <p:cNvSpPr/>
          <p:nvPr/>
        </p:nvSpPr>
        <p:spPr>
          <a:xfrm>
            <a:off x="6135422" y="1489385"/>
            <a:ext cx="3762375" cy="1933183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/>
                </a:solidFill>
              </a:rPr>
              <a:t>LARGO RAPALLO</a:t>
            </a:r>
          </a:p>
          <a:p>
            <a:r>
              <a:rPr lang="it-IT" sz="1100" dirty="0">
                <a:solidFill>
                  <a:schemeClr val="tx1"/>
                </a:solidFill>
              </a:rPr>
              <a:t>Superficie d’intervento: 11.500mq</a:t>
            </a:r>
          </a:p>
          <a:p>
            <a:r>
              <a:rPr lang="it-IT" sz="1100" dirty="0">
                <a:solidFill>
                  <a:schemeClr val="tx1"/>
                </a:solidFill>
              </a:rPr>
              <a:t>Costo: 1,00mln€</a:t>
            </a:r>
          </a:p>
          <a:p>
            <a:r>
              <a:rPr lang="it-IT" sz="1100" dirty="0">
                <a:solidFill>
                  <a:schemeClr val="tx1"/>
                </a:solidFill>
              </a:rPr>
              <a:t>Inizio lavori: </a:t>
            </a:r>
            <a:r>
              <a:rPr lang="it-IT" sz="1100" dirty="0" err="1">
                <a:solidFill>
                  <a:schemeClr val="tx1"/>
                </a:solidFill>
              </a:rPr>
              <a:t>primav</a:t>
            </a:r>
            <a:r>
              <a:rPr lang="it-IT" sz="1100" dirty="0">
                <a:solidFill>
                  <a:schemeClr val="tx1"/>
                </a:solidFill>
              </a:rPr>
              <a:t>. 2020 Durata: 10 mesi</a:t>
            </a:r>
          </a:p>
          <a:p>
            <a:r>
              <a:rPr lang="it-IT" sz="1100" dirty="0">
                <a:solidFill>
                  <a:schemeClr val="tx1"/>
                </a:solidFill>
              </a:rPr>
              <a:t>Partecipanti: 70 cittadini</a:t>
            </a:r>
          </a:p>
          <a:p>
            <a:r>
              <a:rPr lang="it-IT" sz="1100" dirty="0">
                <a:solidFill>
                  <a:schemeClr val="tx1"/>
                </a:solidFill>
              </a:rPr>
              <a:t>Volantini: 5000 Locandine: 770</a:t>
            </a:r>
          </a:p>
          <a:p>
            <a:endParaRPr lang="it-IT" sz="1100" dirty="0">
              <a:solidFill>
                <a:schemeClr val="tx1"/>
              </a:solidFill>
            </a:endParaRPr>
          </a:p>
          <a:p>
            <a:r>
              <a:rPr lang="it-IT" sz="1100" dirty="0">
                <a:solidFill>
                  <a:schemeClr val="tx1"/>
                </a:solidFill>
              </a:rPr>
              <a:t>Osservazioni tot.: 24 di cui sul progetto:13, sul quartiere: 11</a:t>
            </a:r>
          </a:p>
          <a:p>
            <a:r>
              <a:rPr lang="en-US" sz="1100" i="1" dirty="0" err="1">
                <a:solidFill>
                  <a:schemeClr val="tx1"/>
                </a:solidFill>
              </a:rPr>
              <a:t>Ambiente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Arredo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urbano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Attrezzature</a:t>
            </a:r>
            <a:r>
              <a:rPr lang="en-US" sz="1100" i="1" dirty="0">
                <a:solidFill>
                  <a:schemeClr val="tx1"/>
                </a:solidFill>
              </a:rPr>
              <a:t> 3Decoro </a:t>
            </a:r>
            <a:r>
              <a:rPr lang="en-US" sz="1100" i="1" dirty="0" err="1">
                <a:solidFill>
                  <a:schemeClr val="tx1"/>
                </a:solidFill>
              </a:rPr>
              <a:t>urbano</a:t>
            </a:r>
            <a:r>
              <a:rPr lang="en-US" sz="1100" i="1" dirty="0">
                <a:solidFill>
                  <a:schemeClr val="tx1"/>
                </a:solidFill>
              </a:rPr>
              <a:t> 3, </a:t>
            </a:r>
            <a:r>
              <a:rPr lang="en-US" sz="1100" i="1" dirty="0" err="1">
                <a:solidFill>
                  <a:schemeClr val="tx1"/>
                </a:solidFill>
              </a:rPr>
              <a:t>Manutenz</a:t>
            </a:r>
            <a:r>
              <a:rPr lang="en-US" sz="1100" i="1" dirty="0">
                <a:solidFill>
                  <a:schemeClr val="tx1"/>
                </a:solidFill>
              </a:rPr>
              <a:t>. </a:t>
            </a:r>
            <a:r>
              <a:rPr lang="en-US" sz="1100" i="1" dirty="0" err="1">
                <a:solidFill>
                  <a:schemeClr val="tx1"/>
                </a:solidFill>
              </a:rPr>
              <a:t>strade</a:t>
            </a:r>
            <a:r>
              <a:rPr lang="en-US" sz="1100" i="1" dirty="0">
                <a:solidFill>
                  <a:schemeClr val="tx1"/>
                </a:solidFill>
              </a:rPr>
              <a:t> 2, </a:t>
            </a:r>
            <a:r>
              <a:rPr lang="en-US" sz="1100" i="1" dirty="0" err="1">
                <a:solidFill>
                  <a:schemeClr val="tx1"/>
                </a:solidFill>
              </a:rPr>
              <a:t>Sicurezza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Spazi</a:t>
            </a:r>
            <a:r>
              <a:rPr lang="en-US" sz="1100" i="1" dirty="0">
                <a:solidFill>
                  <a:schemeClr val="tx1"/>
                </a:solidFill>
              </a:rPr>
              <a:t> di </a:t>
            </a:r>
            <a:r>
              <a:rPr lang="en-US" sz="1100" i="1" dirty="0" err="1">
                <a:solidFill>
                  <a:schemeClr val="tx1"/>
                </a:solidFill>
              </a:rPr>
              <a:t>aggregazione</a:t>
            </a:r>
            <a:r>
              <a:rPr lang="en-US" sz="1100" i="1" dirty="0">
                <a:solidFill>
                  <a:schemeClr val="tx1"/>
                </a:solidFill>
              </a:rPr>
              <a:t> 1, Verde 3, </a:t>
            </a:r>
            <a:r>
              <a:rPr lang="en-US" sz="1100" i="1" dirty="0" err="1">
                <a:solidFill>
                  <a:schemeClr val="tx1"/>
                </a:solidFill>
              </a:rPr>
              <a:t>Viabilità</a:t>
            </a:r>
            <a:r>
              <a:rPr lang="en-US" sz="1100" i="1" dirty="0">
                <a:solidFill>
                  <a:schemeClr val="tx1"/>
                </a:solidFill>
              </a:rPr>
              <a:t> 9.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790DF8-320F-43D3-BEBF-6428CCF6F777}"/>
              </a:ext>
            </a:extLst>
          </p:cNvPr>
          <p:cNvSpPr/>
          <p:nvPr/>
        </p:nvSpPr>
        <p:spPr>
          <a:xfrm>
            <a:off x="6135422" y="4181908"/>
            <a:ext cx="3762375" cy="1933183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/>
                </a:solidFill>
              </a:rPr>
              <a:t>ASILO NIDO DI VIA FELTRINELLI</a:t>
            </a:r>
          </a:p>
          <a:p>
            <a:r>
              <a:rPr lang="it-IT" sz="1100" dirty="0">
                <a:solidFill>
                  <a:schemeClr val="tx1"/>
                </a:solidFill>
              </a:rPr>
              <a:t>Superficie d’intervento: 4.750mq</a:t>
            </a:r>
          </a:p>
          <a:p>
            <a:r>
              <a:rPr lang="it-IT" sz="1100" dirty="0">
                <a:solidFill>
                  <a:schemeClr val="tx1"/>
                </a:solidFill>
              </a:rPr>
              <a:t>Costo: 1,90 mln€</a:t>
            </a:r>
          </a:p>
          <a:p>
            <a:r>
              <a:rPr lang="it-IT" sz="1100" dirty="0">
                <a:solidFill>
                  <a:schemeClr val="tx1"/>
                </a:solidFill>
              </a:rPr>
              <a:t>Durata:7 mesi</a:t>
            </a:r>
          </a:p>
          <a:p>
            <a:r>
              <a:rPr lang="it-IT" sz="1100" dirty="0">
                <a:solidFill>
                  <a:schemeClr val="tx1"/>
                </a:solidFill>
              </a:rPr>
              <a:t>Partecipanti: 50 cittadini</a:t>
            </a:r>
          </a:p>
          <a:p>
            <a:r>
              <a:rPr lang="it-IT" sz="1100" dirty="0">
                <a:solidFill>
                  <a:schemeClr val="tx1"/>
                </a:solidFill>
              </a:rPr>
              <a:t>Volantini: 5.000 Locandine: 770</a:t>
            </a:r>
          </a:p>
          <a:p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23ADE1-2E29-4A99-8C06-B21E19E80E6C}"/>
              </a:ext>
            </a:extLst>
          </p:cNvPr>
          <p:cNvSpPr/>
          <p:nvPr/>
        </p:nvSpPr>
        <p:spPr>
          <a:xfrm>
            <a:off x="6794576" y="1239958"/>
            <a:ext cx="244406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" algn="ctr">
              <a:lnSpc>
                <a:spcPts val="97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FF66CC"/>
                </a:solidFill>
              </a:rPr>
              <a:t>L17/NIGUARDA-PARCO NORD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68A56E-FCE8-414E-9BBB-229A3A2C4342}"/>
              </a:ext>
            </a:extLst>
          </p:cNvPr>
          <p:cNvSpPr/>
          <p:nvPr/>
        </p:nvSpPr>
        <p:spPr>
          <a:xfrm>
            <a:off x="6350221" y="3925396"/>
            <a:ext cx="333277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" algn="ctr">
              <a:lnSpc>
                <a:spcPts val="97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FF66CC"/>
                </a:solidFill>
              </a:rPr>
              <a:t>L26/ROGOREDO-S. GIULIA-SAN MARTINO</a:t>
            </a:r>
          </a:p>
        </p:txBody>
      </p:sp>
      <p:pic>
        <p:nvPicPr>
          <p:cNvPr id="52" name="image65.png">
            <a:extLst>
              <a:ext uri="{FF2B5EF4-FFF2-40B4-BE49-F238E27FC236}">
                <a16:creationId xmlns:a16="http://schemas.microsoft.com/office/drawing/2014/main" id="{F72B4CFB-7631-4A3E-9C5A-D0A08ADCA07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5031" y="1587911"/>
            <a:ext cx="1170000" cy="1072800"/>
          </a:xfrm>
          <a:prstGeom prst="rect">
            <a:avLst/>
          </a:prstGeom>
        </p:spPr>
      </p:pic>
      <p:pic>
        <p:nvPicPr>
          <p:cNvPr id="53" name="image86.png">
            <a:extLst>
              <a:ext uri="{FF2B5EF4-FFF2-40B4-BE49-F238E27FC236}">
                <a16:creationId xmlns:a16="http://schemas.microsoft.com/office/drawing/2014/main" id="{517C3B07-E028-4D1C-828D-E2E33767770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53642" y="4246405"/>
            <a:ext cx="1170000" cy="10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1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EFEF792-BBAD-4B0C-B391-1FBFEA3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</p:spPr>
        <p:txBody>
          <a:bodyPr/>
          <a:lstStyle/>
          <a:p>
            <a:fld id="{42557465-A5E1-4DCE-852E-D4A1247D52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F9F6C8-C803-436E-BEE6-5F4EF374A125}"/>
              </a:ext>
            </a:extLst>
          </p:cNvPr>
          <p:cNvSpPr/>
          <p:nvPr/>
        </p:nvSpPr>
        <p:spPr>
          <a:xfrm>
            <a:off x="1666203" y="1512653"/>
            <a:ext cx="3762375" cy="1933183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/>
                </a:solidFill>
              </a:rPr>
              <a:t>NUOVA SCUOLA DI VIA BROCCHI</a:t>
            </a:r>
          </a:p>
          <a:p>
            <a:r>
              <a:rPr lang="it-IT" sz="1100" dirty="0">
                <a:solidFill>
                  <a:schemeClr val="tx1"/>
                </a:solidFill>
              </a:rPr>
              <a:t>Partecipanti: 40 cittadini</a:t>
            </a:r>
          </a:p>
          <a:p>
            <a:r>
              <a:rPr lang="it-IT" sz="1100" dirty="0">
                <a:solidFill>
                  <a:schemeClr val="tx1"/>
                </a:solidFill>
              </a:rPr>
              <a:t>Volantini: 500 Locandine: 200</a:t>
            </a:r>
          </a:p>
          <a:p>
            <a:endParaRPr lang="it-IT" sz="1100" dirty="0">
              <a:solidFill>
                <a:schemeClr val="tx1"/>
              </a:solidFill>
            </a:endParaRPr>
          </a:p>
          <a:p>
            <a:r>
              <a:rPr lang="it-IT" sz="1100" dirty="0">
                <a:solidFill>
                  <a:schemeClr val="tx1"/>
                </a:solidFill>
              </a:rPr>
              <a:t>Osservazioni tot.: 2 di cui sul progetto: 0, sul quartiere: 2</a:t>
            </a:r>
          </a:p>
          <a:p>
            <a:r>
              <a:rPr lang="en-US" sz="1100" i="1" dirty="0" err="1">
                <a:solidFill>
                  <a:schemeClr val="tx1"/>
                </a:solidFill>
              </a:rPr>
              <a:t>Attrezzature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Manutenz</a:t>
            </a:r>
            <a:r>
              <a:rPr lang="en-US" sz="1100" i="1" dirty="0">
                <a:solidFill>
                  <a:schemeClr val="tx1"/>
                </a:solidFill>
              </a:rPr>
              <a:t>. </a:t>
            </a:r>
            <a:r>
              <a:rPr lang="en-US" sz="1100" i="1" dirty="0" err="1">
                <a:solidFill>
                  <a:schemeClr val="tx1"/>
                </a:solidFill>
              </a:rPr>
              <a:t>strade</a:t>
            </a:r>
            <a:r>
              <a:rPr lang="en-US" sz="1100" i="1" dirty="0">
                <a:solidFill>
                  <a:schemeClr val="tx1"/>
                </a:solidFill>
              </a:rPr>
              <a:t> 1.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4A7D11-9D18-4D56-986C-6E0DA67E86DD}"/>
              </a:ext>
            </a:extLst>
          </p:cNvPr>
          <p:cNvSpPr/>
          <p:nvPr/>
        </p:nvSpPr>
        <p:spPr>
          <a:xfrm>
            <a:off x="1666203" y="4205176"/>
            <a:ext cx="3762375" cy="1933183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/>
                </a:solidFill>
              </a:rPr>
              <a:t>RIQUALIFICAZIONE VIA PADOVA </a:t>
            </a:r>
          </a:p>
          <a:p>
            <a:r>
              <a:rPr lang="it-IT" sz="1100" dirty="0">
                <a:solidFill>
                  <a:schemeClr val="tx1"/>
                </a:solidFill>
              </a:rPr>
              <a:t>Superficie d’intervento: 24.000mq</a:t>
            </a:r>
          </a:p>
          <a:p>
            <a:r>
              <a:rPr lang="it-IT" sz="1100" dirty="0">
                <a:solidFill>
                  <a:schemeClr val="tx1"/>
                </a:solidFill>
              </a:rPr>
              <a:t>Costo: 1,30mln€</a:t>
            </a:r>
          </a:p>
          <a:p>
            <a:r>
              <a:rPr lang="it-IT" sz="1100" dirty="0">
                <a:solidFill>
                  <a:schemeClr val="tx1"/>
                </a:solidFill>
              </a:rPr>
              <a:t>Inizio lavori: primavera 2020 Durata: 14 mesi</a:t>
            </a:r>
          </a:p>
          <a:p>
            <a:endParaRPr lang="it-IT" sz="1100" dirty="0">
              <a:solidFill>
                <a:schemeClr val="tx1"/>
              </a:solidFill>
            </a:endParaRPr>
          </a:p>
          <a:p>
            <a:r>
              <a:rPr lang="it-IT" sz="1100" dirty="0">
                <a:solidFill>
                  <a:schemeClr val="tx1"/>
                </a:solidFill>
              </a:rPr>
              <a:t>Osservazioni tot.: 60 di cui sul progetto:40, sul quartiere: 20</a:t>
            </a:r>
          </a:p>
          <a:p>
            <a:r>
              <a:rPr lang="en-US" sz="1100" i="1" dirty="0" err="1">
                <a:solidFill>
                  <a:schemeClr val="tx1"/>
                </a:solidFill>
              </a:rPr>
              <a:t>Arredo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urbano</a:t>
            </a:r>
            <a:r>
              <a:rPr lang="en-US" sz="1100" i="1" dirty="0">
                <a:solidFill>
                  <a:schemeClr val="tx1"/>
                </a:solidFill>
              </a:rPr>
              <a:t> 6,  </a:t>
            </a:r>
            <a:r>
              <a:rPr lang="en-US" sz="1100" i="1" dirty="0" err="1">
                <a:solidFill>
                  <a:schemeClr val="tx1"/>
                </a:solidFill>
              </a:rPr>
              <a:t>Attrezzature</a:t>
            </a:r>
            <a:r>
              <a:rPr lang="en-US" sz="1100" i="1" dirty="0">
                <a:solidFill>
                  <a:schemeClr val="tx1"/>
                </a:solidFill>
              </a:rPr>
              <a:t> 7, </a:t>
            </a:r>
            <a:r>
              <a:rPr lang="en-US" sz="1100" i="1" dirty="0" err="1">
                <a:solidFill>
                  <a:schemeClr val="tx1"/>
                </a:solidFill>
              </a:rPr>
              <a:t>Decoro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urbano</a:t>
            </a:r>
            <a:r>
              <a:rPr lang="en-US" sz="1100" i="1" dirty="0">
                <a:solidFill>
                  <a:schemeClr val="tx1"/>
                </a:solidFill>
              </a:rPr>
              <a:t> 10, </a:t>
            </a:r>
            <a:r>
              <a:rPr lang="en-US" sz="1100" i="1" dirty="0" err="1">
                <a:solidFill>
                  <a:schemeClr val="tx1"/>
                </a:solidFill>
              </a:rPr>
              <a:t>Mobilità</a:t>
            </a:r>
            <a:r>
              <a:rPr lang="en-US" sz="1100" i="1" dirty="0">
                <a:solidFill>
                  <a:schemeClr val="tx1"/>
                </a:solidFill>
              </a:rPr>
              <a:t> 3, </a:t>
            </a:r>
            <a:r>
              <a:rPr lang="en-US" sz="1100" i="1" dirty="0" err="1">
                <a:solidFill>
                  <a:schemeClr val="tx1"/>
                </a:solidFill>
              </a:rPr>
              <a:t>Sicurezza</a:t>
            </a:r>
            <a:r>
              <a:rPr lang="en-US" sz="1100" i="1" dirty="0">
                <a:solidFill>
                  <a:schemeClr val="tx1"/>
                </a:solidFill>
              </a:rPr>
              <a:t> 2, Verde 9, </a:t>
            </a:r>
            <a:r>
              <a:rPr lang="en-US" sz="1100" i="1" dirty="0" err="1">
                <a:solidFill>
                  <a:schemeClr val="tx1"/>
                </a:solidFill>
              </a:rPr>
              <a:t>Viabilità</a:t>
            </a:r>
            <a:r>
              <a:rPr lang="en-US" sz="1100" i="1" dirty="0">
                <a:solidFill>
                  <a:schemeClr val="tx1"/>
                </a:solidFill>
              </a:rPr>
              <a:t> 23.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B166F0-99C0-47CD-B489-A23479AA7018}"/>
              </a:ext>
            </a:extLst>
          </p:cNvPr>
          <p:cNvSpPr/>
          <p:nvPr/>
        </p:nvSpPr>
        <p:spPr>
          <a:xfrm>
            <a:off x="2574719" y="1263226"/>
            <a:ext cx="194534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" algn="ctr">
              <a:lnSpc>
                <a:spcPts val="97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FF66CC"/>
                </a:solidFill>
              </a:rPr>
              <a:t>L40/QT8-GALLARATESE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7A077B-CF9F-48B4-8AE2-66F79F1002C9}"/>
              </a:ext>
            </a:extLst>
          </p:cNvPr>
          <p:cNvSpPr/>
          <p:nvPr/>
        </p:nvSpPr>
        <p:spPr>
          <a:xfrm>
            <a:off x="2561445" y="3948664"/>
            <a:ext cx="197188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" algn="ctr">
              <a:lnSpc>
                <a:spcPts val="97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FF66CC"/>
                </a:solidFill>
              </a:rPr>
              <a:t>L20/PADOVA-ADRIANO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F3490C-339E-47C6-9F1D-B02CBC36A996}"/>
              </a:ext>
            </a:extLst>
          </p:cNvPr>
          <p:cNvSpPr/>
          <p:nvPr/>
        </p:nvSpPr>
        <p:spPr>
          <a:xfrm>
            <a:off x="6135422" y="1489385"/>
            <a:ext cx="3762375" cy="1933183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/>
                </a:solidFill>
              </a:rPr>
              <a:t>TRASFORMAZIONE URBANA DI NIGUARDA</a:t>
            </a:r>
          </a:p>
          <a:p>
            <a:r>
              <a:rPr lang="it-IT" sz="1100" dirty="0">
                <a:solidFill>
                  <a:schemeClr val="tx1"/>
                </a:solidFill>
              </a:rPr>
              <a:t>Partecipanti: 40 cittadini</a:t>
            </a:r>
          </a:p>
          <a:p>
            <a:r>
              <a:rPr lang="it-IT" sz="1100" dirty="0">
                <a:solidFill>
                  <a:schemeClr val="tx1"/>
                </a:solidFill>
              </a:rPr>
              <a:t>Volantini: 5.000 Locandine: 200</a:t>
            </a:r>
          </a:p>
          <a:p>
            <a:endParaRPr lang="it-IT" sz="1100" dirty="0">
              <a:solidFill>
                <a:schemeClr val="tx1"/>
              </a:solidFill>
            </a:endParaRPr>
          </a:p>
          <a:p>
            <a:r>
              <a:rPr lang="it-IT" sz="1100" dirty="0">
                <a:solidFill>
                  <a:schemeClr val="tx1"/>
                </a:solidFill>
              </a:rPr>
              <a:t>Osservazioni tot.: 6 di cui sul progetto:1, sul quartiere: 5</a:t>
            </a:r>
          </a:p>
          <a:p>
            <a:r>
              <a:rPr lang="en-US" sz="1100" i="1" dirty="0" err="1">
                <a:solidFill>
                  <a:schemeClr val="tx1"/>
                </a:solidFill>
              </a:rPr>
              <a:t>Ambiente</a:t>
            </a:r>
            <a:r>
              <a:rPr lang="en-US" sz="1100" i="1" dirty="0">
                <a:solidFill>
                  <a:schemeClr val="tx1"/>
                </a:solidFill>
              </a:rPr>
              <a:t> 1, </a:t>
            </a:r>
            <a:r>
              <a:rPr lang="en-US" sz="1100" i="1" dirty="0" err="1">
                <a:solidFill>
                  <a:schemeClr val="tx1"/>
                </a:solidFill>
              </a:rPr>
              <a:t>Viabilità</a:t>
            </a:r>
            <a:r>
              <a:rPr lang="en-US" sz="1100" i="1" dirty="0">
                <a:solidFill>
                  <a:schemeClr val="tx1"/>
                </a:solidFill>
              </a:rPr>
              <a:t> 5.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790DF8-320F-43D3-BEBF-6428CCF6F777}"/>
              </a:ext>
            </a:extLst>
          </p:cNvPr>
          <p:cNvSpPr/>
          <p:nvPr/>
        </p:nvSpPr>
        <p:spPr>
          <a:xfrm>
            <a:off x="6135422" y="4181908"/>
            <a:ext cx="3762375" cy="1933183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/>
                </a:solidFill>
              </a:rPr>
              <a:t>PIAZZA DERGANO E GIARDINI PAGANI</a:t>
            </a:r>
          </a:p>
          <a:p>
            <a:r>
              <a:rPr lang="it-IT" sz="1100" dirty="0">
                <a:solidFill>
                  <a:schemeClr val="tx1"/>
                </a:solidFill>
              </a:rPr>
              <a:t>Superficie d’intervento: 23.400mq</a:t>
            </a:r>
          </a:p>
          <a:p>
            <a:r>
              <a:rPr lang="it-IT" sz="1100" dirty="0">
                <a:solidFill>
                  <a:schemeClr val="tx1"/>
                </a:solidFill>
              </a:rPr>
              <a:t>Costo: 1,00mln€</a:t>
            </a:r>
          </a:p>
          <a:p>
            <a:r>
              <a:rPr lang="it-IT" sz="1100" dirty="0">
                <a:solidFill>
                  <a:schemeClr val="tx1"/>
                </a:solidFill>
              </a:rPr>
              <a:t>Inizio lavori: primavera 2020 Durata: 11 mesi</a:t>
            </a:r>
          </a:p>
          <a:p>
            <a:endParaRPr lang="it-IT" sz="1100" dirty="0">
              <a:solidFill>
                <a:schemeClr val="tx1"/>
              </a:solidFill>
            </a:endParaRPr>
          </a:p>
          <a:p>
            <a:r>
              <a:rPr lang="it-IT" sz="1100" dirty="0">
                <a:solidFill>
                  <a:schemeClr val="tx1"/>
                </a:solidFill>
              </a:rPr>
              <a:t>Partecipanti: 80 cittadini</a:t>
            </a:r>
          </a:p>
          <a:p>
            <a:r>
              <a:rPr lang="it-IT" sz="1100" dirty="0">
                <a:solidFill>
                  <a:schemeClr val="tx1"/>
                </a:solidFill>
              </a:rPr>
              <a:t>Volantini: 5.000 Locandine: 200</a:t>
            </a:r>
          </a:p>
          <a:p>
            <a:r>
              <a:rPr lang="it-IT" sz="1100" dirty="0">
                <a:solidFill>
                  <a:schemeClr val="tx1"/>
                </a:solidFill>
              </a:rPr>
              <a:t>Osservazioni tot.: 44 di cui sul progetto:39, sul quartiere: 5</a:t>
            </a:r>
          </a:p>
          <a:p>
            <a:r>
              <a:rPr lang="en-US" sz="1100" i="1" dirty="0">
                <a:solidFill>
                  <a:schemeClr val="tx1"/>
                </a:solidFill>
              </a:rPr>
              <a:t>Area </a:t>
            </a:r>
            <a:r>
              <a:rPr lang="en-US" sz="1100" i="1" dirty="0" err="1">
                <a:solidFill>
                  <a:schemeClr val="tx1"/>
                </a:solidFill>
              </a:rPr>
              <a:t>verde</a:t>
            </a:r>
            <a:r>
              <a:rPr lang="en-US" sz="1100" i="1" dirty="0">
                <a:solidFill>
                  <a:schemeClr val="tx1"/>
                </a:solidFill>
              </a:rPr>
              <a:t> 4, </a:t>
            </a:r>
            <a:r>
              <a:rPr lang="en-US" sz="1100" i="1" dirty="0" err="1">
                <a:solidFill>
                  <a:schemeClr val="tx1"/>
                </a:solidFill>
              </a:rPr>
              <a:t>Sicurezza</a:t>
            </a:r>
            <a:r>
              <a:rPr lang="en-US" sz="1100" i="1" dirty="0">
                <a:solidFill>
                  <a:schemeClr val="tx1"/>
                </a:solidFill>
              </a:rPr>
              <a:t> 3, </a:t>
            </a:r>
            <a:r>
              <a:rPr lang="en-US" sz="1100" i="1" dirty="0" err="1">
                <a:solidFill>
                  <a:schemeClr val="tx1"/>
                </a:solidFill>
              </a:rPr>
              <a:t>Decoro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urbano</a:t>
            </a:r>
            <a:r>
              <a:rPr lang="en-US" sz="1100" i="1" dirty="0">
                <a:solidFill>
                  <a:schemeClr val="tx1"/>
                </a:solidFill>
              </a:rPr>
              <a:t> 6, </a:t>
            </a:r>
            <a:r>
              <a:rPr lang="en-US" sz="1100" i="1" dirty="0" err="1">
                <a:solidFill>
                  <a:schemeClr val="tx1"/>
                </a:solidFill>
              </a:rPr>
              <a:t>Viabilità</a:t>
            </a:r>
            <a:r>
              <a:rPr lang="en-US" sz="1100" i="1" dirty="0">
                <a:solidFill>
                  <a:schemeClr val="tx1"/>
                </a:solidFill>
              </a:rPr>
              <a:t> 25, </a:t>
            </a:r>
            <a:r>
              <a:rPr lang="en-US" sz="1100" i="1" dirty="0" err="1">
                <a:solidFill>
                  <a:schemeClr val="tx1"/>
                </a:solidFill>
              </a:rPr>
              <a:t>Arredo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urbano</a:t>
            </a:r>
            <a:r>
              <a:rPr lang="en-US" sz="1100" i="1" dirty="0">
                <a:solidFill>
                  <a:schemeClr val="tx1"/>
                </a:solidFill>
              </a:rPr>
              <a:t> 4, </a:t>
            </a:r>
            <a:r>
              <a:rPr lang="en-US" sz="1100" i="1" dirty="0" err="1">
                <a:solidFill>
                  <a:schemeClr val="tx1"/>
                </a:solidFill>
              </a:rPr>
              <a:t>Mobilità</a:t>
            </a:r>
            <a:r>
              <a:rPr lang="en-US" sz="1100" i="1" dirty="0">
                <a:solidFill>
                  <a:schemeClr val="tx1"/>
                </a:solidFill>
              </a:rPr>
              <a:t> 2.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23ADE1-2E29-4A99-8C06-B21E19E80E6C}"/>
              </a:ext>
            </a:extLst>
          </p:cNvPr>
          <p:cNvSpPr/>
          <p:nvPr/>
        </p:nvSpPr>
        <p:spPr>
          <a:xfrm>
            <a:off x="6774537" y="1239958"/>
            <a:ext cx="2484143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" algn="ctr">
              <a:lnSpc>
                <a:spcPts val="97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FF66CC"/>
                </a:solidFill>
              </a:rPr>
              <a:t>L17/NIGUARDA- PARCO NORD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68A56E-FCE8-414E-9BBB-229A3A2C4342}"/>
              </a:ext>
            </a:extLst>
          </p:cNvPr>
          <p:cNvSpPr/>
          <p:nvPr/>
        </p:nvSpPr>
        <p:spPr>
          <a:xfrm>
            <a:off x="6525974" y="3925396"/>
            <a:ext cx="2981265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" algn="ctr">
              <a:lnSpc>
                <a:spcPts val="970"/>
              </a:lnSpc>
              <a:spcAft>
                <a:spcPts val="0"/>
              </a:spcAft>
            </a:pPr>
            <a:r>
              <a:rPr lang="it-IT" sz="1400" b="1">
                <a:solidFill>
                  <a:srgbClr val="FF66CC"/>
                </a:solidFill>
              </a:rPr>
              <a:t>L11/MACIACHINI- BOVISA-DERGANO</a:t>
            </a:r>
            <a:endParaRPr lang="it-IT" sz="1400" b="1" dirty="0">
              <a:solidFill>
                <a:srgbClr val="FF66CC"/>
              </a:solidFill>
            </a:endParaRPr>
          </a:p>
        </p:txBody>
      </p:sp>
      <p:pic>
        <p:nvPicPr>
          <p:cNvPr id="14" name="image91.png">
            <a:extLst>
              <a:ext uri="{FF2B5EF4-FFF2-40B4-BE49-F238E27FC236}">
                <a16:creationId xmlns:a16="http://schemas.microsoft.com/office/drawing/2014/main" id="{9CE2DCE7-FB18-4B26-B1A7-70DE69916A6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7741" y="1567834"/>
            <a:ext cx="1170000" cy="1072800"/>
          </a:xfrm>
          <a:prstGeom prst="rect">
            <a:avLst/>
          </a:prstGeom>
        </p:spPr>
      </p:pic>
      <p:pic>
        <p:nvPicPr>
          <p:cNvPr id="15" name="image96.png">
            <a:extLst>
              <a:ext uri="{FF2B5EF4-FFF2-40B4-BE49-F238E27FC236}">
                <a16:creationId xmlns:a16="http://schemas.microsoft.com/office/drawing/2014/main" id="{31EC82D4-FC95-456D-91AC-DF556DBB675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4377" y="4272547"/>
            <a:ext cx="1170000" cy="1072800"/>
          </a:xfrm>
          <a:prstGeom prst="rect">
            <a:avLst/>
          </a:prstGeom>
        </p:spPr>
      </p:pic>
      <p:pic>
        <p:nvPicPr>
          <p:cNvPr id="16" name="image109.png">
            <a:extLst>
              <a:ext uri="{FF2B5EF4-FFF2-40B4-BE49-F238E27FC236}">
                <a16:creationId xmlns:a16="http://schemas.microsoft.com/office/drawing/2014/main" id="{7F46015C-FC6E-4CE7-968F-0B7BBE24CC5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27797" y="1566647"/>
            <a:ext cx="1170000" cy="1072800"/>
          </a:xfrm>
          <a:prstGeom prst="rect">
            <a:avLst/>
          </a:prstGeom>
        </p:spPr>
      </p:pic>
      <p:pic>
        <p:nvPicPr>
          <p:cNvPr id="17" name="image114.png">
            <a:extLst>
              <a:ext uri="{FF2B5EF4-FFF2-40B4-BE49-F238E27FC236}">
                <a16:creationId xmlns:a16="http://schemas.microsoft.com/office/drawing/2014/main" id="{1044947C-EC91-4D9B-B7B7-AB025494D83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27797" y="4272547"/>
            <a:ext cx="1170000" cy="1072800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F7F190C2-AE9E-4B1D-93C0-7F239D50F5F2}"/>
              </a:ext>
            </a:extLst>
          </p:cNvPr>
          <p:cNvSpPr/>
          <p:nvPr/>
        </p:nvSpPr>
        <p:spPr>
          <a:xfrm>
            <a:off x="2252128" y="348307"/>
            <a:ext cx="9795933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Fase 2:  </a:t>
            </a:r>
          </a:p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Focus eventi di partecipazione  nei quartieri (2/3)</a:t>
            </a:r>
          </a:p>
        </p:txBody>
      </p:sp>
    </p:spTree>
    <p:extLst>
      <p:ext uri="{BB962C8B-B14F-4D97-AF65-F5344CB8AC3E}">
        <p14:creationId xmlns:p14="http://schemas.microsoft.com/office/powerpoint/2010/main" val="69286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EFEF792-BBAD-4B0C-B391-1FBFEA3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</p:spPr>
        <p:txBody>
          <a:bodyPr/>
          <a:lstStyle/>
          <a:p>
            <a:fld id="{42557465-A5E1-4DCE-852E-D4A1247D52C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8E841-F5E2-4A2F-9E61-15A1AA78ECA0}"/>
              </a:ext>
            </a:extLst>
          </p:cNvPr>
          <p:cNvGrpSpPr/>
          <p:nvPr/>
        </p:nvGrpSpPr>
        <p:grpSpPr>
          <a:xfrm>
            <a:off x="305226" y="1211607"/>
            <a:ext cx="3762375" cy="2182610"/>
            <a:chOff x="337125" y="1263226"/>
            <a:chExt cx="3762375" cy="21826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F9F6C8-C803-436E-BEE6-5F4EF374A125}"/>
                </a:ext>
              </a:extLst>
            </p:cNvPr>
            <p:cNvSpPr/>
            <p:nvPr/>
          </p:nvSpPr>
          <p:spPr>
            <a:xfrm>
              <a:off x="337125" y="1512653"/>
              <a:ext cx="3762375" cy="1933183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100" b="1" dirty="0">
                  <a:solidFill>
                    <a:schemeClr val="tx1"/>
                  </a:solidFill>
                </a:rPr>
                <a:t>PIAZZA ANGILBERTO II 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Superficie d’intervento: 28.600mq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Costo: 1,20mln€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Inizio lavori: primavera 2020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Durata: 12 mesi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Partecipanti: 70 cittadini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Volantini: 5.000 Locandine: 200</a:t>
              </a:r>
            </a:p>
            <a:p>
              <a:endParaRPr lang="it-IT" sz="1100" dirty="0">
                <a:solidFill>
                  <a:schemeClr val="tx1"/>
                </a:solidFill>
              </a:endParaRPr>
            </a:p>
            <a:p>
              <a:r>
                <a:rPr lang="it-IT" sz="1100" dirty="0">
                  <a:solidFill>
                    <a:schemeClr val="tx1"/>
                  </a:solidFill>
                </a:rPr>
                <a:t>Osservazioni tot.: 44 di cui sul progetto:24, sul quartiere: 20</a:t>
              </a:r>
            </a:p>
            <a:p>
              <a:r>
                <a:rPr lang="en-US" sz="1100" i="1" dirty="0">
                  <a:solidFill>
                    <a:schemeClr val="tx1"/>
                  </a:solidFill>
                </a:rPr>
                <a:t>Area </a:t>
              </a:r>
              <a:r>
                <a:rPr lang="en-US" sz="1100" i="1" dirty="0" err="1">
                  <a:solidFill>
                    <a:schemeClr val="tx1"/>
                  </a:solidFill>
                </a:rPr>
                <a:t>verde</a:t>
              </a:r>
              <a:r>
                <a:rPr lang="en-US" sz="1100" i="1" dirty="0">
                  <a:solidFill>
                    <a:schemeClr val="tx1"/>
                  </a:solidFill>
                </a:rPr>
                <a:t> 5, </a:t>
              </a:r>
              <a:r>
                <a:rPr lang="en-US" sz="1100" i="1" dirty="0" err="1">
                  <a:solidFill>
                    <a:schemeClr val="tx1"/>
                  </a:solidFill>
                </a:rPr>
                <a:t>Sicurezza</a:t>
              </a:r>
              <a:r>
                <a:rPr lang="en-US" sz="1100" i="1" dirty="0">
                  <a:solidFill>
                    <a:schemeClr val="tx1"/>
                  </a:solidFill>
                </a:rPr>
                <a:t> 3, </a:t>
              </a:r>
              <a:r>
                <a:rPr lang="en-US" sz="1100" i="1" dirty="0" err="1">
                  <a:solidFill>
                    <a:schemeClr val="tx1"/>
                  </a:solidFill>
                </a:rPr>
                <a:t>Decoro</a:t>
              </a:r>
              <a:r>
                <a:rPr lang="en-US" sz="1100" i="1" dirty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>
                  <a:solidFill>
                    <a:schemeClr val="tx1"/>
                  </a:solidFill>
                </a:rPr>
                <a:t>urbano</a:t>
              </a:r>
              <a:r>
                <a:rPr lang="en-US" sz="1100" i="1" dirty="0">
                  <a:solidFill>
                    <a:schemeClr val="tx1"/>
                  </a:solidFill>
                </a:rPr>
                <a:t> 4, </a:t>
              </a:r>
              <a:r>
                <a:rPr lang="en-US" sz="1100" i="1" dirty="0" err="1">
                  <a:solidFill>
                    <a:schemeClr val="tx1"/>
                  </a:solidFill>
                </a:rPr>
                <a:t>Viabilità</a:t>
              </a:r>
              <a:r>
                <a:rPr lang="en-US" sz="1100" i="1" dirty="0">
                  <a:solidFill>
                    <a:schemeClr val="tx1"/>
                  </a:solidFill>
                </a:rPr>
                <a:t> 28, </a:t>
              </a:r>
              <a:r>
                <a:rPr lang="en-US" sz="1100" i="1" dirty="0" err="1">
                  <a:solidFill>
                    <a:schemeClr val="tx1"/>
                  </a:solidFill>
                </a:rPr>
                <a:t>Arredo</a:t>
              </a:r>
              <a:r>
                <a:rPr lang="en-US" sz="1100" i="1" dirty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>
                  <a:solidFill>
                    <a:schemeClr val="tx1"/>
                  </a:solidFill>
                </a:rPr>
                <a:t>urbano</a:t>
              </a:r>
              <a:r>
                <a:rPr lang="en-US" sz="1100" i="1" dirty="0">
                  <a:solidFill>
                    <a:schemeClr val="tx1"/>
                  </a:solidFill>
                </a:rPr>
                <a:t> 1, </a:t>
              </a:r>
              <a:r>
                <a:rPr lang="en-US" sz="1100" i="1" dirty="0" err="1">
                  <a:solidFill>
                    <a:schemeClr val="tx1"/>
                  </a:solidFill>
                </a:rPr>
                <a:t>Mobilità</a:t>
              </a:r>
              <a:r>
                <a:rPr lang="en-US" sz="1100" i="1" dirty="0">
                  <a:solidFill>
                    <a:schemeClr val="tx1"/>
                  </a:solidFill>
                </a:rPr>
                <a:t> 2, </a:t>
              </a:r>
              <a:r>
                <a:rPr lang="en-US" sz="1100" i="1" dirty="0" err="1">
                  <a:solidFill>
                    <a:schemeClr val="tx1"/>
                  </a:solidFill>
                </a:rPr>
                <a:t>Attrezzature</a:t>
              </a:r>
              <a:r>
                <a:rPr lang="en-US" sz="1100" i="1" dirty="0">
                  <a:solidFill>
                    <a:schemeClr val="tx1"/>
                  </a:solidFill>
                </a:rPr>
                <a:t> 1.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B166F0-99C0-47CD-B489-A23479AA7018}"/>
                </a:ext>
              </a:extLst>
            </p:cNvPr>
            <p:cNvSpPr/>
            <p:nvPr/>
          </p:nvSpPr>
          <p:spPr>
            <a:xfrm>
              <a:off x="977908" y="1263226"/>
              <a:ext cx="2480807" cy="225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85" algn="ctr">
                <a:lnSpc>
                  <a:spcPts val="97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FF66CC"/>
                  </a:solidFill>
                </a:rPr>
                <a:t>L27/CORVETTO-LODI-SCALO ROMANA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5B9F5-64AE-478C-BCBF-92CD2D39E1F7}"/>
              </a:ext>
            </a:extLst>
          </p:cNvPr>
          <p:cNvGrpSpPr/>
          <p:nvPr/>
        </p:nvGrpSpPr>
        <p:grpSpPr>
          <a:xfrm>
            <a:off x="2193342" y="3791432"/>
            <a:ext cx="3762375" cy="2189695"/>
            <a:chOff x="2193342" y="3814700"/>
            <a:chExt cx="3762375" cy="218969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4A7D11-9D18-4D56-986C-6E0DA67E86DD}"/>
                </a:ext>
              </a:extLst>
            </p:cNvPr>
            <p:cNvSpPr/>
            <p:nvPr/>
          </p:nvSpPr>
          <p:spPr>
            <a:xfrm>
              <a:off x="2193342" y="4071212"/>
              <a:ext cx="3762375" cy="1933183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100" b="1" dirty="0">
                  <a:solidFill>
                    <a:schemeClr val="tx1"/>
                  </a:solidFill>
                </a:rPr>
                <a:t>PIAZZA SANT’AGOSTINO 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Superficie d’intervento: 7.100mq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Costo: 1,50mln€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Durata: 16 mesi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Partecipanti: 140 cittadini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Volantini: 5.000 Locandine: 200</a:t>
              </a:r>
            </a:p>
            <a:p>
              <a:endParaRPr lang="it-IT" sz="1100" dirty="0">
                <a:solidFill>
                  <a:schemeClr val="tx1"/>
                </a:solidFill>
              </a:endParaRPr>
            </a:p>
            <a:p>
              <a:r>
                <a:rPr lang="it-IT" sz="1100" dirty="0">
                  <a:solidFill>
                    <a:schemeClr val="tx1"/>
                  </a:solidFill>
                </a:rPr>
                <a:t>Osservazioni tot.: 29 di cui sul progetto:22, sul quartiere: 7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Arredo urbano 1, Attrezzature 1, Decoro urbano 8, Sicurezza 2, Spazi di aggregazione 2, Viabilità 15</a:t>
              </a:r>
              <a:r>
                <a:rPr lang="en-US" sz="1100" i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F7A077B-CF9F-48B4-8AE2-66F79F1002C9}"/>
                </a:ext>
              </a:extLst>
            </p:cNvPr>
            <p:cNvSpPr/>
            <p:nvPr/>
          </p:nvSpPr>
          <p:spPr>
            <a:xfrm>
              <a:off x="3585129" y="3814700"/>
              <a:ext cx="978794" cy="225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85" algn="ctr">
                <a:lnSpc>
                  <a:spcPts val="97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FF66CC"/>
                  </a:solidFill>
                </a:rPr>
                <a:t>L01/CENTRO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44604-42D1-4908-B369-8574A1730C44}"/>
              </a:ext>
            </a:extLst>
          </p:cNvPr>
          <p:cNvGrpSpPr/>
          <p:nvPr/>
        </p:nvGrpSpPr>
        <p:grpSpPr>
          <a:xfrm>
            <a:off x="4205600" y="1211607"/>
            <a:ext cx="3762375" cy="2182610"/>
            <a:chOff x="4242811" y="1239958"/>
            <a:chExt cx="3762375" cy="218261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F3490C-339E-47C6-9F1D-B02CBC36A996}"/>
                </a:ext>
              </a:extLst>
            </p:cNvPr>
            <p:cNvSpPr/>
            <p:nvPr/>
          </p:nvSpPr>
          <p:spPr>
            <a:xfrm>
              <a:off x="4242811" y="1489385"/>
              <a:ext cx="3762375" cy="1933183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100" b="1" dirty="0">
                  <a:solidFill>
                    <a:schemeClr val="tx1"/>
                  </a:solidFill>
                </a:rPr>
                <a:t>PROGETTO DI RIQUALIFICAZIONE DI ERP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Costo: 5,30mln€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Inizio </a:t>
              </a:r>
              <a:r>
                <a:rPr lang="it-IT" sz="1100" dirty="0" err="1">
                  <a:solidFill>
                    <a:schemeClr val="tx1"/>
                  </a:solidFill>
                </a:rPr>
                <a:t>lavoriprimavera</a:t>
              </a:r>
              <a:r>
                <a:rPr lang="it-IT" sz="1100" dirty="0">
                  <a:solidFill>
                    <a:schemeClr val="tx1"/>
                  </a:solidFill>
                </a:rPr>
                <a:t> 2020 Durata: 18 mesi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Partecipanti: 40 cittadini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Volantini: 5.000 Locandine: 200</a:t>
              </a:r>
            </a:p>
            <a:p>
              <a:endParaRPr lang="it-IT" sz="1100" dirty="0">
                <a:solidFill>
                  <a:schemeClr val="tx1"/>
                </a:solidFill>
              </a:endParaRPr>
            </a:p>
            <a:p>
              <a:r>
                <a:rPr lang="it-IT" sz="1100" dirty="0">
                  <a:solidFill>
                    <a:schemeClr val="tx1"/>
                  </a:solidFill>
                </a:rPr>
                <a:t>Osservazioni tot.: 11 di cui sul progetto: 1, sul quartiere: 10</a:t>
              </a:r>
            </a:p>
            <a:p>
              <a:r>
                <a:rPr lang="en-US" sz="1100" i="1" dirty="0" err="1">
                  <a:solidFill>
                    <a:schemeClr val="tx1"/>
                  </a:solidFill>
                </a:rPr>
                <a:t>Decoro</a:t>
              </a:r>
              <a:r>
                <a:rPr lang="en-US" sz="1100" i="1" dirty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>
                  <a:solidFill>
                    <a:schemeClr val="tx1"/>
                  </a:solidFill>
                </a:rPr>
                <a:t>urbano</a:t>
              </a:r>
              <a:r>
                <a:rPr lang="en-US" sz="1100" i="1" dirty="0">
                  <a:solidFill>
                    <a:schemeClr val="tx1"/>
                  </a:solidFill>
                </a:rPr>
                <a:t> 1, </a:t>
              </a:r>
              <a:r>
                <a:rPr lang="en-US" sz="1100" i="1" dirty="0" err="1">
                  <a:solidFill>
                    <a:schemeClr val="tx1"/>
                  </a:solidFill>
                </a:rPr>
                <a:t>Manutenz</a:t>
              </a:r>
              <a:r>
                <a:rPr lang="en-US" sz="1100" i="1" dirty="0">
                  <a:solidFill>
                    <a:schemeClr val="tx1"/>
                  </a:solidFill>
                </a:rPr>
                <a:t>. </a:t>
              </a:r>
              <a:r>
                <a:rPr lang="en-US" sz="1100" i="1" dirty="0" err="1">
                  <a:solidFill>
                    <a:schemeClr val="tx1"/>
                  </a:solidFill>
                </a:rPr>
                <a:t>Impiantistica</a:t>
              </a:r>
              <a:r>
                <a:rPr lang="en-US" sz="1100" i="1" dirty="0">
                  <a:solidFill>
                    <a:schemeClr val="tx1"/>
                  </a:solidFill>
                </a:rPr>
                <a:t> 1, </a:t>
              </a:r>
              <a:r>
                <a:rPr lang="en-US" sz="1100" i="1" dirty="0" err="1">
                  <a:solidFill>
                    <a:schemeClr val="tx1"/>
                  </a:solidFill>
                </a:rPr>
                <a:t>Manutenz</a:t>
              </a:r>
              <a:r>
                <a:rPr lang="en-US" sz="1100" i="1" dirty="0">
                  <a:solidFill>
                    <a:schemeClr val="tx1"/>
                  </a:solidFill>
                </a:rPr>
                <a:t>. </a:t>
              </a:r>
              <a:r>
                <a:rPr lang="en-US" sz="1100" i="1" dirty="0" err="1">
                  <a:solidFill>
                    <a:schemeClr val="tx1"/>
                  </a:solidFill>
                </a:rPr>
                <a:t>Strade</a:t>
              </a:r>
              <a:r>
                <a:rPr lang="en-US" sz="1100" i="1" dirty="0">
                  <a:solidFill>
                    <a:schemeClr val="tx1"/>
                  </a:solidFill>
                </a:rPr>
                <a:t> 2, Mob. 2, Verde 1, </a:t>
              </a:r>
              <a:r>
                <a:rPr lang="en-US" sz="1100" i="1" dirty="0" err="1">
                  <a:solidFill>
                    <a:schemeClr val="tx1"/>
                  </a:solidFill>
                </a:rPr>
                <a:t>Viabilità</a:t>
              </a:r>
              <a:r>
                <a:rPr lang="en-US" sz="1100" i="1" dirty="0">
                  <a:solidFill>
                    <a:schemeClr val="tx1"/>
                  </a:solidFill>
                </a:rPr>
                <a:t> 4.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123ADE1-2E29-4A99-8C06-B21E19E80E6C}"/>
                </a:ext>
              </a:extLst>
            </p:cNvPr>
            <p:cNvSpPr/>
            <p:nvPr/>
          </p:nvSpPr>
          <p:spPr>
            <a:xfrm>
              <a:off x="4267239" y="1239958"/>
              <a:ext cx="3713517" cy="225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85" algn="ctr">
                <a:lnSpc>
                  <a:spcPts val="97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FF66CC"/>
                  </a:solidFill>
                </a:rPr>
                <a:t>L37/FORZE ARMATE-QUINTO ROMANO-QUARTO CAGNINO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EE0437-8810-446F-90DF-CBD1832E56DC}"/>
              </a:ext>
            </a:extLst>
          </p:cNvPr>
          <p:cNvGrpSpPr/>
          <p:nvPr/>
        </p:nvGrpSpPr>
        <p:grpSpPr>
          <a:xfrm>
            <a:off x="6109655" y="3791432"/>
            <a:ext cx="3762375" cy="2189695"/>
            <a:chOff x="6109655" y="3791432"/>
            <a:chExt cx="3762375" cy="218969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0790DF8-320F-43D3-BEBF-6428CCF6F777}"/>
                </a:ext>
              </a:extLst>
            </p:cNvPr>
            <p:cNvSpPr/>
            <p:nvPr/>
          </p:nvSpPr>
          <p:spPr>
            <a:xfrm>
              <a:off x="6109655" y="4047944"/>
              <a:ext cx="3762375" cy="1933183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100" b="1" dirty="0">
                  <a:solidFill>
                    <a:schemeClr val="tx1"/>
                  </a:solidFill>
                </a:rPr>
                <a:t>PIAZZA LUIGI DI SAVOIA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Superficie d’intervento: 4.260mq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Costo: 300.000€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Partecipanti: 70 cittadini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Volantini: 5.000 Locandine: 200</a:t>
              </a:r>
            </a:p>
            <a:p>
              <a:endParaRPr lang="it-IT" sz="1100" dirty="0">
                <a:solidFill>
                  <a:schemeClr val="tx1"/>
                </a:solidFill>
              </a:endParaRPr>
            </a:p>
            <a:p>
              <a:r>
                <a:rPr lang="it-IT" sz="1100" dirty="0">
                  <a:solidFill>
                    <a:schemeClr val="tx1"/>
                  </a:solidFill>
                </a:rPr>
                <a:t>Osservazioni tot.: 54 di cui sul progetto: 30, sul quartiere: 24</a:t>
              </a:r>
            </a:p>
            <a:p>
              <a:r>
                <a:rPr lang="en-US" sz="1100" i="1" dirty="0" err="1">
                  <a:solidFill>
                    <a:schemeClr val="tx1"/>
                  </a:solidFill>
                </a:rPr>
                <a:t>Arredo</a:t>
              </a:r>
              <a:r>
                <a:rPr lang="en-US" sz="1100" i="1" dirty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>
                  <a:solidFill>
                    <a:schemeClr val="tx1"/>
                  </a:solidFill>
                </a:rPr>
                <a:t>urbano</a:t>
              </a:r>
              <a:r>
                <a:rPr lang="en-US" sz="1100" i="1" dirty="0">
                  <a:solidFill>
                    <a:schemeClr val="tx1"/>
                  </a:solidFill>
                </a:rPr>
                <a:t> 5, </a:t>
              </a:r>
              <a:r>
                <a:rPr lang="en-US" sz="1100" i="1" dirty="0" err="1">
                  <a:solidFill>
                    <a:schemeClr val="tx1"/>
                  </a:solidFill>
                </a:rPr>
                <a:t>Atrrezzature</a:t>
              </a:r>
              <a:r>
                <a:rPr lang="en-US" sz="1100" i="1" dirty="0">
                  <a:solidFill>
                    <a:schemeClr val="tx1"/>
                  </a:solidFill>
                </a:rPr>
                <a:t> 16, </a:t>
              </a:r>
              <a:r>
                <a:rPr lang="en-US" sz="1100" i="1" dirty="0" err="1">
                  <a:solidFill>
                    <a:schemeClr val="tx1"/>
                  </a:solidFill>
                </a:rPr>
                <a:t>Decoro</a:t>
              </a:r>
              <a:r>
                <a:rPr lang="en-US" sz="1100" i="1" dirty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>
                  <a:solidFill>
                    <a:schemeClr val="tx1"/>
                  </a:solidFill>
                </a:rPr>
                <a:t>urbano</a:t>
              </a:r>
              <a:r>
                <a:rPr lang="en-US" sz="1100" i="1" dirty="0">
                  <a:solidFill>
                    <a:schemeClr val="tx1"/>
                  </a:solidFill>
                </a:rPr>
                <a:t> 6, </a:t>
              </a:r>
              <a:r>
                <a:rPr lang="en-US" sz="1100" i="1" dirty="0" err="1">
                  <a:solidFill>
                    <a:schemeClr val="tx1"/>
                  </a:solidFill>
                </a:rPr>
                <a:t>Mobilità</a:t>
              </a:r>
              <a:r>
                <a:rPr lang="en-US" sz="1100" i="1" dirty="0">
                  <a:solidFill>
                    <a:schemeClr val="tx1"/>
                  </a:solidFill>
                </a:rPr>
                <a:t> 1, </a:t>
              </a:r>
              <a:r>
                <a:rPr lang="en-US" sz="1100" i="1" dirty="0" err="1">
                  <a:solidFill>
                    <a:schemeClr val="tx1"/>
                  </a:solidFill>
                </a:rPr>
                <a:t>Sicurezza</a:t>
              </a:r>
              <a:r>
                <a:rPr lang="en-US" sz="1100" i="1" dirty="0">
                  <a:solidFill>
                    <a:schemeClr val="tx1"/>
                  </a:solidFill>
                </a:rPr>
                <a:t> 1, Verde 9, </a:t>
              </a:r>
              <a:r>
                <a:rPr lang="en-US" sz="1100" i="1" dirty="0" err="1">
                  <a:solidFill>
                    <a:schemeClr val="tx1"/>
                  </a:solidFill>
                </a:rPr>
                <a:t>Viabilità</a:t>
              </a:r>
              <a:r>
                <a:rPr lang="en-US" sz="1100" i="1" dirty="0">
                  <a:solidFill>
                    <a:schemeClr val="tx1"/>
                  </a:solidFill>
                </a:rPr>
                <a:t> 16.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68A56E-FCE8-414E-9BBB-229A3A2C4342}"/>
                </a:ext>
              </a:extLst>
            </p:cNvPr>
            <p:cNvSpPr/>
            <p:nvPr/>
          </p:nvSpPr>
          <p:spPr>
            <a:xfrm>
              <a:off x="7185651" y="3791432"/>
              <a:ext cx="1610377" cy="225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85" algn="ctr">
                <a:lnSpc>
                  <a:spcPts val="97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FF66CC"/>
                  </a:solidFill>
                </a:rPr>
                <a:t>L09/CENTRALE-LORETO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AB1339-2DAA-459C-8022-9918A37D50F4}"/>
              </a:ext>
            </a:extLst>
          </p:cNvPr>
          <p:cNvGrpSpPr/>
          <p:nvPr/>
        </p:nvGrpSpPr>
        <p:grpSpPr>
          <a:xfrm>
            <a:off x="8105974" y="1211607"/>
            <a:ext cx="3762375" cy="2182610"/>
            <a:chOff x="8137873" y="1211607"/>
            <a:chExt cx="3762375" cy="21826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98118-36F2-468D-A548-072736465D3C}"/>
                </a:ext>
              </a:extLst>
            </p:cNvPr>
            <p:cNvSpPr/>
            <p:nvPr/>
          </p:nvSpPr>
          <p:spPr>
            <a:xfrm>
              <a:off x="8137873" y="1461034"/>
              <a:ext cx="3762375" cy="1933183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100" b="1" dirty="0">
                  <a:solidFill>
                    <a:schemeClr val="tx1"/>
                  </a:solidFill>
                </a:rPr>
                <a:t>P.ZZA DEL SANTUARIO DELLA MADONNA</a:t>
              </a:r>
            </a:p>
            <a:p>
              <a:r>
                <a:rPr lang="it-IT" sz="1100" b="1" dirty="0">
                  <a:solidFill>
                    <a:schemeClr val="tx1"/>
                  </a:solidFill>
                </a:rPr>
                <a:t>DELLE GRAZIE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Superficie d’intervento: 2.000mq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Costo: 230.000€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Durata: 4 mesi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Partecipanti: 50 cittadini</a:t>
              </a:r>
            </a:p>
            <a:p>
              <a:r>
                <a:rPr lang="it-IT" sz="1100" dirty="0">
                  <a:solidFill>
                    <a:schemeClr val="tx1"/>
                  </a:solidFill>
                </a:rPr>
                <a:t>Volantini: 5.000 Locandine: 200</a:t>
              </a:r>
            </a:p>
            <a:p>
              <a:endParaRPr lang="it-IT" sz="1100" dirty="0">
                <a:solidFill>
                  <a:schemeClr val="tx1"/>
                </a:solidFill>
              </a:endParaRPr>
            </a:p>
            <a:p>
              <a:r>
                <a:rPr lang="it-IT" sz="1100" dirty="0">
                  <a:solidFill>
                    <a:schemeClr val="tx1"/>
                  </a:solidFill>
                </a:rPr>
                <a:t>Osservazioni tot.: 27 di cui sul progetto:13, sul quartiere: 14</a:t>
              </a:r>
            </a:p>
            <a:p>
              <a:r>
                <a:rPr lang="en-US" sz="1100" i="1" dirty="0" err="1">
                  <a:solidFill>
                    <a:schemeClr val="tx1"/>
                  </a:solidFill>
                </a:rPr>
                <a:t>Arredo</a:t>
              </a:r>
              <a:r>
                <a:rPr lang="en-US" sz="1100" i="1" dirty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>
                  <a:solidFill>
                    <a:schemeClr val="tx1"/>
                  </a:solidFill>
                </a:rPr>
                <a:t>urbano</a:t>
              </a:r>
              <a:r>
                <a:rPr lang="en-US" sz="1100" i="1" dirty="0">
                  <a:solidFill>
                    <a:schemeClr val="tx1"/>
                  </a:solidFill>
                </a:rPr>
                <a:t> 3, </a:t>
              </a:r>
              <a:r>
                <a:rPr lang="en-US" sz="1100" i="1" dirty="0" err="1">
                  <a:solidFill>
                    <a:schemeClr val="tx1"/>
                  </a:solidFill>
                </a:rPr>
                <a:t>Attrezzature</a:t>
              </a:r>
              <a:r>
                <a:rPr lang="en-US" sz="1100" i="1" dirty="0">
                  <a:solidFill>
                    <a:schemeClr val="tx1"/>
                  </a:solidFill>
                </a:rPr>
                <a:t> 1, </a:t>
              </a:r>
              <a:r>
                <a:rPr lang="en-US" sz="1100" i="1" dirty="0" err="1">
                  <a:solidFill>
                    <a:schemeClr val="tx1"/>
                  </a:solidFill>
                </a:rPr>
                <a:t>Decoro</a:t>
              </a:r>
              <a:r>
                <a:rPr lang="en-US" sz="1100" i="1" dirty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>
                  <a:solidFill>
                    <a:schemeClr val="tx1"/>
                  </a:solidFill>
                </a:rPr>
                <a:t>urbano</a:t>
              </a:r>
              <a:r>
                <a:rPr lang="en-US" sz="1100" i="1" dirty="0">
                  <a:solidFill>
                    <a:schemeClr val="tx1"/>
                  </a:solidFill>
                </a:rPr>
                <a:t> 4, </a:t>
              </a:r>
              <a:r>
                <a:rPr lang="en-US" sz="1100" i="1" dirty="0" err="1">
                  <a:solidFill>
                    <a:schemeClr val="tx1"/>
                  </a:solidFill>
                </a:rPr>
                <a:t>Illuminazione</a:t>
              </a:r>
              <a:r>
                <a:rPr lang="en-US" sz="1100" i="1" dirty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>
                  <a:solidFill>
                    <a:schemeClr val="tx1"/>
                  </a:solidFill>
                </a:rPr>
                <a:t>pubblica</a:t>
              </a:r>
              <a:r>
                <a:rPr lang="en-US" sz="1100" i="1" dirty="0">
                  <a:solidFill>
                    <a:schemeClr val="tx1"/>
                  </a:solidFill>
                </a:rPr>
                <a:t> 1, </a:t>
              </a:r>
              <a:r>
                <a:rPr lang="en-US" sz="1100" i="1" dirty="0" err="1">
                  <a:solidFill>
                    <a:schemeClr val="tx1"/>
                  </a:solidFill>
                </a:rPr>
                <a:t>Sicurezza</a:t>
              </a:r>
              <a:r>
                <a:rPr lang="en-US" sz="1100" i="1" dirty="0">
                  <a:solidFill>
                    <a:schemeClr val="tx1"/>
                  </a:solidFill>
                </a:rPr>
                <a:t> 3, </a:t>
              </a:r>
              <a:r>
                <a:rPr lang="en-US" sz="1100" i="1" dirty="0" err="1">
                  <a:solidFill>
                    <a:schemeClr val="tx1"/>
                  </a:solidFill>
                </a:rPr>
                <a:t>Viabilità</a:t>
              </a:r>
              <a:r>
                <a:rPr lang="en-US" sz="1100" i="1" dirty="0">
                  <a:solidFill>
                    <a:schemeClr val="tx1"/>
                  </a:solidFill>
                </a:rPr>
                <a:t> 15.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AA8154-FE3D-4D23-8289-FB2DC1837197}"/>
                </a:ext>
              </a:extLst>
            </p:cNvPr>
            <p:cNvSpPr/>
            <p:nvPr/>
          </p:nvSpPr>
          <p:spPr>
            <a:xfrm>
              <a:off x="9043952" y="1211607"/>
              <a:ext cx="1950214" cy="225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85" algn="ctr">
                <a:lnSpc>
                  <a:spcPts val="97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FF66CC"/>
                  </a:solidFill>
                </a:rPr>
                <a:t>L22/CITTA’ STUDI-LAMBRATE</a:t>
              </a:r>
            </a:p>
          </p:txBody>
        </p:sp>
      </p:grpSp>
      <p:pic>
        <p:nvPicPr>
          <p:cNvPr id="18" name="image127.png">
            <a:extLst>
              <a:ext uri="{FF2B5EF4-FFF2-40B4-BE49-F238E27FC236}">
                <a16:creationId xmlns:a16="http://schemas.microsoft.com/office/drawing/2014/main" id="{5BC7B467-B670-4885-AFF9-F1ED427117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7633" y="1577969"/>
            <a:ext cx="1170000" cy="1072800"/>
          </a:xfrm>
          <a:prstGeom prst="rect">
            <a:avLst/>
          </a:prstGeom>
        </p:spPr>
      </p:pic>
      <p:pic>
        <p:nvPicPr>
          <p:cNvPr id="19" name="image142.png">
            <a:extLst>
              <a:ext uri="{FF2B5EF4-FFF2-40B4-BE49-F238E27FC236}">
                <a16:creationId xmlns:a16="http://schemas.microsoft.com/office/drawing/2014/main" id="{05D16808-E197-4693-BB5E-2BD715D0390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8973" y="1577969"/>
            <a:ext cx="1170000" cy="1072800"/>
          </a:xfrm>
          <a:prstGeom prst="rect">
            <a:avLst/>
          </a:prstGeom>
        </p:spPr>
      </p:pic>
      <p:pic>
        <p:nvPicPr>
          <p:cNvPr id="22" name="image146.png">
            <a:extLst>
              <a:ext uri="{FF2B5EF4-FFF2-40B4-BE49-F238E27FC236}">
                <a16:creationId xmlns:a16="http://schemas.microsoft.com/office/drawing/2014/main" id="{8401719F-98FF-47A4-A496-105487D55BF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43402" y="1577969"/>
            <a:ext cx="1170000" cy="1072800"/>
          </a:xfrm>
          <a:prstGeom prst="rect">
            <a:avLst/>
          </a:prstGeom>
        </p:spPr>
      </p:pic>
      <p:pic>
        <p:nvPicPr>
          <p:cNvPr id="23" name="image150.png">
            <a:extLst>
              <a:ext uri="{FF2B5EF4-FFF2-40B4-BE49-F238E27FC236}">
                <a16:creationId xmlns:a16="http://schemas.microsoft.com/office/drawing/2014/main" id="{24C5C176-5A76-490F-8DCC-4ADDC209979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28383" y="4210936"/>
            <a:ext cx="1170000" cy="1072800"/>
          </a:xfrm>
          <a:prstGeom prst="rect">
            <a:avLst/>
          </a:prstGeom>
        </p:spPr>
      </p:pic>
      <p:pic>
        <p:nvPicPr>
          <p:cNvPr id="24" name="image154.jpeg">
            <a:extLst>
              <a:ext uri="{FF2B5EF4-FFF2-40B4-BE49-F238E27FC236}">
                <a16:creationId xmlns:a16="http://schemas.microsoft.com/office/drawing/2014/main" id="{1F18AF21-9475-4F57-9E8D-788CF42F9E1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0600" y="4134526"/>
            <a:ext cx="1170000" cy="1072800"/>
          </a:xfrm>
          <a:prstGeom prst="rect">
            <a:avLst/>
          </a:prstGeom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F7F190C2-AE9E-4B1D-93C0-7F239D50F5F2}"/>
              </a:ext>
            </a:extLst>
          </p:cNvPr>
          <p:cNvSpPr/>
          <p:nvPr/>
        </p:nvSpPr>
        <p:spPr>
          <a:xfrm>
            <a:off x="2252128" y="348307"/>
            <a:ext cx="9795933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Fase 2:  </a:t>
            </a:r>
          </a:p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Focus eventi di partecipazione  nei quartieri (3/</a:t>
            </a:r>
            <a:r>
              <a:rPr lang="it-IT" sz="2000" b="1" i="1" dirty="0" err="1">
                <a:solidFill>
                  <a:srgbClr val="FF0000"/>
                </a:solidFill>
              </a:rPr>
              <a:t>3</a:t>
            </a:r>
            <a:r>
              <a:rPr lang="it-IT" sz="2000" b="1" i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F190C2-AE9E-4B1D-93C0-7F239D50F5F2}"/>
              </a:ext>
            </a:extLst>
          </p:cNvPr>
          <p:cNvSpPr/>
          <p:nvPr/>
        </p:nvSpPr>
        <p:spPr>
          <a:xfrm>
            <a:off x="2889849" y="348307"/>
            <a:ext cx="8291057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Fase 2</a:t>
            </a:r>
          </a:p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Eventi di partecipazione nei quartieri (ipotesi sett – dic 2019)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EFEF792-BBAD-4B0C-B391-1FBFEA3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</p:spPr>
        <p:txBody>
          <a:bodyPr/>
          <a:lstStyle/>
          <a:p>
            <a:fld id="{42557465-A5E1-4DCE-852E-D4A1247D52C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6180C94-C574-4C7A-A92A-DDB4B1B12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15064"/>
              </p:ext>
            </p:extLst>
          </p:nvPr>
        </p:nvGraphicFramePr>
        <p:xfrm>
          <a:off x="882502" y="923925"/>
          <a:ext cx="10298404" cy="53361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79405">
                  <a:extLst>
                    <a:ext uri="{9D8B030D-6E8A-4147-A177-3AD203B41FA5}">
                      <a16:colId xmlns:a16="http://schemas.microsoft.com/office/drawing/2014/main" val="10726477"/>
                    </a:ext>
                  </a:extLst>
                </a:gridCol>
                <a:gridCol w="754912">
                  <a:extLst>
                    <a:ext uri="{9D8B030D-6E8A-4147-A177-3AD203B41FA5}">
                      <a16:colId xmlns:a16="http://schemas.microsoft.com/office/drawing/2014/main" val="740121768"/>
                    </a:ext>
                  </a:extLst>
                </a:gridCol>
                <a:gridCol w="6864087">
                  <a:extLst>
                    <a:ext uri="{9D8B030D-6E8A-4147-A177-3AD203B41FA5}">
                      <a16:colId xmlns:a16="http://schemas.microsoft.com/office/drawing/2014/main" val="580893329"/>
                    </a:ext>
                  </a:extLst>
                </a:gridCol>
              </a:tblGrid>
              <a:tr h="372971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n-lt"/>
                        </a:rPr>
                        <a:t> Quartiere</a:t>
                      </a:r>
                      <a:endParaRPr lang="it-IT" sz="100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3495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err="1">
                          <a:effectLst/>
                          <a:latin typeface="+mn-lt"/>
                        </a:rPr>
                        <a:t>Mun</a:t>
                      </a:r>
                      <a:r>
                        <a:rPr lang="it-IT" sz="1000" dirty="0">
                          <a:effectLst/>
                          <a:latin typeface="+mn-lt"/>
                        </a:rPr>
                        <a:t>.</a:t>
                      </a:r>
                      <a:endParaRPr lang="it-IT" sz="100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975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n-lt"/>
                        </a:rPr>
                        <a:t>Proposta interventi rilevanti</a:t>
                      </a:r>
                      <a:endParaRPr lang="it-IT" sz="100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34868"/>
                  </a:ext>
                </a:extLst>
              </a:tr>
              <a:tr h="163435">
                <a:tc>
                  <a:txBody>
                    <a:bodyPr/>
                    <a:lstStyle/>
                    <a:p>
                      <a:pPr marL="45085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L02 / PORTA VENEZIA - BUENOS AIRES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Realizzazione di una nuova pista ciclabile - Piola-Donatello-Bacone-Morgagni-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Lavater</a:t>
                      </a:r>
                      <a:endParaRPr lang="it-IT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68984"/>
                  </a:ext>
                </a:extLst>
              </a:tr>
              <a:tr h="540930">
                <a:tc>
                  <a:txBody>
                    <a:bodyPr/>
                    <a:lstStyle/>
                    <a:p>
                      <a:pPr marL="4508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L03 / PORTA ROMANA - 22 MARZO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33655" marR="2413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655" marR="2413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00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BIBLIOTECA COMUNALE DI VIA CICERI-VISCONTI 1 - AMPLIAMENTO DEL FABBRICATO E ADEGUAMENTO DEGLI IMPIANTI TECNOLOGICI</a:t>
                      </a:r>
                    </a:p>
                    <a:p>
                      <a:pPr marL="5715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Scalo Porta Romana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23971"/>
                  </a:ext>
                </a:extLst>
              </a:tr>
              <a:tr h="536100">
                <a:tc>
                  <a:txBody>
                    <a:bodyPr/>
                    <a:lstStyle/>
                    <a:p>
                      <a:pPr marL="45085" algn="ctr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L04 /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NAVIGLI - TORTONA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33655" marR="2413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000" dirty="0"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Nuova fermata Stazione FS Tibaldi</a:t>
                      </a:r>
                    </a:p>
                    <a:p>
                      <a:pPr marL="571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Restauro e risanamento conservativo della Scuola di Via Brunacci n. 2 – 4 – 8</a:t>
                      </a:r>
                    </a:p>
                    <a:p>
                      <a:pPr marL="5715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Centro sportivo </a:t>
                      </a:r>
                      <a:r>
                        <a:rPr lang="it-IT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Argelati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79606"/>
                  </a:ext>
                </a:extLst>
              </a:tr>
              <a:tr h="200140">
                <a:tc>
                  <a:txBody>
                    <a:bodyPr/>
                    <a:lstStyle/>
                    <a:p>
                      <a:pPr marL="45085" algn="ctr" defTabSz="914354" rtl="0" eaLnBrk="1" latinLnBrk="0" hangingPunct="1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L05 / PAGANO - DE ANGELI - WASHINGTON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Dezza e Raffaello Sanzio -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Adeg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normativi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riqualificaz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salvaguarda di alberature cittadine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33577"/>
                  </a:ext>
                </a:extLst>
              </a:tr>
              <a:tr h="163435">
                <a:tc>
                  <a:txBody>
                    <a:bodyPr/>
                    <a:lstStyle/>
                    <a:p>
                      <a:pPr marL="45085" algn="ctr" defTabSz="914354" rtl="0" eaLnBrk="1" latinLnBrk="0" hangingPunct="1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L06 / TRE TORRI - PORTELLO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Pista ciclabile - Corso Sempione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26880"/>
                  </a:ext>
                </a:extLst>
              </a:tr>
              <a:tr h="163435">
                <a:tc>
                  <a:txBody>
                    <a:bodyPr/>
                    <a:lstStyle/>
                    <a:p>
                      <a:pPr marL="45085" algn="ctr" defTabSz="914354" rtl="0" eaLnBrk="1" latinLnBrk="0" hangingPunct="1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L09 / CENTRALE - LORETO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Fabio Filzi -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Adeg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Normativi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riqualificaz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salvaguarda di alberature cittadine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5654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marL="45085" algn="ctr" defTabSz="914354" rtl="0" eaLnBrk="1" latinLnBrk="0" hangingPunct="1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L12 / ACCURSIO - VILLAPIZZONE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3200 metri quadrati per il progetto “Abitare in Borgo” modelli innovativi di housing sociale - CONCESSIONE SPAZI PER PROGETTI SOCIALI - Via De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Lemene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51,55,59 c.na Boldinasco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71635"/>
                  </a:ext>
                </a:extLst>
              </a:tr>
              <a:tr h="200140">
                <a:tc>
                  <a:txBody>
                    <a:bodyPr/>
                    <a:lstStyle/>
                    <a:p>
                      <a:pPr marL="45085" algn="ctr" defTabSz="914354" rtl="0" eaLnBrk="1" latinLnBrk="0" hangingPunct="1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L16 / AFFORI - BRUZZANO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Nido v. Ivrea 1 – BILANCIO PARTECIPATIVO 2015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46258"/>
                  </a:ext>
                </a:extLst>
              </a:tr>
              <a:tr h="163435">
                <a:tc>
                  <a:txBody>
                    <a:bodyPr/>
                    <a:lstStyle/>
                    <a:p>
                      <a:pPr marL="45085" algn="ctr" defTabSz="914354" rtl="0" eaLnBrk="1" latinLnBrk="0" hangingPunct="1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L18 / BICOCCA - GRECO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P.le Greco - Via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Biccoca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- Viale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Sarca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- Viale F. Testi – Viale Berbera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44899"/>
                  </a:ext>
                </a:extLst>
              </a:tr>
              <a:tr h="293692">
                <a:tc>
                  <a:txBody>
                    <a:bodyPr/>
                    <a:lstStyle/>
                    <a:p>
                      <a:pPr marL="45085" marR="56515" algn="ctr" defTabSz="914354" rtl="0" eaLnBrk="1" latinLnBrk="0" hangingPunct="1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L21 / Parco Lambro - CIMIANO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130" algn="ctr" defTabSz="914354" rtl="0" eaLnBrk="1" latinLnBrk="0" hangingPunct="1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24130" algn="ctr" defTabSz="914354" rtl="0" eaLnBrk="1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VIVERE IL PARCO LAMBRO - NUOVE AREE ATTREZZATE E INTERVENTI DI RIQUALIFICAZIONE – BP2015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4415"/>
                  </a:ext>
                </a:extLst>
              </a:tr>
              <a:tr h="293692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L23 / CORSICA - FORLANINI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Riqualificazione aree: Ardigò,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Mezzofanti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Forlanini FS, M4 Forlanini FS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47834"/>
                  </a:ext>
                </a:extLst>
              </a:tr>
              <a:tr h="230968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L23 / CORSICA – FORLANINI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Percorso ciclopedonale M4 Forlanini stazione FS – Parco Forlanini – Linate, con passerella fiume Lambro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1397"/>
                  </a:ext>
                </a:extLst>
              </a:tr>
              <a:tr h="163435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L23 / CORSICA – FORLANINI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Corso XXII Marzo -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Adeg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Normativi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riqualificaz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 salvaguarda di alberature cittadine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59834"/>
                  </a:ext>
                </a:extLst>
              </a:tr>
              <a:tr h="163435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L25 / MONLUE' - PONTE LAMBRO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Passerella ciclopedonale fiume Lambro Parco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Monluè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– via dell’Aviazione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195850"/>
                  </a:ext>
                </a:extLst>
              </a:tr>
              <a:tr h="163435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L29 / RIPAMONTI – STADERA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Teatro Ringhiera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52381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L30 / Parco delle Abbazie - CHIARAVALLE - RONCHETTO DELLE RANE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MS ERP San Bernardo 29A (sharing city) e 48/50</a:t>
                      </a:r>
                    </a:p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Chiesa S. Ignazio presso Cascina Campazzo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68513"/>
                  </a:ext>
                </a:extLst>
              </a:tr>
              <a:tr h="290699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L33 / RONCHETTO SUL NAVIGLIO - CANTALUPA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Alzaia Naviglio Pavese -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Eurovelo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26314"/>
                  </a:ext>
                </a:extLst>
              </a:tr>
              <a:tr h="230968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L36 / BAGGIO - MUGGIANO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Biblioteca Baggio - Realizzazione del chiosco esterno BP 2015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25046"/>
                  </a:ext>
                </a:extLst>
              </a:tr>
              <a:tr h="230968">
                <a:tc>
                  <a:txBody>
                    <a:bodyPr/>
                    <a:lstStyle/>
                    <a:p>
                      <a:pPr marL="4508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L39 / S. SIRO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354" rtl="0" eaLnBrk="1" fontAlgn="ctr" latinLnBrk="0" hangingPunct="1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it-IT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Pista ciclabile - viale </a:t>
                      </a:r>
                      <a:r>
                        <a:rPr lang="it-IT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Caprilli</a:t>
                      </a:r>
                      <a:endParaRPr lang="it-IT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12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765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58743E9-7EF4-454F-8D27-A3D43755143D}"/>
              </a:ext>
            </a:extLst>
          </p:cNvPr>
          <p:cNvSpPr/>
          <p:nvPr/>
        </p:nvSpPr>
        <p:spPr bwMode="auto">
          <a:xfrm>
            <a:off x="1509824" y="861174"/>
            <a:ext cx="9752198" cy="46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zh-CN" sz="2800" b="1" i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Arial" pitchFamily="34" charset="0"/>
              </a:rPr>
              <a:t>Strategia degli eventi di partecipazione </a:t>
            </a:r>
            <a:r>
              <a:rPr lang="it-IT" altLang="zh-CN" sz="2800" b="1" i="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Arial" pitchFamily="34" charset="0"/>
              </a:rPr>
              <a:t>dei cittadini</a:t>
            </a:r>
            <a:endParaRPr lang="it-IT" sz="2800" b="1" i="1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3E1DBF-4923-48BD-B4AB-AAE3C59C2F80}"/>
              </a:ext>
            </a:extLst>
          </p:cNvPr>
          <p:cNvSpPr/>
          <p:nvPr/>
        </p:nvSpPr>
        <p:spPr>
          <a:xfrm>
            <a:off x="6483326" y="348307"/>
            <a:ext cx="4697580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Agenda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72C6A88-7A07-4F00-8697-3A22D9DE7887}"/>
              </a:ext>
            </a:extLst>
          </p:cNvPr>
          <p:cNvSpPr/>
          <p:nvPr/>
        </p:nvSpPr>
        <p:spPr bwMode="auto">
          <a:xfrm>
            <a:off x="1509823" y="1690528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i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Fase 1: La gestione </a:t>
            </a:r>
            <a:r>
              <a:rPr lang="it-IT" sz="2800" b="1" i="1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delle segnalazioni</a:t>
            </a:r>
            <a:endParaRPr lang="it-IT" sz="2800" b="1" i="1" dirty="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BE907A5-6464-4ABF-BA2D-1A4D1AAD6DB8}"/>
              </a:ext>
            </a:extLst>
          </p:cNvPr>
          <p:cNvSpPr/>
          <p:nvPr/>
        </p:nvSpPr>
        <p:spPr bwMode="auto">
          <a:xfrm>
            <a:off x="1509823" y="3141044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L’avanzamento del PQ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BBB737A6-E8F1-4D1A-97CF-EB47744011A7}"/>
              </a:ext>
            </a:extLst>
          </p:cNvPr>
          <p:cNvSpPr/>
          <p:nvPr/>
        </p:nvSpPr>
        <p:spPr bwMode="auto">
          <a:xfrm>
            <a:off x="1509823" y="2446398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Fase 2:</a:t>
            </a:r>
            <a:r>
              <a:rPr kumimoji="0" lang="it-IT" altLang="zh-CN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gli eventi di partecipazione nei quartieri</a:t>
            </a:r>
            <a:endParaRPr kumimoji="0" lang="it-IT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8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58743E9-7EF4-454F-8D27-A3D43755143D}"/>
              </a:ext>
            </a:extLst>
          </p:cNvPr>
          <p:cNvSpPr/>
          <p:nvPr/>
        </p:nvSpPr>
        <p:spPr bwMode="auto">
          <a:xfrm>
            <a:off x="1509824" y="861174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zh-CN" sz="2800" b="1" i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Strategia degli eventi di partecipazione dei cittadini</a:t>
            </a:r>
            <a:endParaRPr lang="it-IT" sz="2800" b="1" i="1" dirty="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3E1DBF-4923-48BD-B4AB-AAE3C59C2F80}"/>
              </a:ext>
            </a:extLst>
          </p:cNvPr>
          <p:cNvSpPr/>
          <p:nvPr/>
        </p:nvSpPr>
        <p:spPr>
          <a:xfrm>
            <a:off x="6483326" y="348307"/>
            <a:ext cx="4697580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Agenda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72C6A88-7A07-4F00-8697-3A22D9DE7887}"/>
              </a:ext>
            </a:extLst>
          </p:cNvPr>
          <p:cNvSpPr/>
          <p:nvPr/>
        </p:nvSpPr>
        <p:spPr bwMode="auto">
          <a:xfrm>
            <a:off x="1509823" y="1690528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i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Fase 1: La gestione </a:t>
            </a:r>
            <a:r>
              <a:rPr lang="it-IT" sz="2800" b="1" i="1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delle segnalazioni</a:t>
            </a:r>
            <a:endParaRPr lang="it-IT" sz="2800" b="1" i="1" dirty="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BE907A5-6464-4ABF-BA2D-1A4D1AAD6DB8}"/>
              </a:ext>
            </a:extLst>
          </p:cNvPr>
          <p:cNvSpPr/>
          <p:nvPr/>
        </p:nvSpPr>
        <p:spPr bwMode="auto">
          <a:xfrm>
            <a:off x="1509823" y="3141044"/>
            <a:ext cx="9752198" cy="46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zh-CN" sz="2800" b="1" i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Arial" pitchFamily="34" charset="0"/>
              </a:rPr>
              <a:t>L’avanzamento del Piano Quartieri</a:t>
            </a:r>
            <a:endParaRPr lang="it-IT" sz="2800" b="1" i="1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Arial" pitchFamily="34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BBB737A6-E8F1-4D1A-97CF-EB47744011A7}"/>
              </a:ext>
            </a:extLst>
          </p:cNvPr>
          <p:cNvSpPr/>
          <p:nvPr/>
        </p:nvSpPr>
        <p:spPr bwMode="auto">
          <a:xfrm>
            <a:off x="1509823" y="2446398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Fase 2:</a:t>
            </a:r>
            <a:r>
              <a:rPr kumimoji="0" lang="it-IT" altLang="zh-CN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gli eventi di partecipazione nei quartieri</a:t>
            </a:r>
            <a:endParaRPr kumimoji="0" lang="it-IT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82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71700" y="1372654"/>
            <a:ext cx="3019425" cy="42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1pPr>
            <a:lvl2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2pPr>
            <a:lvl3pPr marL="685800" indent="-4302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marL="1587" lvl="1" indent="0" algn="r" defTabSz="449217">
              <a:spcAft>
                <a:spcPts val="1000"/>
              </a:spcAft>
              <a:buClr>
                <a:srgbClr val="000000"/>
              </a:buClr>
              <a:buSzPct val="100000"/>
              <a:defRPr/>
            </a:pPr>
            <a:r>
              <a:rPr lang="en-US" altLang="it-IT" b="1" i="1" dirty="0" err="1">
                <a:solidFill>
                  <a:srgbClr val="000000"/>
                </a:solidFill>
                <a:latin typeface="+mn-lt"/>
              </a:rPr>
              <a:t>Dati</a:t>
            </a:r>
            <a:r>
              <a:rPr lang="en-US" altLang="it-IT" b="1" i="1" dirty="0">
                <a:solidFill>
                  <a:srgbClr val="000000"/>
                </a:solidFill>
                <a:latin typeface="+mn-lt"/>
              </a:rPr>
              <a:t> per </a:t>
            </a:r>
            <a:r>
              <a:rPr lang="en-US" altLang="it-IT" b="1" i="1" dirty="0" err="1">
                <a:solidFill>
                  <a:srgbClr val="000000"/>
                </a:solidFill>
                <a:latin typeface="+mn-lt"/>
              </a:rPr>
              <a:t>numero</a:t>
            </a:r>
            <a:r>
              <a:rPr lang="en-US" altLang="it-IT" b="1" i="1" dirty="0">
                <a:solidFill>
                  <a:srgbClr val="000000"/>
                </a:solidFill>
                <a:latin typeface="+mn-lt"/>
              </a:rPr>
              <a:t> di </a:t>
            </a:r>
            <a:r>
              <a:rPr lang="en-US" altLang="it-IT" b="1" i="1" dirty="0" err="1">
                <a:solidFill>
                  <a:srgbClr val="000000"/>
                </a:solidFill>
                <a:latin typeface="+mn-lt"/>
              </a:rPr>
              <a:t>interventi</a:t>
            </a:r>
            <a:r>
              <a:rPr lang="en-US" altLang="it-IT" b="1" i="1" dirty="0">
                <a:solidFill>
                  <a:srgbClr val="000000"/>
                </a:solidFill>
                <a:latin typeface="+mn-lt"/>
              </a:rPr>
              <a:t>*</a:t>
            </a:r>
            <a:endParaRPr lang="it-IT" altLang="it-IT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F190C2-AE9E-4B1D-93C0-7F239D50F5F2}"/>
              </a:ext>
            </a:extLst>
          </p:cNvPr>
          <p:cNvSpPr/>
          <p:nvPr/>
        </p:nvSpPr>
        <p:spPr>
          <a:xfrm>
            <a:off x="6483326" y="348307"/>
            <a:ext cx="4697580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L’avanzamento del PQ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EFEF792-BBAD-4B0C-B391-1FBFEA3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</p:spPr>
        <p:txBody>
          <a:bodyPr/>
          <a:lstStyle/>
          <a:p>
            <a:fld id="{42557465-A5E1-4DCE-852E-D4A1247D52C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343A7D-8170-418F-ABE3-98FA33EC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5472"/>
              </p:ext>
            </p:extLst>
          </p:nvPr>
        </p:nvGraphicFramePr>
        <p:xfrm>
          <a:off x="2282826" y="1835555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503033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288725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3603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Stato</a:t>
                      </a:r>
                      <a:endParaRPr lang="it-IT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Novembre</a:t>
                      </a:r>
                      <a:r>
                        <a:rPr lang="en-US" sz="1600" dirty="0"/>
                        <a:t> 2018</a:t>
                      </a:r>
                      <a:endParaRPr lang="it-IT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Settembre</a:t>
                      </a:r>
                      <a:r>
                        <a:rPr lang="en-US" sz="1600" dirty="0"/>
                        <a:t> 2019</a:t>
                      </a:r>
                      <a:endParaRPr lang="it-IT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79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Progettazione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287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107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974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Gara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157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45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Lavori</a:t>
                      </a:r>
                      <a:r>
                        <a:rPr lang="en-US" sz="1600" dirty="0"/>
                        <a:t> in </a:t>
                      </a:r>
                      <a:r>
                        <a:rPr lang="en-US" sz="1600" dirty="0" err="1"/>
                        <a:t>corso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495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705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756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Lavori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terminati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108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87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1.077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1.077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728790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7077FCEA-796D-4226-B596-04AFD3E925BB}"/>
              </a:ext>
            </a:extLst>
          </p:cNvPr>
          <p:cNvSpPr/>
          <p:nvPr/>
        </p:nvSpPr>
        <p:spPr>
          <a:xfrm rot="5400000">
            <a:off x="1085764" y="2701290"/>
            <a:ext cx="1554480" cy="42689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754888-E189-42C3-9A30-24BBCD78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532574"/>
            <a:ext cx="5010150" cy="2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1pPr>
            <a:lvl2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2pPr>
            <a:lvl3pPr marL="685800" indent="-4302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marL="1587" lvl="1" indent="0" defTabSz="449217">
              <a:spcAft>
                <a:spcPts val="1000"/>
              </a:spcAft>
              <a:buClr>
                <a:srgbClr val="000000"/>
              </a:buClr>
              <a:buSzPct val="100000"/>
              <a:defRPr/>
            </a:pPr>
            <a:r>
              <a:rPr lang="en-US" altLang="it-IT" sz="1200" i="1" dirty="0">
                <a:solidFill>
                  <a:srgbClr val="000000"/>
                </a:solidFill>
                <a:latin typeface="+mn-lt"/>
              </a:rPr>
              <a:t>*Non </a:t>
            </a:r>
            <a:r>
              <a:rPr lang="en-US" altLang="it-IT" sz="1200" i="1" dirty="0" err="1">
                <a:solidFill>
                  <a:srgbClr val="000000"/>
                </a:solidFill>
                <a:latin typeface="+mn-lt"/>
              </a:rPr>
              <a:t>sono</a:t>
            </a:r>
            <a:r>
              <a:rPr lang="en-US" altLang="it-IT" sz="1200" i="1" dirty="0">
                <a:solidFill>
                  <a:srgbClr val="000000"/>
                </a:solidFill>
                <a:latin typeface="+mn-lt"/>
              </a:rPr>
              <a:t> considerate le opera a </a:t>
            </a:r>
            <a:r>
              <a:rPr lang="en-US" altLang="it-IT" sz="1200" i="1" dirty="0" err="1">
                <a:solidFill>
                  <a:srgbClr val="000000"/>
                </a:solidFill>
                <a:latin typeface="+mn-lt"/>
              </a:rPr>
              <a:t>scomputo</a:t>
            </a:r>
            <a:r>
              <a:rPr lang="en-US" altLang="it-IT" sz="12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1200" i="1" dirty="0" err="1">
                <a:solidFill>
                  <a:srgbClr val="000000"/>
                </a:solidFill>
                <a:latin typeface="+mn-lt"/>
              </a:rPr>
              <a:t>oneri</a:t>
            </a:r>
            <a:r>
              <a:rPr lang="en-US" altLang="it-IT" sz="1200" i="1" dirty="0">
                <a:solidFill>
                  <a:srgbClr val="000000"/>
                </a:solidFill>
                <a:latin typeface="+mn-lt"/>
              </a:rPr>
              <a:t> di </a:t>
            </a:r>
            <a:r>
              <a:rPr lang="en-US" altLang="it-IT" sz="1200" i="1" dirty="0" err="1">
                <a:solidFill>
                  <a:srgbClr val="000000"/>
                </a:solidFill>
                <a:latin typeface="+mn-lt"/>
              </a:rPr>
              <a:t>urbanizzazione</a:t>
            </a:r>
            <a:endParaRPr lang="it-IT" altLang="it-IT" sz="12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48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E8A04-9EDC-4B94-B5C8-9AE7D57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E1F1F0-3D58-43A9-9FCA-CDD224F778D8}"/>
              </a:ext>
            </a:extLst>
          </p:cNvPr>
          <p:cNvSpPr/>
          <p:nvPr/>
        </p:nvSpPr>
        <p:spPr>
          <a:xfrm>
            <a:off x="7267574" y="319946"/>
            <a:ext cx="4065731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prstClr val="black"/>
                </a:solidFill>
              </a:rPr>
              <a:t> </a:t>
            </a:r>
            <a:r>
              <a:rPr lang="it-IT" altLang="zh-CN" sz="2000" b="1" i="1" dirty="0">
                <a:solidFill>
                  <a:srgbClr val="FF0000"/>
                </a:solidFill>
              </a:rPr>
              <a:t>Piano Quartieri: fasi e calendario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AF435-A1C5-4D7B-923F-B0719831369A}"/>
              </a:ext>
            </a:extLst>
          </p:cNvPr>
          <p:cNvSpPr txBox="1"/>
          <p:nvPr/>
        </p:nvSpPr>
        <p:spPr>
          <a:xfrm>
            <a:off x="3964088" y="1243162"/>
            <a:ext cx="7561162" cy="52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lvl="0" algn="r">
              <a:defRPr sz="2000" b="1" i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it-IT" altLang="zh-CN" sz="1800" b="0" i="0" dirty="0">
                <a:solidFill>
                  <a:schemeClr val="tx1"/>
                </a:solidFill>
              </a:rPr>
              <a:t>Il Piano,  presentato dal Sindaco il 26 ottobre 2018 presso il Teatro del Buratto, si articola in due fasi:</a:t>
            </a:r>
          </a:p>
        </p:txBody>
      </p:sp>
      <p:pic>
        <p:nvPicPr>
          <p:cNvPr id="10" name="Picture 70">
            <a:extLst>
              <a:ext uri="{FF2B5EF4-FFF2-40B4-BE49-F238E27FC236}">
                <a16:creationId xmlns:a16="http://schemas.microsoft.com/office/drawing/2014/main" id="{F391A4FB-5953-4CAE-B923-7AAC0E152D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7" y="1260777"/>
            <a:ext cx="3619601" cy="476133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832161" y="2414890"/>
            <a:ext cx="392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Fase 1: incontri nei Municipi (nov 2018)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76862" y="5236863"/>
            <a:ext cx="443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/>
            </a:lvl1pPr>
          </a:lstStyle>
          <a:p>
            <a:r>
              <a:rPr lang="it-IT" dirty="0"/>
              <a:t>Fase 2: incontri nei quartieri (da aprile 2019)</a:t>
            </a:r>
          </a:p>
        </p:txBody>
      </p:sp>
      <p:sp>
        <p:nvSpPr>
          <p:cNvPr id="13" name="CasellaDiTesto 11">
            <a:extLst>
              <a:ext uri="{FF2B5EF4-FFF2-40B4-BE49-F238E27FC236}">
                <a16:creationId xmlns:a16="http://schemas.microsoft.com/office/drawing/2014/main" id="{8CA1527D-C1C4-4F16-A5B8-F06B2F6C128D}"/>
              </a:ext>
            </a:extLst>
          </p:cNvPr>
          <p:cNvSpPr txBox="1"/>
          <p:nvPr/>
        </p:nvSpPr>
        <p:spPr>
          <a:xfrm>
            <a:off x="4776862" y="5588688"/>
            <a:ext cx="720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/>
            </a:lvl1pPr>
          </a:lstStyle>
          <a:p>
            <a:r>
              <a:rPr lang="it-IT" sz="1600" b="0" i="0" dirty="0"/>
              <a:t>Eventi di partecipazione in tutti i quartieri della città per presentare i progetti – guida</a:t>
            </a:r>
          </a:p>
          <a:p>
            <a:r>
              <a:rPr lang="it-IT" sz="1600" b="0" i="0" dirty="0"/>
              <a:t>e aggiornare lo stato dell’arte delle opere per ciascun quartiere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86E24B9-480E-45E6-BE34-86ECF738CD02}"/>
              </a:ext>
            </a:extLst>
          </p:cNvPr>
          <p:cNvSpPr/>
          <p:nvPr/>
        </p:nvSpPr>
        <p:spPr>
          <a:xfrm>
            <a:off x="4171950" y="2605962"/>
            <a:ext cx="604912" cy="351825"/>
          </a:xfrm>
          <a:prstGeom prst="rightArrow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8EAE56E-1BE7-4BB7-9ED6-2A7A70B57921}"/>
              </a:ext>
            </a:extLst>
          </p:cNvPr>
          <p:cNvSpPr/>
          <p:nvPr/>
        </p:nvSpPr>
        <p:spPr>
          <a:xfrm>
            <a:off x="4171950" y="5240722"/>
            <a:ext cx="604912" cy="351825"/>
          </a:xfrm>
          <a:prstGeom prst="rightArrow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1">
            <a:extLst>
              <a:ext uri="{FF2B5EF4-FFF2-40B4-BE49-F238E27FC236}">
                <a16:creationId xmlns:a16="http://schemas.microsoft.com/office/drawing/2014/main" id="{F714F95F-4D2A-46CA-9018-5B6DF636999E}"/>
              </a:ext>
            </a:extLst>
          </p:cNvPr>
          <p:cNvSpPr txBox="1"/>
          <p:nvPr/>
        </p:nvSpPr>
        <p:spPr>
          <a:xfrm>
            <a:off x="4845102" y="2842067"/>
            <a:ext cx="720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/>
            </a:lvl1pPr>
          </a:lstStyle>
          <a:p>
            <a:r>
              <a:rPr lang="it-IT" sz="1600" b="0" i="0" dirty="0"/>
              <a:t>9 eventi di partecipazione nei 9 Municipi per presentare tutti i progetti in progettazione, in gara o in corso, e raccogliere le segnalazioni dei cittadini in merito alle opere.</a:t>
            </a:r>
          </a:p>
        </p:txBody>
      </p:sp>
      <p:sp>
        <p:nvSpPr>
          <p:cNvPr id="17" name="Arrow: Right 2">
            <a:extLst>
              <a:ext uri="{FF2B5EF4-FFF2-40B4-BE49-F238E27FC236}">
                <a16:creationId xmlns:a16="http://schemas.microsoft.com/office/drawing/2014/main" id="{286E24B9-480E-45E6-BE34-86ECF738CD02}"/>
              </a:ext>
            </a:extLst>
          </p:cNvPr>
          <p:cNvSpPr/>
          <p:nvPr/>
        </p:nvSpPr>
        <p:spPr>
          <a:xfrm>
            <a:off x="4160577" y="4136810"/>
            <a:ext cx="604912" cy="351825"/>
          </a:xfrm>
          <a:prstGeom prst="rightArrow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4848081" y="3918442"/>
            <a:ext cx="499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Fase 1: gestione delle segnalazioni (</a:t>
            </a:r>
            <a:r>
              <a:rPr lang="it-IT" b="1" i="1" dirty="0" err="1"/>
              <a:t>gen</a:t>
            </a:r>
            <a:r>
              <a:rPr lang="it-IT" b="1" i="1" dirty="0"/>
              <a:t>-ago 2019)</a:t>
            </a:r>
          </a:p>
        </p:txBody>
      </p:sp>
      <p:sp>
        <p:nvSpPr>
          <p:cNvPr id="19" name="CasellaDiTesto 11">
            <a:extLst>
              <a:ext uri="{FF2B5EF4-FFF2-40B4-BE49-F238E27FC236}">
                <a16:creationId xmlns:a16="http://schemas.microsoft.com/office/drawing/2014/main" id="{F714F95F-4D2A-46CA-9018-5B6DF636999E}"/>
              </a:ext>
            </a:extLst>
          </p:cNvPr>
          <p:cNvSpPr txBox="1"/>
          <p:nvPr/>
        </p:nvSpPr>
        <p:spPr>
          <a:xfrm>
            <a:off x="4888318" y="4263731"/>
            <a:ext cx="720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/>
            </a:lvl1pPr>
          </a:lstStyle>
          <a:p>
            <a:r>
              <a:rPr lang="it-IT" sz="1600" b="0" i="0" dirty="0"/>
              <a:t>Catalogazione, esame e risposta alle osservazioni dei cittadini</a:t>
            </a:r>
          </a:p>
          <a:p>
            <a:r>
              <a:rPr lang="it-IT" sz="1600" b="0" i="0" dirty="0"/>
              <a:t>Pianificazione delle opere da inserire nel Piano Quartieri</a:t>
            </a:r>
          </a:p>
        </p:txBody>
      </p:sp>
    </p:spTree>
    <p:extLst>
      <p:ext uri="{BB962C8B-B14F-4D97-AF65-F5344CB8AC3E}">
        <p14:creationId xmlns:p14="http://schemas.microsoft.com/office/powerpoint/2010/main" val="111985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58743E9-7EF4-454F-8D27-A3D43755143D}"/>
              </a:ext>
            </a:extLst>
          </p:cNvPr>
          <p:cNvSpPr/>
          <p:nvPr/>
        </p:nvSpPr>
        <p:spPr bwMode="auto">
          <a:xfrm>
            <a:off x="1509824" y="861174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zh-CN" sz="2800" b="1" i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Strategia degli eventi di partecipazione </a:t>
            </a:r>
            <a:r>
              <a:rPr lang="it-IT" altLang="zh-CN" sz="2800" b="1" i="1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dei cittadini</a:t>
            </a:r>
            <a:endParaRPr lang="it-IT" sz="2800" b="1" i="1" dirty="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3E1DBF-4923-48BD-B4AB-AAE3C59C2F80}"/>
              </a:ext>
            </a:extLst>
          </p:cNvPr>
          <p:cNvSpPr/>
          <p:nvPr/>
        </p:nvSpPr>
        <p:spPr>
          <a:xfrm>
            <a:off x="6483326" y="348307"/>
            <a:ext cx="4697580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Agenda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72C6A88-7A07-4F00-8697-3A22D9DE7887}"/>
              </a:ext>
            </a:extLst>
          </p:cNvPr>
          <p:cNvSpPr/>
          <p:nvPr/>
        </p:nvSpPr>
        <p:spPr bwMode="auto">
          <a:xfrm>
            <a:off x="1509823" y="1690528"/>
            <a:ext cx="9752198" cy="46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i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Arial" pitchFamily="34" charset="0"/>
              </a:rPr>
              <a:t>Fase 1: La gestione delle segnalazioni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BE907A5-6464-4ABF-BA2D-1A4D1AAD6DB8}"/>
              </a:ext>
            </a:extLst>
          </p:cNvPr>
          <p:cNvSpPr/>
          <p:nvPr/>
        </p:nvSpPr>
        <p:spPr bwMode="auto">
          <a:xfrm>
            <a:off x="1509823" y="3141044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L’avanzamento del PQ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BBB737A6-E8F1-4D1A-97CF-EB47744011A7}"/>
              </a:ext>
            </a:extLst>
          </p:cNvPr>
          <p:cNvSpPr/>
          <p:nvPr/>
        </p:nvSpPr>
        <p:spPr bwMode="auto">
          <a:xfrm>
            <a:off x="1509823" y="2446398"/>
            <a:ext cx="9752198" cy="46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212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Fase 2:</a:t>
            </a:r>
            <a:r>
              <a:rPr kumimoji="0" lang="it-IT" altLang="zh-CN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gli eventi di partecipazione nei quartieri</a:t>
            </a:r>
            <a:endParaRPr kumimoji="0" lang="it-IT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8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8C99D3E5-8B5D-41AB-8A32-022050C11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14719"/>
              </p:ext>
            </p:extLst>
          </p:nvPr>
        </p:nvGraphicFramePr>
        <p:xfrm>
          <a:off x="2362199" y="1876425"/>
          <a:ext cx="7467601" cy="3251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9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8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95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D30967"/>
                          </a:solidFill>
                          <a:effectLst/>
                          <a:latin typeface="+mn-lt"/>
                        </a:rPr>
                        <a:t>11 novembre </a:t>
                      </a:r>
                      <a:endParaRPr lang="it-IT" sz="1400" b="1" i="0" u="none" strike="noStrike" dirty="0">
                        <a:solidFill>
                          <a:srgbClr val="D30967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9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"Locatelli"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8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"Montessori"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7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"Cadorna"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D30967"/>
                          </a:solidFill>
                          <a:effectLst/>
                          <a:latin typeface="+mn-lt"/>
                        </a:rPr>
                        <a:t>18 novembre</a:t>
                      </a:r>
                      <a:endParaRPr lang="it-IT" sz="1400" b="1" i="0" u="none" strike="noStrike" dirty="0">
                        <a:solidFill>
                          <a:srgbClr val="D30967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6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"Gramsci"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5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"Peroni"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4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"Grossi"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D30967"/>
                          </a:solidFill>
                          <a:effectLst/>
                          <a:latin typeface="+mn-lt"/>
                        </a:rPr>
                        <a:t>25 novembre</a:t>
                      </a:r>
                      <a:endParaRPr lang="it-IT" sz="1400" b="1" i="0" u="none" strike="noStrike" dirty="0">
                        <a:solidFill>
                          <a:srgbClr val="D30967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3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"Munari"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2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"Casa del Sole"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i="1" u="none" strike="noStrike" dirty="0">
                          <a:effectLst/>
                          <a:latin typeface="+mn-lt"/>
                        </a:rPr>
                        <a:t>Municipio 1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Scuola "Giusti - D'Assisi"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7F190C2-AE9E-4B1D-93C0-7F239D50F5F2}"/>
              </a:ext>
            </a:extLst>
          </p:cNvPr>
          <p:cNvSpPr/>
          <p:nvPr/>
        </p:nvSpPr>
        <p:spPr>
          <a:xfrm>
            <a:off x="5572125" y="348307"/>
            <a:ext cx="5608781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Fase 1: </a:t>
            </a:r>
          </a:p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Incontri nei Municipi (Nov 2018)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4750" y="1332247"/>
            <a:ext cx="712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 9 eventi della prima fase  hanno visto la partecipazione di </a:t>
            </a:r>
            <a:r>
              <a:rPr lang="it-IT" altLang="zh-CN" b="1" dirty="0"/>
              <a:t>3.300</a:t>
            </a:r>
            <a:r>
              <a:rPr lang="it-IT" dirty="0"/>
              <a:t> cittadini.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46161" y="5258180"/>
            <a:ext cx="10112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Il valore degli interventi </a:t>
            </a:r>
            <a:r>
              <a:rPr lang="it-IT" dirty="0"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presentati nel novembre 2018 è </a:t>
            </a:r>
            <a:r>
              <a:rPr lang="it-IT" dirty="0">
                <a:solidFill>
                  <a:srgbClr val="00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di circa </a:t>
            </a:r>
            <a:r>
              <a:rPr lang="it-IT" b="1" dirty="0">
                <a:solidFill>
                  <a:srgbClr val="00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1,6 mld€ </a:t>
            </a:r>
            <a:r>
              <a:rPr lang="it-IT" dirty="0">
                <a:solidFill>
                  <a:srgbClr val="00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che comprende </a:t>
            </a:r>
            <a:r>
              <a:rPr lang="it-IT" b="1" dirty="0">
                <a:solidFill>
                  <a:srgbClr val="00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1,2 mld€</a:t>
            </a:r>
            <a:r>
              <a:rPr lang="it-IT" dirty="0">
                <a:solidFill>
                  <a:srgbClr val="00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 pianificati, </a:t>
            </a:r>
            <a:r>
              <a:rPr lang="it-IT" b="1" dirty="0">
                <a:solidFill>
                  <a:srgbClr val="00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180 mln€ </a:t>
            </a:r>
            <a:r>
              <a:rPr lang="it-IT" dirty="0">
                <a:solidFill>
                  <a:srgbClr val="00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per urgenti/ imprevisti e </a:t>
            </a:r>
            <a:r>
              <a:rPr lang="it-IT" b="1" dirty="0">
                <a:solidFill>
                  <a:srgbClr val="FF0000"/>
                </a:solidFill>
                <a:latin typeface="UICTFontTextStyleTallBody"/>
                <a:ea typeface="Calibri" panose="020F0502020204030204" pitchFamily="34" charset="0"/>
                <a:cs typeface="Calibri" panose="020F0502020204030204" pitchFamily="34" charset="0"/>
              </a:rPr>
              <a:t>200 mln€ disponibili per le priorità indicate dalla cittadinanza.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E8A04-9EDC-4B94-B5C8-9AE7D57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AA3843-E3F0-4BCB-8669-DD67096341ED}"/>
              </a:ext>
            </a:extLst>
          </p:cNvPr>
          <p:cNvSpPr/>
          <p:nvPr/>
        </p:nvSpPr>
        <p:spPr>
          <a:xfrm>
            <a:off x="393287" y="978076"/>
            <a:ext cx="11405425" cy="1262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B4A57-11E1-462C-8A29-0FFC16C6E6C8}"/>
              </a:ext>
            </a:extLst>
          </p:cNvPr>
          <p:cNvSpPr/>
          <p:nvPr/>
        </p:nvSpPr>
        <p:spPr>
          <a:xfrm>
            <a:off x="536827" y="748576"/>
            <a:ext cx="2313877" cy="4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altLang="zh-CN" sz="1600" b="1" i="1" dirty="0">
                <a:solidFill>
                  <a:srgbClr val="FF0000"/>
                </a:solidFill>
              </a:rPr>
              <a:t>Cosa è stato fatto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2F52E4-CC24-4984-882E-CB1D5D120D13}"/>
              </a:ext>
            </a:extLst>
          </p:cNvPr>
          <p:cNvSpPr/>
          <p:nvPr/>
        </p:nvSpPr>
        <p:spPr>
          <a:xfrm>
            <a:off x="536827" y="1189829"/>
            <a:ext cx="3653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altLang="zh-CN" sz="1200" dirty="0">
                <a:solidFill>
                  <a:prstClr val="black"/>
                </a:solidFill>
              </a:rPr>
              <a:t>Agli incontri del </a:t>
            </a:r>
            <a:r>
              <a:rPr lang="it-IT" altLang="zh-CN" sz="1200" b="1" dirty="0">
                <a:solidFill>
                  <a:prstClr val="black"/>
                </a:solidFill>
              </a:rPr>
              <a:t>novembre 2018 abbiamo raccolto </a:t>
            </a:r>
            <a:r>
              <a:rPr lang="it-IT" altLang="zh-CN" sz="1200" dirty="0">
                <a:solidFill>
                  <a:prstClr val="black"/>
                </a:solidFill>
              </a:rPr>
              <a:t> </a:t>
            </a:r>
            <a:r>
              <a:rPr lang="it-IT" altLang="zh-CN" sz="1200" b="1" dirty="0">
                <a:solidFill>
                  <a:prstClr val="black"/>
                </a:solidFill>
              </a:rPr>
              <a:t>1.539 </a:t>
            </a:r>
            <a:r>
              <a:rPr lang="it-IT" altLang="zh-CN" sz="1200" dirty="0">
                <a:solidFill>
                  <a:prstClr val="black"/>
                </a:solidFill>
              </a:rPr>
              <a:t>schede e 1.892 post </a:t>
            </a:r>
            <a:r>
              <a:rPr lang="it-IT" altLang="zh-CN" sz="1200" dirty="0" err="1">
                <a:solidFill>
                  <a:prstClr val="black"/>
                </a:solidFill>
              </a:rPr>
              <a:t>it</a:t>
            </a:r>
            <a:r>
              <a:rPr lang="it-IT" altLang="zh-CN" sz="1200" dirty="0">
                <a:solidFill>
                  <a:prstClr val="black"/>
                </a:solidFill>
              </a:rPr>
              <a:t>. Tutti partecipanti che hanno lasciato il proprio indirizzo di posta elettronica sono stati ringraziati con una </a:t>
            </a:r>
            <a:r>
              <a:rPr lang="it-IT" altLang="zh-CN" sz="1200" b="1" dirty="0">
                <a:solidFill>
                  <a:prstClr val="black"/>
                </a:solidFill>
              </a:rPr>
              <a:t>mail personale del Sindaco </a:t>
            </a:r>
            <a:r>
              <a:rPr lang="it-IT" altLang="zh-CN" sz="1200" dirty="0">
                <a:solidFill>
                  <a:prstClr val="black"/>
                </a:solidFill>
              </a:rPr>
              <a:t>del </a:t>
            </a:r>
            <a:r>
              <a:rPr lang="it-IT" altLang="zh-CN" sz="1200" b="1" dirty="0">
                <a:solidFill>
                  <a:prstClr val="black"/>
                </a:solidFill>
              </a:rPr>
              <a:t>13  dicembre 2018</a:t>
            </a:r>
            <a:r>
              <a:rPr lang="it-IT" altLang="zh-CN" sz="1200" dirty="0">
                <a:solidFill>
                  <a:prstClr val="black"/>
                </a:solidFill>
              </a:rPr>
              <a:t>.</a:t>
            </a:r>
          </a:p>
          <a:p>
            <a:pPr algn="just"/>
            <a:endParaRPr lang="it-IT" altLang="zh-CN" sz="1200" dirty="0">
              <a:solidFill>
                <a:prstClr val="black"/>
              </a:solidFill>
            </a:endParaRPr>
          </a:p>
          <a:p>
            <a:pPr lvl="0" algn="just"/>
            <a:endParaRPr lang="it-IT" altLang="zh-CN" sz="1200" dirty="0">
              <a:solidFill>
                <a:prstClr val="black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5D6B479E-80CC-4DCF-A296-5A7869512596}"/>
              </a:ext>
            </a:extLst>
          </p:cNvPr>
          <p:cNvSpPr/>
          <p:nvPr/>
        </p:nvSpPr>
        <p:spPr>
          <a:xfrm rot="5400000">
            <a:off x="4319388" y="1469227"/>
            <a:ext cx="565608" cy="31692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C62274C-131B-446B-AFB9-44343290D4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7508" y="2574540"/>
          <a:ext cx="4998800" cy="350835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860642">
                  <a:extLst>
                    <a:ext uri="{9D8B030D-6E8A-4147-A177-3AD203B41FA5}">
                      <a16:colId xmlns:a16="http://schemas.microsoft.com/office/drawing/2014/main" val="2806235127"/>
                    </a:ext>
                  </a:extLst>
                </a:gridCol>
                <a:gridCol w="1435425">
                  <a:extLst>
                    <a:ext uri="{9D8B030D-6E8A-4147-A177-3AD203B41FA5}">
                      <a16:colId xmlns:a16="http://schemas.microsoft.com/office/drawing/2014/main" val="2892040360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3003638006"/>
                    </a:ext>
                  </a:extLst>
                </a:gridCol>
              </a:tblGrid>
              <a:tr h="19022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Ambito</a:t>
                      </a: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tematico</a:t>
                      </a:r>
                      <a:endParaRPr kumimoji="0" lang="en-US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CdM</a:t>
                      </a:r>
                      <a:endParaRPr kumimoji="0" lang="en-US" sz="1400" b="1" i="1" u="none" strike="noStrike" kern="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067" marR="6067" marT="606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433719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Manutenzione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strade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piazze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197682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Parchi, giardini e arredo urbano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060096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Piste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ciclabili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20673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Demanio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pubblici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98753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scolastici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69492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Biblioteche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musei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08506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Telecamere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980030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Impianti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sportivi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96589"/>
                  </a:ext>
                </a:extLst>
              </a:tr>
              <a:tr h="223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57672"/>
                  </a:ext>
                </a:extLst>
              </a:tr>
              <a:tr h="2123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Semafori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17149"/>
                  </a:ext>
                </a:extLst>
              </a:tr>
              <a:tr h="2123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TPL (ATM)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34500"/>
                  </a:ext>
                </a:extLst>
              </a:tr>
              <a:tr h="2123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Illuminazione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(A2A)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09200"/>
                  </a:ext>
                </a:extLst>
              </a:tr>
              <a:tr h="2123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(AMSA)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27177"/>
                  </a:ext>
                </a:extLst>
              </a:tr>
              <a:tr h="2123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fattibili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servizi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1215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04918"/>
                  </a:ext>
                </a:extLst>
              </a:tr>
              <a:tr h="2123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80174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FFF02FA8-B5F4-4C49-BB48-9F0D2955D912}"/>
              </a:ext>
            </a:extLst>
          </p:cNvPr>
          <p:cNvGrpSpPr/>
          <p:nvPr/>
        </p:nvGrpSpPr>
        <p:grpSpPr>
          <a:xfrm>
            <a:off x="7082487" y="2304570"/>
            <a:ext cx="4271313" cy="3825937"/>
            <a:chOff x="867527" y="2164302"/>
            <a:chExt cx="4271313" cy="382593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6F6B54E-9467-494D-AEA1-5A5EF7399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527" y="2164302"/>
              <a:ext cx="4271313" cy="382593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4A3958-CA2B-4818-812A-AEBD936456CB}"/>
                </a:ext>
              </a:extLst>
            </p:cNvPr>
            <p:cNvSpPr/>
            <p:nvPr/>
          </p:nvSpPr>
          <p:spPr>
            <a:xfrm>
              <a:off x="2139886" y="3314315"/>
              <a:ext cx="2186260" cy="1015663"/>
            </a:xfrm>
            <a:prstGeom prst="rect">
              <a:avLst/>
            </a:prstGeom>
            <a:solidFill>
              <a:srgbClr val="FF66CC"/>
            </a:solidFill>
          </p:spPr>
          <p:txBody>
            <a:bodyPr wrap="square">
              <a:spAutoFit/>
            </a:bodyPr>
            <a:lstStyle/>
            <a:p>
              <a:pPr lvl="0" algn="ctr" defTabSz="914354" fontAlgn="b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3.391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segnalazioni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4CF7133-0592-459B-8E74-9D355F370AA3}"/>
              </a:ext>
            </a:extLst>
          </p:cNvPr>
          <p:cNvSpPr/>
          <p:nvPr/>
        </p:nvSpPr>
        <p:spPr>
          <a:xfrm>
            <a:off x="6096000" y="226809"/>
            <a:ext cx="5237306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prstClr val="black"/>
                </a:solidFill>
              </a:rPr>
              <a:t> </a:t>
            </a:r>
            <a:endParaRPr lang="it-IT" altLang="zh-CN" sz="2000" b="1" i="1" dirty="0">
              <a:solidFill>
                <a:srgbClr val="FF0000"/>
              </a:solidFill>
            </a:endParaRPr>
          </a:p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Fase 1 </a:t>
            </a:r>
          </a:p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le segnalazioni dei cittadini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895278" y="1317272"/>
            <a:ext cx="327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altLang="zh-CN" sz="1200" b="1" dirty="0">
                <a:solidFill>
                  <a:prstClr val="black"/>
                </a:solidFill>
              </a:rPr>
              <a:t>Le 1.539 schede sono state analizzate e dematerializzate.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altLang="zh-CN" sz="1200" dirty="0">
                <a:solidFill>
                  <a:prstClr val="black"/>
                </a:solidFill>
              </a:rPr>
              <a:t>I 1892 post-it sono </a:t>
            </a:r>
            <a:r>
              <a:rPr lang="it-IT" altLang="zh-CN" sz="1200" b="1" dirty="0">
                <a:solidFill>
                  <a:prstClr val="black"/>
                </a:solidFill>
              </a:rPr>
              <a:t>stati analizzati e archiviati</a:t>
            </a:r>
            <a:endParaRPr lang="it-IT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CAD132B-C44B-442F-8758-BAA40C16738E}"/>
              </a:ext>
            </a:extLst>
          </p:cNvPr>
          <p:cNvSpPr/>
          <p:nvPr/>
        </p:nvSpPr>
        <p:spPr>
          <a:xfrm rot="5400000">
            <a:off x="8169335" y="1469227"/>
            <a:ext cx="565608" cy="31692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9">
            <a:extLst>
              <a:ext uri="{FF2B5EF4-FFF2-40B4-BE49-F238E27FC236}">
                <a16:creationId xmlns:a16="http://schemas.microsoft.com/office/drawing/2014/main" id="{6C354650-6974-4D8D-9606-9F5C3D839EC2}"/>
              </a:ext>
            </a:extLst>
          </p:cNvPr>
          <p:cNvSpPr/>
          <p:nvPr/>
        </p:nvSpPr>
        <p:spPr>
          <a:xfrm>
            <a:off x="8566070" y="1422047"/>
            <a:ext cx="3277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altLang="zh-CN" sz="1200" b="1" dirty="0">
                <a:solidFill>
                  <a:prstClr val="black"/>
                </a:solidFill>
              </a:rPr>
              <a:t>Dall’esame delle schede sono emerse 3.391 segnalazioni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06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E8A04-9EDC-4B94-B5C8-9AE7D57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A03548-A20A-404A-9441-B35FA3F67777}"/>
              </a:ext>
            </a:extLst>
          </p:cNvPr>
          <p:cNvSpPr/>
          <p:nvPr/>
        </p:nvSpPr>
        <p:spPr>
          <a:xfrm>
            <a:off x="5591176" y="1494449"/>
            <a:ext cx="59464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it-IT" sz="1400" dirty="0"/>
              <a:t>Le </a:t>
            </a:r>
            <a:r>
              <a:rPr lang="it-IT" sz="1400" b="1" dirty="0"/>
              <a:t>3.391</a:t>
            </a:r>
            <a:r>
              <a:rPr lang="it-IT" sz="1400" dirty="0"/>
              <a:t> </a:t>
            </a:r>
            <a:r>
              <a:rPr lang="it-IT" sz="1400" b="1" dirty="0"/>
              <a:t>segnalazion</a:t>
            </a:r>
            <a:r>
              <a:rPr lang="it-IT" sz="1400" dirty="0"/>
              <a:t>i sono state classificate nelle seguenti categorie:</a:t>
            </a:r>
          </a:p>
          <a:p>
            <a:pPr lvl="0" indent="450850" algn="just">
              <a:spcAft>
                <a:spcPts val="600"/>
              </a:spcAft>
              <a:buClr>
                <a:srgbClr val="FF2121"/>
              </a:buClr>
              <a:buFont typeface="+mj-lt"/>
              <a:buAutoNum type="alphaUcPeriod"/>
              <a:defRPr/>
            </a:pPr>
            <a:r>
              <a:rPr lang="it-IT" sz="1400" b="1" i="1" dirty="0"/>
              <a:t>Interventi già programmati </a:t>
            </a:r>
            <a:r>
              <a:rPr lang="it-IT" sz="1400" dirty="0"/>
              <a:t> alla data degli incontri del PQ  (attualmente in progettazione, in gara o aggiudicati)</a:t>
            </a:r>
          </a:p>
          <a:p>
            <a:pPr lvl="0" indent="450850" algn="just">
              <a:spcAft>
                <a:spcPts val="600"/>
              </a:spcAft>
              <a:buClr>
                <a:srgbClr val="FF2121"/>
              </a:buClr>
              <a:buFont typeface="+mj-lt"/>
              <a:buAutoNum type="alphaUcPeriod"/>
              <a:defRPr/>
            </a:pPr>
            <a:r>
              <a:rPr lang="it-IT" sz="1400" b="1" i="1" dirty="0"/>
              <a:t>Suggerimenti e proposte a valere su 200 mln€</a:t>
            </a:r>
          </a:p>
          <a:p>
            <a:pPr marL="268288" algn="just">
              <a:spcAft>
                <a:spcPts val="600"/>
              </a:spcAft>
              <a:buClr>
                <a:srgbClr val="FF2121"/>
              </a:buClr>
              <a:defRPr/>
            </a:pPr>
            <a:r>
              <a:rPr lang="it-IT" sz="1400" b="1" i="1" dirty="0">
                <a:solidFill>
                  <a:srgbClr val="FF0000"/>
                </a:solidFill>
              </a:rPr>
              <a:t>B1 </a:t>
            </a:r>
            <a:r>
              <a:rPr lang="it-IT" sz="1400" b="1" i="1" dirty="0"/>
              <a:t>Interventi di nuova programmazione </a:t>
            </a:r>
            <a:r>
              <a:rPr lang="it-IT" sz="1400" dirty="0"/>
              <a:t>(interventi inseriti nella programmazione successivamente al PQ,  da realizzare nel biennio con risorse di Accordi Quadro esistenti)</a:t>
            </a:r>
          </a:p>
          <a:p>
            <a:pPr marL="268288" lvl="0" algn="just">
              <a:spcAft>
                <a:spcPts val="600"/>
              </a:spcAft>
              <a:buClr>
                <a:srgbClr val="FF2121"/>
              </a:buClr>
              <a:defRPr/>
            </a:pPr>
            <a:r>
              <a:rPr lang="it-IT" sz="1400" b="1" i="1" dirty="0">
                <a:solidFill>
                  <a:srgbClr val="FF0000"/>
                </a:solidFill>
              </a:rPr>
              <a:t>B2 </a:t>
            </a:r>
            <a:r>
              <a:rPr lang="it-IT" sz="1400" b="1" i="1" dirty="0"/>
              <a:t>Interventi in fase di valutazione </a:t>
            </a:r>
            <a:r>
              <a:rPr lang="it-IT" sz="1400" dirty="0"/>
              <a:t>(interventi in corso di valutazione circa la fattibilità tecnica e finanziaria, da realizzare nel biennio con risorse di Accordi Quadro esistenti)</a:t>
            </a:r>
          </a:p>
          <a:p>
            <a:pPr marL="342900" lvl="0" indent="-342900" algn="just">
              <a:spcAft>
                <a:spcPts val="600"/>
              </a:spcAft>
              <a:buClr>
                <a:srgbClr val="FF2121"/>
              </a:buClr>
              <a:buAutoNum type="alphaUcPeriod" startAt="3"/>
              <a:defRPr/>
            </a:pPr>
            <a:r>
              <a:rPr lang="it-IT" sz="1400" b="1" i="1" dirty="0"/>
              <a:t>Interventi da realizzare con nuovi appalti e/o Accordi Quadro, </a:t>
            </a:r>
            <a:r>
              <a:rPr lang="it-IT" sz="1400" i="1" dirty="0"/>
              <a:t>(</a:t>
            </a:r>
            <a:r>
              <a:rPr lang="it-IT" sz="1400" dirty="0"/>
              <a:t>interventi da programmare a seguito di valutazione di fattibilità tecnica e finanziaria, da realizzare con risorse di nuovi Interventi Specifici/Accordi Quadro) </a:t>
            </a:r>
          </a:p>
          <a:p>
            <a:pPr marL="342900" lvl="0" indent="-342900" algn="just">
              <a:spcAft>
                <a:spcPts val="600"/>
              </a:spcAft>
              <a:buClr>
                <a:srgbClr val="FF2121"/>
              </a:buClr>
              <a:buAutoNum type="alphaUcPeriod" startAt="3"/>
              <a:defRPr/>
            </a:pPr>
            <a:r>
              <a:rPr lang="it-IT" sz="1400" b="1" i="1" dirty="0"/>
              <a:t>Altro, </a:t>
            </a:r>
            <a:r>
              <a:rPr lang="it-IT" sz="1400" dirty="0"/>
              <a:t>interventi tecnicamente non realizzabili, generici e non pertinenti con gli ambiti oggetto dell’analisi.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9B22F01-F111-4359-8084-7F18B3779937}"/>
              </a:ext>
            </a:extLst>
          </p:cNvPr>
          <p:cNvSpPr/>
          <p:nvPr/>
        </p:nvSpPr>
        <p:spPr>
          <a:xfrm rot="5400000">
            <a:off x="4985912" y="1949914"/>
            <a:ext cx="565608" cy="31692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A49C9C-6CA8-4D30-87D2-1064A3C6018E}"/>
              </a:ext>
            </a:extLst>
          </p:cNvPr>
          <p:cNvSpPr/>
          <p:nvPr/>
        </p:nvSpPr>
        <p:spPr>
          <a:xfrm>
            <a:off x="825786" y="1494449"/>
            <a:ext cx="3993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altLang="zh-CN" sz="1400" dirty="0">
                <a:solidFill>
                  <a:prstClr val="black"/>
                </a:solidFill>
              </a:rPr>
              <a:t>Sono stati organizzati </a:t>
            </a:r>
            <a:r>
              <a:rPr lang="it-IT" altLang="zh-CN" sz="1400" b="1" dirty="0">
                <a:solidFill>
                  <a:prstClr val="black"/>
                </a:solidFill>
              </a:rPr>
              <a:t>incontri con le Direzioni e le Aree Tecniche </a:t>
            </a:r>
            <a:r>
              <a:rPr lang="it-IT" altLang="zh-CN" sz="1400" dirty="0">
                <a:solidFill>
                  <a:prstClr val="black"/>
                </a:solidFill>
              </a:rPr>
              <a:t>per l’analisi delle segnalazioni pervenute al fine di convalidare i criteri di catalogazione e/o per  aggiungere ulteriori elementi di dettaglio utili alla qualificazione della specifica esigenza.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6CF43E-1080-49D3-8F9C-FFF74FA5E75A}"/>
              </a:ext>
            </a:extLst>
          </p:cNvPr>
          <p:cNvSpPr/>
          <p:nvPr/>
        </p:nvSpPr>
        <p:spPr>
          <a:xfrm>
            <a:off x="535181" y="1147495"/>
            <a:ext cx="11405425" cy="4577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3939C3-8808-408E-BE4C-C846B9DE76F3}"/>
              </a:ext>
            </a:extLst>
          </p:cNvPr>
          <p:cNvSpPr/>
          <p:nvPr/>
        </p:nvSpPr>
        <p:spPr>
          <a:xfrm>
            <a:off x="794001" y="930674"/>
            <a:ext cx="2555255" cy="4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altLang="zh-CN" sz="1600" b="1" i="1" dirty="0">
                <a:solidFill>
                  <a:srgbClr val="FF0000"/>
                </a:solidFill>
              </a:rPr>
              <a:t>La metodologia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CBF075-081B-4BEC-98D4-653BAF98FB11}"/>
              </a:ext>
            </a:extLst>
          </p:cNvPr>
          <p:cNvSpPr/>
          <p:nvPr/>
        </p:nvSpPr>
        <p:spPr>
          <a:xfrm>
            <a:off x="5591176" y="319946"/>
            <a:ext cx="5742130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sz="2000" b="1" i="1" dirty="0">
                <a:solidFill>
                  <a:prstClr val="black"/>
                </a:solidFill>
              </a:rPr>
              <a:t> </a:t>
            </a:r>
            <a:r>
              <a:rPr lang="it-IT" sz="2000" b="1" i="1" dirty="0">
                <a:solidFill>
                  <a:srgbClr val="FF0000"/>
                </a:solidFill>
              </a:rPr>
              <a:t>Fase 1 </a:t>
            </a:r>
          </a:p>
          <a:p>
            <a:pPr algn="r">
              <a:defRPr/>
            </a:pPr>
            <a:r>
              <a:rPr lang="it-IT" sz="2000" b="1" i="1" dirty="0">
                <a:solidFill>
                  <a:srgbClr val="FF0000"/>
                </a:solidFill>
              </a:rPr>
              <a:t>la </a:t>
            </a:r>
            <a:r>
              <a:rPr lang="it-IT" altLang="zh-CN" sz="2000" b="1" i="1" dirty="0">
                <a:solidFill>
                  <a:srgbClr val="FF0000"/>
                </a:solidFill>
              </a:rPr>
              <a:t>classificazione delle segnalazioni</a:t>
            </a:r>
          </a:p>
        </p:txBody>
      </p:sp>
    </p:spTree>
    <p:extLst>
      <p:ext uri="{BB962C8B-B14F-4D97-AF65-F5344CB8AC3E}">
        <p14:creationId xmlns:p14="http://schemas.microsoft.com/office/powerpoint/2010/main" val="397745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E8A04-9EDC-4B94-B5C8-9AE7D57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E25A0-F5EE-4A03-A826-8ADF44B93D81}"/>
              </a:ext>
            </a:extLst>
          </p:cNvPr>
          <p:cNvSpPr/>
          <p:nvPr/>
        </p:nvSpPr>
        <p:spPr>
          <a:xfrm>
            <a:off x="597745" y="1984761"/>
            <a:ext cx="1114898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Categoria A</a:t>
            </a:r>
            <a:r>
              <a:rPr lang="it-IT" sz="2000" dirty="0">
                <a:solidFill>
                  <a:prstClr val="black"/>
                </a:solidFill>
              </a:rPr>
              <a:t>: </a:t>
            </a:r>
            <a:r>
              <a:rPr lang="it-IT" sz="2000" b="1" dirty="0">
                <a:solidFill>
                  <a:prstClr val="black"/>
                </a:solidFill>
              </a:rPr>
              <a:t>120 segnalazioni </a:t>
            </a:r>
            <a:r>
              <a:rPr lang="it-IT" sz="2000" dirty="0">
                <a:solidFill>
                  <a:prstClr val="black"/>
                </a:solidFill>
              </a:rPr>
              <a:t> (di cui 8 sono gli interventi classificati «prioritari») che riguardano </a:t>
            </a:r>
            <a:r>
              <a:rPr lang="it-IT" sz="2000" b="1" dirty="0">
                <a:solidFill>
                  <a:prstClr val="black"/>
                </a:solidFill>
              </a:rPr>
              <a:t>86 interventi </a:t>
            </a:r>
            <a:r>
              <a:rPr lang="it-IT" sz="2000" dirty="0">
                <a:solidFill>
                  <a:prstClr val="black"/>
                </a:solidFill>
              </a:rPr>
              <a:t>(in particolare: verde, mobilità, edifici scolastici e impianti sportivi) già presenti nella programmazione del Piano e oggi in fase di realizzazione per un investimento di circa 152,8 mln€*.</a:t>
            </a:r>
          </a:p>
          <a:p>
            <a:pPr lvl="0" algn="just"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Esempi: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Scuola Brocchi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Scuola Viscontini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Scuola Magreglio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8418B1-409B-407D-B333-1A1708396BFC}"/>
              </a:ext>
            </a:extLst>
          </p:cNvPr>
          <p:cNvSpPr/>
          <p:nvPr/>
        </p:nvSpPr>
        <p:spPr>
          <a:xfrm>
            <a:off x="434639" y="1771651"/>
            <a:ext cx="11405425" cy="3951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2D408-0F10-4B25-B5D1-89F18A9C76A1}"/>
              </a:ext>
            </a:extLst>
          </p:cNvPr>
          <p:cNvSpPr/>
          <p:nvPr/>
        </p:nvSpPr>
        <p:spPr>
          <a:xfrm>
            <a:off x="1388533" y="319946"/>
            <a:ext cx="10358196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            Fase 1 </a:t>
            </a:r>
          </a:p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la partecipazione della cittadinanza nella definizione delle priorità di intervento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9A1C621-7D31-453E-BB02-452B868388F5}"/>
              </a:ext>
            </a:extLst>
          </p:cNvPr>
          <p:cNvSpPr/>
          <p:nvPr/>
        </p:nvSpPr>
        <p:spPr>
          <a:xfrm>
            <a:off x="381517" y="6375390"/>
            <a:ext cx="10800314" cy="265867"/>
          </a:xfrm>
          <a:prstGeom prst="wedgeRectCallout">
            <a:avLst>
              <a:gd name="adj1" fmla="val -50156"/>
              <a:gd name="adj2" fmla="val -45661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000" dirty="0">
                <a:solidFill>
                  <a:schemeClr val="tx1"/>
                </a:solidFill>
              </a:rPr>
              <a:t>*</a:t>
            </a:r>
            <a:r>
              <a:rPr lang="it-IT" sz="1000" i="1" dirty="0">
                <a:solidFill>
                  <a:schemeClr val="tx1"/>
                </a:solidFill>
              </a:rPr>
              <a:t>Gli importi degli investimenti sono frutto di stima al momento ancora parziale e indicativa.</a:t>
            </a:r>
            <a:endParaRPr lang="it-IT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E8A04-9EDC-4B94-B5C8-9AE7D57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7465-A5E1-4DCE-852E-D4A1247D52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E25A0-F5EE-4A03-A826-8ADF44B93D81}"/>
              </a:ext>
            </a:extLst>
          </p:cNvPr>
          <p:cNvSpPr/>
          <p:nvPr/>
        </p:nvSpPr>
        <p:spPr>
          <a:xfrm>
            <a:off x="597745" y="1165611"/>
            <a:ext cx="11148984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Categoria B.1: </a:t>
            </a:r>
            <a:r>
              <a:rPr lang="it-IT" sz="2000" b="1" dirty="0">
                <a:solidFill>
                  <a:prstClr val="black"/>
                </a:solidFill>
              </a:rPr>
              <a:t>210 segnalazioni (</a:t>
            </a:r>
            <a:r>
              <a:rPr lang="it-IT" sz="2000" dirty="0">
                <a:solidFill>
                  <a:prstClr val="black"/>
                </a:solidFill>
              </a:rPr>
              <a:t>di cui 38 sono gli interventi classificati «prioritari»)  che riguardano </a:t>
            </a:r>
            <a:r>
              <a:rPr lang="it-IT" sz="2000" b="1" dirty="0">
                <a:solidFill>
                  <a:prstClr val="black"/>
                </a:solidFill>
              </a:rPr>
              <a:t>181 interventi </a:t>
            </a:r>
            <a:r>
              <a:rPr lang="it-IT" sz="2000" dirty="0">
                <a:solidFill>
                  <a:prstClr val="black"/>
                </a:solidFill>
              </a:rPr>
              <a:t>(in particolare: verde, mobilità, edifici scolastici, incluse le sistemazioni superficiali adiacenti alle nuove fermate M4) che sono stati accolti nella programmazione biennale del Piano per un investimento di circa </a:t>
            </a:r>
            <a:r>
              <a:rPr lang="it-IT" sz="2000" b="1" dirty="0">
                <a:solidFill>
                  <a:prstClr val="black"/>
                </a:solidFill>
              </a:rPr>
              <a:t>79,3 mln€*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Categoria B.2: </a:t>
            </a:r>
            <a:r>
              <a:rPr lang="it-IT" sz="2000" b="1" dirty="0">
                <a:solidFill>
                  <a:prstClr val="black"/>
                </a:solidFill>
              </a:rPr>
              <a:t>300 segnalazioni (</a:t>
            </a:r>
            <a:r>
              <a:rPr lang="it-IT" sz="2000" dirty="0">
                <a:solidFill>
                  <a:prstClr val="black"/>
                </a:solidFill>
              </a:rPr>
              <a:t>di cui 38 sono gli interventi classificati «prioritari») che riguardano </a:t>
            </a:r>
            <a:r>
              <a:rPr lang="it-IT" sz="2000" b="1" dirty="0">
                <a:solidFill>
                  <a:prstClr val="black"/>
                </a:solidFill>
              </a:rPr>
              <a:t> 233 interventi </a:t>
            </a:r>
            <a:r>
              <a:rPr lang="it-IT" sz="2000" dirty="0">
                <a:solidFill>
                  <a:prstClr val="black"/>
                </a:solidFill>
              </a:rPr>
              <a:t>(in particolare: verde, mobilità) valutati positivamente in via preliminare e per i quali è in corso la valutazione di fattibilità tecnica e finanziaria per un investimento di circa </a:t>
            </a:r>
            <a:r>
              <a:rPr lang="it-IT" sz="2000" b="1" dirty="0">
                <a:solidFill>
                  <a:prstClr val="black"/>
                </a:solidFill>
              </a:rPr>
              <a:t>18,6 mln€</a:t>
            </a:r>
            <a:r>
              <a:rPr lang="it-IT" sz="2000" dirty="0">
                <a:solidFill>
                  <a:prstClr val="black"/>
                </a:solidFill>
              </a:rPr>
              <a:t>*  </a:t>
            </a:r>
          </a:p>
          <a:p>
            <a:pPr lvl="0" algn="just"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Esempi: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Manutenzione del verde in P.le Santarosa, via Alex Visconti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Manutenzione strade in via Rizzardi, QT8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8418B1-409B-407D-B333-1A1708396BFC}"/>
              </a:ext>
            </a:extLst>
          </p:cNvPr>
          <p:cNvSpPr/>
          <p:nvPr/>
        </p:nvSpPr>
        <p:spPr>
          <a:xfrm>
            <a:off x="434639" y="1085849"/>
            <a:ext cx="11405425" cy="5057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2D408-0F10-4B25-B5D1-89F18A9C76A1}"/>
              </a:ext>
            </a:extLst>
          </p:cNvPr>
          <p:cNvSpPr/>
          <p:nvPr/>
        </p:nvSpPr>
        <p:spPr>
          <a:xfrm>
            <a:off x="1388533" y="319946"/>
            <a:ext cx="10358196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            Fase 1 </a:t>
            </a:r>
          </a:p>
          <a:p>
            <a:pPr algn="r">
              <a:defRPr/>
            </a:pPr>
            <a:r>
              <a:rPr lang="it-IT" altLang="zh-CN" sz="2000" b="1" i="1" dirty="0">
                <a:solidFill>
                  <a:srgbClr val="FF0000"/>
                </a:solidFill>
              </a:rPr>
              <a:t>la partecipazione della cittadinanza nella definizione delle priorità di intervento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9A1C621-7D31-453E-BB02-452B868388F5}"/>
              </a:ext>
            </a:extLst>
          </p:cNvPr>
          <p:cNvSpPr/>
          <p:nvPr/>
        </p:nvSpPr>
        <p:spPr>
          <a:xfrm>
            <a:off x="381517" y="6375390"/>
            <a:ext cx="10800314" cy="265867"/>
          </a:xfrm>
          <a:prstGeom prst="wedgeRectCallout">
            <a:avLst>
              <a:gd name="adj1" fmla="val -50156"/>
              <a:gd name="adj2" fmla="val -45661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000" dirty="0">
                <a:solidFill>
                  <a:schemeClr val="tx1"/>
                </a:solidFill>
              </a:rPr>
              <a:t>*</a:t>
            </a:r>
            <a:r>
              <a:rPr lang="it-IT" sz="1000" i="1" dirty="0">
                <a:solidFill>
                  <a:schemeClr val="tx1"/>
                </a:solidFill>
              </a:rPr>
              <a:t>Gli importi degli investimenti sono frutto di stima al momento ancora parziale e indicativa.</a:t>
            </a:r>
            <a:endParaRPr lang="it-IT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1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21459</TotalTime>
  <Words>2867</Words>
  <Application>Microsoft Office PowerPoint</Application>
  <PresentationFormat>Widescreen</PresentationFormat>
  <Paragraphs>509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UICTFontTextStyleTallBody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Tajani, Francesco (Bip)</dc:creator>
  <cp:lastModifiedBy>Tajani, Francesco (Bip)</cp:lastModifiedBy>
  <cp:revision>2304</cp:revision>
  <cp:lastPrinted>2018-12-14T12:16:33Z</cp:lastPrinted>
  <dcterms:created xsi:type="dcterms:W3CDTF">2018-07-12T11:41:28Z</dcterms:created>
  <dcterms:modified xsi:type="dcterms:W3CDTF">2019-09-23T10:49:00Z</dcterms:modified>
</cp:coreProperties>
</file>