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0" r:id="rId5"/>
    <p:sldId id="291" r:id="rId6"/>
    <p:sldId id="305" r:id="rId7"/>
    <p:sldId id="293" r:id="rId8"/>
    <p:sldId id="296" r:id="rId9"/>
    <p:sldId id="295" r:id="rId10"/>
    <p:sldId id="297" r:id="rId11"/>
    <p:sldId id="298" r:id="rId12"/>
    <p:sldId id="299" r:id="rId13"/>
    <p:sldId id="300" r:id="rId14"/>
    <p:sldId id="301" r:id="rId15"/>
    <p:sldId id="294" r:id="rId16"/>
    <p:sldId id="302" r:id="rId17"/>
    <p:sldId id="304" r:id="rId1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pos="9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lo Oneta" initials="MO" lastIdx="2" clrIdx="0">
    <p:extLst>
      <p:ext uri="{19B8F6BF-5375-455C-9EA6-DF929625EA0E}">
        <p15:presenceInfo xmlns:p15="http://schemas.microsoft.com/office/powerpoint/2012/main" userId="S-1-5-21-2098356685-686584317-925700815-89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E2AF5-F521-4AFE-B7AE-2D8942BE9F9C}" v="10" dt="2020-06-03T07:00:07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48" autoAdjust="0"/>
    <p:restoredTop sz="92022" autoAdjust="0"/>
  </p:normalViewPr>
  <p:slideViewPr>
    <p:cSldViewPr>
      <p:cViewPr varScale="1">
        <p:scale>
          <a:sx n="165" d="100"/>
          <a:sy n="165" d="100"/>
        </p:scale>
        <p:origin x="2310" y="132"/>
      </p:cViewPr>
      <p:guideLst>
        <p:guide orient="horz" pos="1200"/>
        <p:guide pos="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3384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41C862E2-DF47-4AE1-93E4-2E5ABD6D4F2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noProof="0"/>
              <a:t>Fare clic per modificare gli stili del testo dello schema</a:t>
            </a:r>
          </a:p>
          <a:p>
            <a:pPr lvl="1"/>
            <a:r>
              <a:rPr lang="it-IT" altLang="en-US" noProof="0"/>
              <a:t>Secondo livello</a:t>
            </a:r>
          </a:p>
          <a:p>
            <a:pPr lvl="2"/>
            <a:r>
              <a:rPr lang="it-IT" altLang="en-US" noProof="0"/>
              <a:t>Terzo livello</a:t>
            </a:r>
          </a:p>
          <a:p>
            <a:pPr lvl="3"/>
            <a:r>
              <a:rPr lang="it-IT" altLang="en-US" noProof="0"/>
              <a:t>Quarto livello</a:t>
            </a:r>
          </a:p>
          <a:p>
            <a:pPr lvl="4"/>
            <a:r>
              <a:rPr lang="it-IT" altLang="en-US" noProof="0"/>
              <a:t>Quinto livello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DAF2037E-B70C-413D-B156-2EE840897EA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27955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2037E-B70C-413D-B156-2EE840897EA9}" type="slidenum">
              <a:rPr lang="it-IT" altLang="en-US" smtClean="0"/>
              <a:pPr/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785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2037E-B70C-413D-B156-2EE840897EA9}" type="slidenum">
              <a:rPr lang="it-IT" altLang="en-US" smtClean="0"/>
              <a:pPr/>
              <a:t>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6015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828800"/>
            <a:ext cx="7772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 altLang="en-US" noProof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altLang="en-US" noProof="0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172200"/>
            <a:ext cx="19050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172200"/>
            <a:ext cx="289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172200"/>
            <a:ext cx="2286000" cy="5334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fld id="{C791E5CA-B3D8-4CBA-B54F-F8EBC2163EC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9045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46637-3D4E-4B00-B404-09BAC41DEC9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2254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E2A00-7DA8-4450-9D79-F605A4E704D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9708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4680520" cy="106613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Frutiger 45 Light" panose="020B050000000000000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630C-BD67-4145-A442-3AB03C69DD39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7390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71245-76C4-44DD-9530-6CC955627807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6942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75750-2D84-46EC-8C52-E6DCDCB906E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7117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0C44F-9286-42CE-A870-D5F1AA0952E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8364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7BC35-BAAA-490D-AC18-88F6E6AE36D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1645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0F09D-258A-44C9-AF0F-D65C565DC47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406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94663-DDC3-479D-B4DB-2195391FCC3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9107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D358E-99B5-497C-B0F6-532B31FCC86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6336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1722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solidFill>
                  <a:srgbClr val="CC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17220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CC0000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172200"/>
            <a:ext cx="114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rgbClr val="CC0000"/>
                </a:solidFill>
                <a:latin typeface="Frutiger" pitchFamily="2" charset="0"/>
              </a:defRPr>
            </a:lvl1pPr>
          </a:lstStyle>
          <a:p>
            <a:fld id="{5C68630C-BD67-4145-A442-3AB03C69DD39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6349" y="12646"/>
            <a:ext cx="965251" cy="885186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defRPr/>
            </a:pPr>
            <a:endParaRPr lang="it-IT" altLang="it-IT" sz="2400"/>
          </a:p>
        </p:txBody>
      </p:sp>
      <p:sp>
        <p:nvSpPr>
          <p:cNvPr id="3" name="Line 9"/>
          <p:cNvSpPr>
            <a:spLocks noChangeShapeType="1"/>
          </p:cNvSpPr>
          <p:nvPr userDrawn="1"/>
        </p:nvSpPr>
        <p:spPr bwMode="auto">
          <a:xfrm flipV="1">
            <a:off x="971600" y="0"/>
            <a:ext cx="0" cy="6705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/>
          </a:p>
        </p:txBody>
      </p:sp>
      <p:pic>
        <p:nvPicPr>
          <p:cNvPr id="1031" name="Picture 1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2" r="53630"/>
          <a:stretch>
            <a:fillRect/>
          </a:stretch>
        </p:blipFill>
        <p:spPr bwMode="auto">
          <a:xfrm>
            <a:off x="122147" y="963601"/>
            <a:ext cx="708070" cy="6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-62730" y="541636"/>
            <a:ext cx="1150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altLang="it-IT" sz="1600" u="none" dirty="0">
                <a:solidFill>
                  <a:schemeClr val="bg1"/>
                </a:solidFill>
                <a:latin typeface="Frutiger 45 Light" panose="020B0500000000000000"/>
              </a:rPr>
              <a:t>Milano</a:t>
            </a:r>
            <a:endParaRPr lang="it-IT" altLang="it-IT" sz="1600" u="none" dirty="0">
              <a:latin typeface="Frutiger 45 Light" panose="020B0500000000000000"/>
            </a:endParaRPr>
          </a:p>
        </p:txBody>
      </p:sp>
      <p:sp>
        <p:nvSpPr>
          <p:cNvPr id="1034" name="Text Box 18"/>
          <p:cNvSpPr txBox="1">
            <a:spLocks noChangeArrowheads="1"/>
          </p:cNvSpPr>
          <p:nvPr userDrawn="1"/>
        </p:nvSpPr>
        <p:spPr bwMode="auto">
          <a:xfrm>
            <a:off x="5946504" y="34028"/>
            <a:ext cx="3042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it-IT" altLang="it-IT" sz="1000" b="0" u="none" dirty="0">
                <a:latin typeface="Frutiger 45 Light" panose="020B0500000000000000" pitchFamily="34" charset="0"/>
              </a:rPr>
              <a:t>Direzione Mobilità e</a:t>
            </a:r>
            <a:r>
              <a:rPr lang="it-IT" altLang="it-IT" sz="1000" b="0" u="none" baseline="0" dirty="0">
                <a:latin typeface="Frutiger 45 Light" panose="020B0500000000000000" pitchFamily="34" charset="0"/>
              </a:rPr>
              <a:t> Trasporti</a:t>
            </a:r>
            <a:endParaRPr lang="it-IT" altLang="it-IT" sz="1000" b="0" u="none" dirty="0">
              <a:latin typeface="Frutiger 45 Light" panose="020B0500000000000000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it-IT" altLang="it-IT" sz="1000" b="0" u="none" dirty="0">
                <a:latin typeface="Frutiger 45 Light" panose="020B0500000000000000" pitchFamily="34" charset="0"/>
              </a:rPr>
              <a:t>Area Tecnica Infrastrutture per la Mobilità</a:t>
            </a:r>
          </a:p>
        </p:txBody>
      </p:sp>
      <p:sp>
        <p:nvSpPr>
          <p:cNvPr id="13" name="Line 9"/>
          <p:cNvSpPr>
            <a:spLocks noChangeShapeType="1"/>
          </p:cNvSpPr>
          <p:nvPr userDrawn="1"/>
        </p:nvSpPr>
        <p:spPr bwMode="auto">
          <a:xfrm flipV="1">
            <a:off x="-9605" y="897832"/>
            <a:ext cx="8982769" cy="309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40588" y="1124744"/>
            <a:ext cx="73358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u="none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BILANCIO PARTECIPATIVO</a:t>
            </a:r>
          </a:p>
          <a:p>
            <a:pPr algn="ctr"/>
            <a:r>
              <a:rPr lang="it-IT" sz="2800" u="none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2017-2018</a:t>
            </a:r>
          </a:p>
          <a:p>
            <a:pPr algn="ctr"/>
            <a:endParaRPr lang="it-IT" sz="2800" u="none" dirty="0" smtClean="0"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  <a:p>
            <a:pPr algn="ctr"/>
            <a:endParaRPr lang="it-IT" sz="2800" u="none" dirty="0"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u="none" dirty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MUNICIPIO </a:t>
            </a:r>
            <a:r>
              <a:rPr lang="it-IT" sz="2800" u="none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6</a:t>
            </a:r>
            <a:endParaRPr lang="it-IT" sz="2800" u="none" dirty="0"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  <a:p>
            <a:endParaRPr lang="it-IT" sz="2800" u="none" dirty="0" smtClean="0"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  <a:p>
            <a:endParaRPr lang="it-IT" sz="2800" u="none" dirty="0"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u="none" dirty="0" smtClean="0"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VIA GOLA</a:t>
            </a:r>
          </a:p>
          <a:p>
            <a:endParaRPr lang="it-IT" sz="2800" u="none" dirty="0">
              <a:latin typeface="AgencyFB-Reg"/>
            </a:endParaRPr>
          </a:p>
          <a:p>
            <a:endParaRPr lang="it-IT" sz="2800" u="none" dirty="0" smtClean="0">
              <a:latin typeface="AgencyFB-Reg"/>
            </a:endParaRPr>
          </a:p>
          <a:p>
            <a:pPr algn="ctr"/>
            <a:r>
              <a:rPr lang="it-IT" sz="2000" i="1" u="none" dirty="0">
                <a:latin typeface="+mn-lt"/>
              </a:rPr>
              <a:t>	</a:t>
            </a:r>
            <a:endParaRPr lang="it-IT" sz="2000" i="1" u="none" dirty="0" smtClean="0">
              <a:latin typeface="+mn-lt"/>
            </a:endParaRPr>
          </a:p>
          <a:p>
            <a:pPr algn="ctr"/>
            <a:r>
              <a:rPr lang="it-IT" sz="2000" i="1" u="none" dirty="0">
                <a:latin typeface="+mn-lt"/>
              </a:rPr>
              <a:t>	</a:t>
            </a:r>
            <a:r>
              <a:rPr lang="it-IT" sz="1600" i="1" u="none" dirty="0" smtClean="0">
                <a:latin typeface="+mn-lt"/>
              </a:rPr>
              <a:t> </a:t>
            </a:r>
          </a:p>
          <a:p>
            <a:pPr algn="ctr"/>
            <a:endParaRPr lang="it-IT" sz="1600" i="1" u="none" dirty="0">
              <a:latin typeface="+mn-lt"/>
            </a:endParaRPr>
          </a:p>
          <a:p>
            <a:pPr algn="r"/>
            <a:r>
              <a:rPr lang="it-IT" sz="1600" i="1" u="none" smtClean="0"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 </a:t>
            </a:r>
            <a:r>
              <a:rPr lang="it-IT" sz="1600" i="1" u="none" dirty="0" smtClean="0"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04 Marzo 2021</a:t>
            </a:r>
            <a:endParaRPr lang="it-IT" sz="2000" i="1" u="none" dirty="0"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62643" r="72021" b="6496"/>
          <a:stretch/>
        </p:blipFill>
        <p:spPr>
          <a:xfrm>
            <a:off x="1331640" y="1592796"/>
            <a:ext cx="7363765" cy="48245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284236" y="1124744"/>
            <a:ext cx="906702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2020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83231" y="2457013"/>
            <a:ext cx="1800200" cy="116955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Nuovo attraversamento verso marciapiede attiguo al parcheggio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52084" y="5099486"/>
            <a:ext cx="1763770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Rifacimento attraversamento pedonale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843808" y="3501008"/>
            <a:ext cx="2448272" cy="116955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Realizzazione </a:t>
            </a:r>
          </a:p>
          <a:p>
            <a:r>
              <a:rPr lang="it-IT" dirty="0"/>
              <a:t>castellana </a:t>
            </a:r>
          </a:p>
          <a:p>
            <a:r>
              <a:rPr lang="it-IT" dirty="0"/>
              <a:t>per moderazione della velocità e attraversamenti in quota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508104" y="2060848"/>
            <a:ext cx="2231167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Ingresso/uscita dal parcheggio.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978826" y="5314837"/>
            <a:ext cx="2771768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Regolarizzazione sosta in linea e restringimento della carreggiata stradale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31640" y="1556792"/>
            <a:ext cx="280473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Incrocio</a:t>
            </a:r>
          </a:p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Gola - Segantini</a:t>
            </a:r>
            <a:endParaRPr lang="it-IT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04" y="3495251"/>
            <a:ext cx="4373455" cy="303045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22078"/>
            <a:ext cx="4335457" cy="30304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155457" y="2011607"/>
            <a:ext cx="2527441" cy="116955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L’area di parcheggio non è pienamente sfruttata e il verde spontaneo che la delimita non può essere curato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469528" y="4973621"/>
            <a:ext cx="1861865" cy="83099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Ingresso al parcheggio da Via </a:t>
            </a:r>
            <a:r>
              <a:rPr lang="it-IT" dirty="0" err="1"/>
              <a:t>Magolfa</a:t>
            </a:r>
            <a:endParaRPr lang="it-IT" dirty="0"/>
          </a:p>
        </p:txBody>
      </p:sp>
      <p:sp>
        <p:nvSpPr>
          <p:cNvPr id="17" name="Freccia a destra 16"/>
          <p:cNvSpPr/>
          <p:nvPr/>
        </p:nvSpPr>
        <p:spPr bwMode="auto">
          <a:xfrm rot="9558559">
            <a:off x="4386755" y="5437966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49541" y="1070555"/>
            <a:ext cx="906702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2020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100527" y="1451533"/>
            <a:ext cx="280473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Parcheggio via Gola</a:t>
            </a:r>
          </a:p>
        </p:txBody>
      </p:sp>
      <p:sp>
        <p:nvSpPr>
          <p:cNvPr id="14" name="Freccia a destra 13"/>
          <p:cNvSpPr/>
          <p:nvPr/>
        </p:nvSpPr>
        <p:spPr bwMode="auto">
          <a:xfrm rot="1405924">
            <a:off x="4782071" y="2334190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5" r="71632" b="20690"/>
          <a:stretch/>
        </p:blipFill>
        <p:spPr>
          <a:xfrm>
            <a:off x="1235997" y="1399789"/>
            <a:ext cx="4637340" cy="502988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876256" y="1052736"/>
            <a:ext cx="131873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168994" y="1454212"/>
            <a:ext cx="280473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Via Gola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213202" y="4758243"/>
            <a:ext cx="2536545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400" dirty="0" smtClean="0"/>
              <a:t>Nuova pavimentazione del parcheggio e del marciapiede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500693" y="5661248"/>
            <a:ext cx="2160240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400" dirty="0" smtClean="0"/>
              <a:t>Nuova segnaletica stradale orizzontale 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213202" y="1898248"/>
            <a:ext cx="2607270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400" dirty="0" smtClean="0"/>
              <a:t>Razionalizzazione nuovi stalli per auto e riorganizzazione del parcheggio 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213202" y="2916233"/>
            <a:ext cx="2735223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400" dirty="0" smtClean="0"/>
              <a:t>Inserimento nuove aiuole con piantumazione alberi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061502" y="3717032"/>
            <a:ext cx="2864797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400" dirty="0" smtClean="0"/>
              <a:t>Realizzazione nuovo passo carraio in corrispondenza dell’ ingresso /uscita dal parcheggio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121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28635" r="77813" b="43292"/>
          <a:stretch/>
        </p:blipFill>
        <p:spPr>
          <a:xfrm>
            <a:off x="1410977" y="2078627"/>
            <a:ext cx="2382811" cy="27723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asellaDiTesto 7"/>
          <p:cNvSpPr txBox="1"/>
          <p:nvPr/>
        </p:nvSpPr>
        <p:spPr>
          <a:xfrm>
            <a:off x="1187624" y="1353090"/>
            <a:ext cx="906702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2021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55862" y="1677925"/>
            <a:ext cx="280473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Parcheggio – via Segantini</a:t>
            </a:r>
            <a:endParaRPr lang="it-IT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47664" y="5157192"/>
            <a:ext cx="2176302" cy="1015663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Lungo il margine sinistro del parcheggio in affaccio su Via Segantini sarà piantato un filare di LAGERSTROEMIA INDICA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709020" y="2642951"/>
            <a:ext cx="1280649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Aiuola all’ingresso del parcheggio, tre alberi</a:t>
            </a:r>
          </a:p>
          <a:p>
            <a:r>
              <a:rPr lang="it-IT" dirty="0"/>
              <a:t>FRAXINUS ORNUS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37" t="47836" r="114962" b="24025"/>
          <a:stretch/>
        </p:blipFill>
        <p:spPr>
          <a:xfrm>
            <a:off x="467544" y="3212976"/>
            <a:ext cx="720080" cy="14401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64721" r="29125" b="9954"/>
          <a:stretch/>
        </p:blipFill>
        <p:spPr>
          <a:xfrm>
            <a:off x="4060348" y="4408498"/>
            <a:ext cx="3172073" cy="23790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Freccia circolare a destra 5"/>
          <p:cNvSpPr/>
          <p:nvPr/>
        </p:nvSpPr>
        <p:spPr bwMode="auto">
          <a:xfrm rot="5041123">
            <a:off x="2951298" y="1425814"/>
            <a:ext cx="576064" cy="1944969"/>
          </a:xfrm>
          <a:prstGeom prst="curvedRight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Freccia a destra con strisce 15"/>
          <p:cNvSpPr/>
          <p:nvPr/>
        </p:nvSpPr>
        <p:spPr bwMode="auto">
          <a:xfrm rot="11138622">
            <a:off x="6879522" y="5891635"/>
            <a:ext cx="865695" cy="256091"/>
          </a:xfrm>
          <a:prstGeom prst="stripedRightArrow">
            <a:avLst>
              <a:gd name="adj1" fmla="val 37214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29895" r="69391" b="36563"/>
          <a:stretch/>
        </p:blipFill>
        <p:spPr>
          <a:xfrm>
            <a:off x="6266094" y="1096130"/>
            <a:ext cx="2664297" cy="33123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CasellaDiTesto 20"/>
          <p:cNvSpPr txBox="1"/>
          <p:nvPr/>
        </p:nvSpPr>
        <p:spPr>
          <a:xfrm>
            <a:off x="4812430" y="1076783"/>
            <a:ext cx="1280649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Nel parcheggio, tra gli stalli auto, saranno piantati alberi</a:t>
            </a:r>
          </a:p>
          <a:p>
            <a:r>
              <a:rPr lang="it-IT" dirty="0"/>
              <a:t>TILIA EUCHLORA</a:t>
            </a:r>
          </a:p>
        </p:txBody>
      </p:sp>
      <p:sp>
        <p:nvSpPr>
          <p:cNvPr id="22" name="Freccia circolare in giù 21"/>
          <p:cNvSpPr/>
          <p:nvPr/>
        </p:nvSpPr>
        <p:spPr bwMode="auto">
          <a:xfrm rot="196642">
            <a:off x="5858843" y="1939944"/>
            <a:ext cx="2245637" cy="50405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238352" y="4535249"/>
            <a:ext cx="1676369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200" dirty="0"/>
              <a:t>Nell’area antistante al Nido d’infanzia saranno installate delle fioriere con  LAGERSTROEMIA INDICA</a:t>
            </a:r>
          </a:p>
        </p:txBody>
      </p:sp>
      <p:sp>
        <p:nvSpPr>
          <p:cNvPr id="24" name="Freccia a destra con strisce 23"/>
          <p:cNvSpPr/>
          <p:nvPr/>
        </p:nvSpPr>
        <p:spPr bwMode="auto">
          <a:xfrm rot="13672774">
            <a:off x="2119450" y="4741594"/>
            <a:ext cx="518543" cy="218682"/>
          </a:xfrm>
          <a:prstGeom prst="stripedRightArrow">
            <a:avLst>
              <a:gd name="adj1" fmla="val 37214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79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40588" y="1290485"/>
            <a:ext cx="906702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2021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96757" y="2049098"/>
            <a:ext cx="280473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Via Gola</a:t>
            </a:r>
          </a:p>
          <a:p>
            <a:r>
              <a:rPr lang="it-IT" dirty="0"/>
              <a:t>Nuove piantumazioni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388790" y="5896030"/>
            <a:ext cx="216024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err="1"/>
              <a:t>Fraxinus</a:t>
            </a:r>
            <a:r>
              <a:rPr lang="it-IT" dirty="0"/>
              <a:t> </a:t>
            </a:r>
            <a:r>
              <a:rPr lang="it-IT" dirty="0" err="1"/>
              <a:t>Ornus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547664" y="5864579"/>
            <a:ext cx="1696888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err="1"/>
              <a:t>Langerstroemia</a:t>
            </a:r>
            <a:r>
              <a:rPr lang="it-IT" dirty="0"/>
              <a:t> Indica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57" y="3228148"/>
            <a:ext cx="2294564" cy="24701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28148"/>
            <a:ext cx="2419350" cy="247018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r="8536"/>
          <a:stretch/>
        </p:blipFill>
        <p:spPr>
          <a:xfrm>
            <a:off x="6189234" y="3228148"/>
            <a:ext cx="2559353" cy="247018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045868" y="5896030"/>
            <a:ext cx="1696888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Tilia </a:t>
            </a:r>
            <a:r>
              <a:rPr lang="it-IT" dirty="0" err="1"/>
              <a:t>Euchlora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14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2" y="1382495"/>
            <a:ext cx="7449024" cy="4854817"/>
          </a:xfrm>
          <a:prstGeom prst="rect">
            <a:avLst/>
          </a:prstGeom>
          <a:ln cmpd="thickThin">
            <a:noFill/>
          </a:ln>
          <a:effectLst>
            <a:softEdge rad="139700"/>
          </a:effectLst>
        </p:spPr>
      </p:pic>
      <p:sp>
        <p:nvSpPr>
          <p:cNvPr id="3" name="CasellaDiTesto 2"/>
          <p:cNvSpPr txBox="1"/>
          <p:nvPr/>
        </p:nvSpPr>
        <p:spPr>
          <a:xfrm>
            <a:off x="7164288" y="2539643"/>
            <a:ext cx="1008112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Gola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164288" y="5056612"/>
            <a:ext cx="864096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u="none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Pichi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436096" y="4521419"/>
            <a:ext cx="1008112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/>
              <a:t>Nido d’infanzia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355976" y="3835787"/>
            <a:ext cx="1174516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GOLA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551577" y="4718058"/>
            <a:ext cx="1168602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Segantini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411760" y="2940445"/>
            <a:ext cx="1224136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Area parcheggio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2013"/>
            <a:ext cx="7449024" cy="41863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7812360" y="4419639"/>
            <a:ext cx="1008112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Gola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812360" y="5649136"/>
            <a:ext cx="864096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Pichi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99924" y="5649136"/>
            <a:ext cx="1605031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/>
              <a:t>Nido d’infanzia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279071" y="5591394"/>
            <a:ext cx="1008112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Segantini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384741" y="5106671"/>
            <a:ext cx="1174516" cy="30777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GOLA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259540" y="4085202"/>
            <a:ext cx="1232339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Area parcheggio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76256" y="1340768"/>
            <a:ext cx="2124236" cy="46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gency FB" panose="020B0503020202020204" pitchFamily="34" charset="0"/>
              </a:rPr>
              <a:t>LO STATO DI FATTO</a:t>
            </a:r>
            <a:endParaRPr lang="it-IT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3583"/>
            <a:ext cx="7635052" cy="42733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524328" y="1340768"/>
            <a:ext cx="1440160" cy="46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gency FB" panose="020B0503020202020204" pitchFamily="34" charset="0"/>
              </a:rPr>
              <a:t>IL PROGETTO</a:t>
            </a:r>
            <a:endParaRPr lang="it-IT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35" y="3371368"/>
            <a:ext cx="4896000" cy="31464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pic>
        <p:nvPicPr>
          <p:cNvPr id="7" name="Immagine 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82" y="1124744"/>
            <a:ext cx="4248000" cy="278858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48277" y="2243734"/>
            <a:ext cx="2448272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Riqualificazione attraversamento pedonale e marciapiede Via Pichi</a:t>
            </a:r>
          </a:p>
        </p:txBody>
      </p:sp>
      <p:sp>
        <p:nvSpPr>
          <p:cNvPr id="14" name="Freccia a destra 13"/>
          <p:cNvSpPr/>
          <p:nvPr/>
        </p:nvSpPr>
        <p:spPr bwMode="auto">
          <a:xfrm rot="940326">
            <a:off x="5616291" y="2783242"/>
            <a:ext cx="1102584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444208" y="4648724"/>
            <a:ext cx="2592288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Riqualificazione attraversamento pedonale e marciapiedi angolo Via Gola</a:t>
            </a:r>
          </a:p>
        </p:txBody>
      </p:sp>
      <p:sp>
        <p:nvSpPr>
          <p:cNvPr id="17" name="Freccia a destra 16"/>
          <p:cNvSpPr/>
          <p:nvPr/>
        </p:nvSpPr>
        <p:spPr bwMode="auto">
          <a:xfrm rot="10174195">
            <a:off x="4690560" y="5527701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49541" y="1070555"/>
            <a:ext cx="906702" cy="36933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800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120165" y="1388836"/>
            <a:ext cx="280473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Incrocio</a:t>
            </a:r>
          </a:p>
          <a:p>
            <a:r>
              <a:rPr lang="it-IT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Gola - Pichi</a:t>
            </a:r>
            <a:endParaRPr lang="it-IT" dirty="0"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6" t="61205" r="2823" b="11905"/>
          <a:stretch/>
        </p:blipFill>
        <p:spPr>
          <a:xfrm>
            <a:off x="1867583" y="1775413"/>
            <a:ext cx="6439980" cy="438155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008275" y="1349186"/>
            <a:ext cx="906702" cy="36933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800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882263" y="4149080"/>
            <a:ext cx="2520280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Nuova pavimentazione stradale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30644" y="2060848"/>
            <a:ext cx="1944216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Più percorribilità</a:t>
            </a:r>
          </a:p>
          <a:p>
            <a:r>
              <a:rPr lang="it-IT" dirty="0"/>
              <a:t>per i pedoni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291339" y="2865312"/>
            <a:ext cx="2016224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Moderazione</a:t>
            </a:r>
          </a:p>
          <a:p>
            <a:r>
              <a:rPr lang="it-IT" dirty="0"/>
              <a:t>della velocità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634768" y="4940496"/>
            <a:ext cx="1727111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Rifacimento pavimentazione</a:t>
            </a:r>
          </a:p>
          <a:p>
            <a:r>
              <a:rPr lang="it-IT" dirty="0"/>
              <a:t>marciapiedi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671042" y="1903759"/>
            <a:ext cx="2804730" cy="64633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Incrocio</a:t>
            </a:r>
          </a:p>
          <a:p>
            <a:r>
              <a:rPr lang="it-IT" dirty="0"/>
              <a:t>Gola - Pichi</a:t>
            </a:r>
          </a:p>
        </p:txBody>
      </p:sp>
    </p:spTree>
    <p:extLst>
      <p:ext uri="{BB962C8B-B14F-4D97-AF65-F5344CB8AC3E}">
        <p14:creationId xmlns:p14="http://schemas.microsoft.com/office/powerpoint/2010/main" val="21771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88" y="3519001"/>
            <a:ext cx="4959604" cy="300541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24479" y="2060848"/>
            <a:ext cx="2448272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Mancanza di adeguata area di sosta pedonale antistante al Nido d’infanzia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661344" y="4869161"/>
            <a:ext cx="1861865" cy="116955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Mancanza di attraversamento pedonale in corrispondenza del Nido d’infanzia</a:t>
            </a:r>
          </a:p>
        </p:txBody>
      </p:sp>
      <p:sp>
        <p:nvSpPr>
          <p:cNvPr id="17" name="Freccia a destra 16"/>
          <p:cNvSpPr/>
          <p:nvPr/>
        </p:nvSpPr>
        <p:spPr bwMode="auto">
          <a:xfrm rot="8971838">
            <a:off x="4035866" y="4724112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49541" y="1070555"/>
            <a:ext cx="906702" cy="36933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800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146250" y="1433692"/>
            <a:ext cx="280473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Area antistante al</a:t>
            </a:r>
          </a:p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Nido d’infanzia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28" y="1060215"/>
            <a:ext cx="4016986" cy="2718485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 bwMode="auto">
          <a:xfrm rot="921425">
            <a:off x="5899318" y="2216829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60389" r="26431" b="1562"/>
          <a:stretch/>
        </p:blipFill>
        <p:spPr>
          <a:xfrm>
            <a:off x="1312857" y="1494076"/>
            <a:ext cx="7363597" cy="50624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169903" y="1078577"/>
            <a:ext cx="906702" cy="36933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sz="1800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444208" y="1883730"/>
            <a:ext cx="1800200" cy="95410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Nuovo attraversamento pedonale verso il Nido d’infanzia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475656" y="1700808"/>
            <a:ext cx="2007276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Regolarizzazione della sosta con parcheggi in linea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879071" y="4888075"/>
            <a:ext cx="2231167" cy="1169551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Ampliamento marciapiede per agevolare la fruizione dello spazio pedonale di attesa davanti al Nido d’infanzia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907704" y="1065773"/>
            <a:ext cx="1292562" cy="369332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Asilo Gola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004048" y="3187071"/>
            <a:ext cx="352481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Installazione panchine</a:t>
            </a:r>
          </a:p>
          <a:p>
            <a:r>
              <a:rPr lang="it-IT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e piantumazione piante a basso fusto</a:t>
            </a:r>
            <a:endParaRPr lang="it-IT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475656" y="3573016"/>
            <a:ext cx="2007276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Nuove rastrelliere per biciclette</a:t>
            </a:r>
          </a:p>
        </p:txBody>
      </p:sp>
    </p:spTree>
    <p:extLst>
      <p:ext uri="{BB962C8B-B14F-4D97-AF65-F5344CB8AC3E}">
        <p14:creationId xmlns:p14="http://schemas.microsoft.com/office/powerpoint/2010/main" val="2792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58" y="3673513"/>
            <a:ext cx="4792006" cy="301090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0588" y="116830"/>
            <a:ext cx="1375266" cy="43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8" y="4293097"/>
            <a:ext cx="943433" cy="11521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6" y="1916832"/>
            <a:ext cx="952440" cy="20882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/>
          <a:srcRect l="20911" r="24716"/>
          <a:stretch/>
        </p:blipFill>
        <p:spPr>
          <a:xfrm>
            <a:off x="1980" y="5760671"/>
            <a:ext cx="938360" cy="7925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73821" y="2091045"/>
            <a:ext cx="2146262" cy="95410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Mancanza di attraversamento diretto verso la fermata del BUS in Via Segantini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886599" y="4710160"/>
            <a:ext cx="1861865" cy="73866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/>
              <a:t>Attraversamenti pedonali molto  lunghi</a:t>
            </a:r>
          </a:p>
        </p:txBody>
      </p:sp>
      <p:sp>
        <p:nvSpPr>
          <p:cNvPr id="17" name="Freccia a destra 16"/>
          <p:cNvSpPr/>
          <p:nvPr/>
        </p:nvSpPr>
        <p:spPr bwMode="auto">
          <a:xfrm rot="10174195">
            <a:off x="4214264" y="4782326"/>
            <a:ext cx="136490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049541" y="1070555"/>
            <a:ext cx="906702" cy="338554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2020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120165" y="1388836"/>
            <a:ext cx="2804730" cy="58477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u="none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r>
              <a:rPr lang="it-IT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Incrocio</a:t>
            </a:r>
          </a:p>
          <a:p>
            <a:r>
              <a:rPr lang="it-IT" dirty="0" smtClean="0"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Gola - Segantini</a:t>
            </a:r>
            <a:endParaRPr lang="it-IT" dirty="0"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3" y="1255221"/>
            <a:ext cx="5218202" cy="2327673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 bwMode="auto">
          <a:xfrm rot="1321481">
            <a:off x="6241490" y="2264304"/>
            <a:ext cx="100811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20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Frutiger"/>
        <a:ea typeface=""/>
        <a:cs typeface=""/>
      </a:majorFont>
      <a:minorFont>
        <a:latin typeface="Frutig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esentazione vuota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Presentazione vuota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5CF81F9562D343BE52FCCD9A330E90" ma:contentTypeVersion="8" ma:contentTypeDescription="Creare un nuovo documento." ma:contentTypeScope="" ma:versionID="322f71bb271887468fd9712eb00009d0">
  <xsd:schema xmlns:xsd="http://www.w3.org/2001/XMLSchema" xmlns:xs="http://www.w3.org/2001/XMLSchema" xmlns:p="http://schemas.microsoft.com/office/2006/metadata/properties" xmlns:ns2="d9390077-7802-4c0e-8e62-d8b7f6d0205c" xmlns:ns3="58b69ec8-dc47-427b-b5c8-f42c9d142938" targetNamespace="http://schemas.microsoft.com/office/2006/metadata/properties" ma:root="true" ma:fieldsID="f195128946d09a902e9803a91fa05353" ns2:_="" ns3:_="">
    <xsd:import namespace="d9390077-7802-4c0e-8e62-d8b7f6d0205c"/>
    <xsd:import namespace="58b69ec8-dc47-427b-b5c8-f42c9d142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90077-7802-4c0e-8e62-d8b7f6d020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69ec8-dc47-427b-b5c8-f42c9d1429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2BCF1D-E6F7-49DE-B8B7-23E4175E31A9}">
  <ds:schemaRefs>
    <ds:schemaRef ds:uri="http://purl.org/dc/elements/1.1/"/>
    <ds:schemaRef ds:uri="http://schemas.microsoft.com/office/2006/documentManagement/types"/>
    <ds:schemaRef ds:uri="http://purl.org/dc/terms/"/>
    <ds:schemaRef ds:uri="58b69ec8-dc47-427b-b5c8-f42c9d142938"/>
    <ds:schemaRef ds:uri="d9390077-7802-4c0e-8e62-d8b7f6d0205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F9368B-40A2-47B7-9C5F-8F077958C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8942E1-B32A-43FF-882E-DC6F8F256D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390077-7802-4c0e-8e62-d8b7f6d0205c"/>
    <ds:schemaRef ds:uri="58b69ec8-dc47-427b-b5c8-f42c9d1429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13459</TotalTime>
  <Words>338</Words>
  <Application>Microsoft Office PowerPoint</Application>
  <PresentationFormat>Presentazione su schermo (4:3)</PresentationFormat>
  <Paragraphs>98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Agency FB</vt:lpstr>
      <vt:lpstr>AgencyFB-Reg</vt:lpstr>
      <vt:lpstr>Arial</vt:lpstr>
      <vt:lpstr>Frutiger</vt:lpstr>
      <vt:lpstr>Frutiger 45 Light</vt:lpstr>
      <vt:lpstr>Lato Black</vt:lpstr>
      <vt:lpstr>Lato Heavy</vt:lpstr>
      <vt:lpstr>Lato Medium</vt:lpstr>
      <vt:lpstr>Times</vt:lpstr>
      <vt:lpstr>Presentazione vuota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Univisual di Gaetano Grizzanti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58714-880-5423851-02183</dc:creator>
  <cp:lastModifiedBy>Marcello Oneta</cp:lastModifiedBy>
  <cp:revision>667</cp:revision>
  <cp:lastPrinted>2018-10-19T08:53:09Z</cp:lastPrinted>
  <dcterms:created xsi:type="dcterms:W3CDTF">2001-11-14T21:05:43Z</dcterms:created>
  <dcterms:modified xsi:type="dcterms:W3CDTF">2021-03-04T09:18:58Z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0x010100E45CF81F9562D343BE52FCCD9A330E90</vt:lpwstr>
  </property>
</Properties>
</file>