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706" r:id="rId3"/>
    <p:sldId id="707" r:id="rId4"/>
    <p:sldId id="703" r:id="rId5"/>
    <p:sldId id="714" r:id="rId6"/>
    <p:sldId id="713" r:id="rId7"/>
    <p:sldId id="709" r:id="rId8"/>
    <p:sldId id="694" r:id="rId9"/>
    <p:sldId id="698" r:id="rId10"/>
    <p:sldId id="710" r:id="rId11"/>
    <p:sldId id="704" r:id="rId12"/>
    <p:sldId id="708" r:id="rId13"/>
    <p:sldId id="684" r:id="rId14"/>
    <p:sldId id="705" r:id="rId15"/>
    <p:sldId id="297" r:id="rId16"/>
    <p:sldId id="664" r:id="rId17"/>
    <p:sldId id="682" r:id="rId18"/>
    <p:sldId id="634" r:id="rId19"/>
    <p:sldId id="259" r:id="rId20"/>
    <p:sldId id="685" r:id="rId21"/>
    <p:sldId id="686" r:id="rId22"/>
    <p:sldId id="701" r:id="rId23"/>
    <p:sldId id="689" r:id="rId24"/>
    <p:sldId id="715" r:id="rId25"/>
    <p:sldId id="717" r:id="rId26"/>
    <p:sldId id="716" r:id="rId27"/>
  </p:sldIdLst>
  <p:sldSz cx="12192000" cy="6858000"/>
  <p:notesSz cx="6797675" cy="992822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udio Salsi" initials="C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15868-F062-4DA2-800B-70DD90A86059}" type="datetimeFigureOut">
              <a:rPr lang="it-IT" smtClean="0"/>
              <a:t>01/08/2019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F1C4F-B2B7-480B-801A-A23BDA584A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345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31B5E-7DF7-4168-BD14-025FAA649BAA}" type="datetimeFigureOut">
              <a:rPr lang="it-IT" smtClean="0"/>
              <a:pPr/>
              <a:t>01/08/2019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2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5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8C83DC-019C-4EFF-8B21-637760883D2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1332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egnaposto immagine diapositiva 1">
            <a:extLst>
              <a:ext uri="{FF2B5EF4-FFF2-40B4-BE49-F238E27FC236}">
                <a16:creationId xmlns:a16="http://schemas.microsoft.com/office/drawing/2014/main" id="{E943ACCB-703C-4C96-B55B-69E750D653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Segnaposto note 2">
            <a:extLst>
              <a:ext uri="{FF2B5EF4-FFF2-40B4-BE49-F238E27FC236}">
                <a16:creationId xmlns:a16="http://schemas.microsoft.com/office/drawing/2014/main" id="{6FB5F0CA-8361-4E96-96F2-969D2A122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Calibri" panose="020F0502020204030204" pitchFamily="34" charset="0"/>
                <a:ea typeface="ＭＳ Ｐゴシック" panose="020B0600070205080204" pitchFamily="34" charset="-128"/>
              </a:rPr>
              <a:t>Localizzazione del Castello in Milano. </a:t>
            </a:r>
            <a:r>
              <a:rPr lang="it-IT" altLang="it-IT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Porta </a:t>
            </a:r>
            <a:r>
              <a:rPr lang="it-IT" altLang="it-IT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Giovia</a:t>
            </a:r>
            <a:endParaRPr lang="it-IT" altLang="it-IT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endParaRPr lang="it-IT" altLang="it-IT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Segnaposto numero diapositiva 3">
            <a:extLst>
              <a:ext uri="{FF2B5EF4-FFF2-40B4-BE49-F238E27FC236}">
                <a16:creationId xmlns:a16="http://schemas.microsoft.com/office/drawing/2014/main" id="{4D20E224-198A-494E-A46B-4FECB18680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28D77A2-0E50-4E68-866A-FEF4861668BA}" type="slidenum">
              <a:rPr lang="it-IT" altLang="it-IT" sz="1200" b="1">
                <a:latin typeface="Baskerville Old Face" panose="02020602080505020303" pitchFamily="18" charset="0"/>
                <a:cs typeface="Arial" panose="020B0604020202020204" pitchFamily="34" charset="0"/>
              </a:rPr>
              <a:pPr eaLnBrk="1" hangingPunct="1"/>
              <a:t>5</a:t>
            </a:fld>
            <a:endParaRPr lang="it-IT" altLang="it-IT" sz="1200" b="1">
              <a:latin typeface="Baskerville Old Face" panose="020206020805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86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egnaposto immagine diapositiva 1">
            <a:extLst>
              <a:ext uri="{FF2B5EF4-FFF2-40B4-BE49-F238E27FC236}">
                <a16:creationId xmlns:a16="http://schemas.microsoft.com/office/drawing/2014/main" id="{E943ACCB-703C-4C96-B55B-69E750D653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Segnaposto note 2">
            <a:extLst>
              <a:ext uri="{FF2B5EF4-FFF2-40B4-BE49-F238E27FC236}">
                <a16:creationId xmlns:a16="http://schemas.microsoft.com/office/drawing/2014/main" id="{6FB5F0CA-8361-4E96-96F2-969D2A122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Calibri" panose="020F0502020204030204" pitchFamily="34" charset="0"/>
                <a:ea typeface="ＭＳ Ｐゴシック" panose="020B0600070205080204" pitchFamily="34" charset="-128"/>
              </a:rPr>
              <a:t>Localizzazione del Castello in Milano. </a:t>
            </a:r>
            <a:r>
              <a:rPr lang="it-IT" altLang="it-IT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Porta </a:t>
            </a:r>
            <a:r>
              <a:rPr lang="it-IT" altLang="it-IT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Giovia</a:t>
            </a:r>
            <a:endParaRPr lang="it-IT" altLang="it-IT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endParaRPr lang="it-IT" altLang="it-IT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Segnaposto numero diapositiva 3">
            <a:extLst>
              <a:ext uri="{FF2B5EF4-FFF2-40B4-BE49-F238E27FC236}">
                <a16:creationId xmlns:a16="http://schemas.microsoft.com/office/drawing/2014/main" id="{4D20E224-198A-494E-A46B-4FECB18680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28D77A2-0E50-4E68-866A-FEF4861668BA}" type="slidenum">
              <a:rPr lang="it-IT" altLang="it-IT" sz="1200" b="1">
                <a:latin typeface="Baskerville Old Face" panose="02020602080505020303" pitchFamily="18" charset="0"/>
                <a:cs typeface="Arial" panose="020B0604020202020204" pitchFamily="34" charset="0"/>
              </a:rPr>
              <a:pPr eaLnBrk="1" hangingPunct="1"/>
              <a:t>7</a:t>
            </a:fld>
            <a:endParaRPr lang="it-IT" altLang="it-IT" sz="1200" b="1">
              <a:latin typeface="Baskerville Old Face" panose="020206020805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315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egnaposto immagine diapositiva 1">
            <a:extLst>
              <a:ext uri="{FF2B5EF4-FFF2-40B4-BE49-F238E27FC236}">
                <a16:creationId xmlns:a16="http://schemas.microsoft.com/office/drawing/2014/main" id="{E943ACCB-703C-4C96-B55B-69E750D653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Segnaposto note 2">
            <a:extLst>
              <a:ext uri="{FF2B5EF4-FFF2-40B4-BE49-F238E27FC236}">
                <a16:creationId xmlns:a16="http://schemas.microsoft.com/office/drawing/2014/main" id="{6FB5F0CA-8361-4E96-96F2-969D2A122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Calibri" panose="020F0502020204030204" pitchFamily="34" charset="0"/>
                <a:ea typeface="ＭＳ Ｐゴシック" panose="020B0600070205080204" pitchFamily="34" charset="-128"/>
              </a:rPr>
              <a:t>Localizzazione del Castello in Milano. </a:t>
            </a:r>
            <a:r>
              <a:rPr lang="it-IT" altLang="it-IT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Porta </a:t>
            </a:r>
            <a:r>
              <a:rPr lang="it-IT" altLang="it-IT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Giovia</a:t>
            </a:r>
            <a:endParaRPr lang="it-IT" altLang="it-IT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endParaRPr lang="it-IT" altLang="it-IT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Segnaposto numero diapositiva 3">
            <a:extLst>
              <a:ext uri="{FF2B5EF4-FFF2-40B4-BE49-F238E27FC236}">
                <a16:creationId xmlns:a16="http://schemas.microsoft.com/office/drawing/2014/main" id="{4D20E224-198A-494E-A46B-4FECB18680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28D77A2-0E50-4E68-866A-FEF4861668BA}" type="slidenum">
              <a:rPr lang="it-IT" altLang="it-IT" sz="1200" b="1">
                <a:latin typeface="Baskerville Old Face" panose="02020602080505020303" pitchFamily="18" charset="0"/>
                <a:cs typeface="Arial" panose="020B0604020202020204" pitchFamily="34" charset="0"/>
              </a:rPr>
              <a:pPr eaLnBrk="1" hangingPunct="1"/>
              <a:t>10</a:t>
            </a:fld>
            <a:endParaRPr lang="it-IT" altLang="it-IT" sz="1200" b="1">
              <a:latin typeface="Baskerville Old Face" panose="020206020805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466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egnaposto immagine diapositiva 1">
            <a:extLst>
              <a:ext uri="{FF2B5EF4-FFF2-40B4-BE49-F238E27FC236}">
                <a16:creationId xmlns:a16="http://schemas.microsoft.com/office/drawing/2014/main" id="{E943ACCB-703C-4C96-B55B-69E750D653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Segnaposto note 2">
            <a:extLst>
              <a:ext uri="{FF2B5EF4-FFF2-40B4-BE49-F238E27FC236}">
                <a16:creationId xmlns:a16="http://schemas.microsoft.com/office/drawing/2014/main" id="{6FB5F0CA-8361-4E96-96F2-969D2A122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Calibri" panose="020F0502020204030204" pitchFamily="34" charset="0"/>
                <a:ea typeface="ＭＳ Ｐゴシック" panose="020B0600070205080204" pitchFamily="34" charset="-128"/>
              </a:rPr>
              <a:t>Localizzazione del Castello in Milano. </a:t>
            </a:r>
            <a:r>
              <a:rPr lang="it-IT" altLang="it-IT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Porta </a:t>
            </a:r>
            <a:r>
              <a:rPr lang="it-IT" altLang="it-IT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Giovia</a:t>
            </a:r>
            <a:endParaRPr lang="it-IT" altLang="it-IT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endParaRPr lang="it-IT" altLang="it-IT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Segnaposto numero diapositiva 3">
            <a:extLst>
              <a:ext uri="{FF2B5EF4-FFF2-40B4-BE49-F238E27FC236}">
                <a16:creationId xmlns:a16="http://schemas.microsoft.com/office/drawing/2014/main" id="{4D20E224-198A-494E-A46B-4FECB18680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28D77A2-0E50-4E68-866A-FEF4861668BA}" type="slidenum">
              <a:rPr lang="it-IT" altLang="it-IT" sz="1200" b="1">
                <a:latin typeface="Baskerville Old Face" panose="02020602080505020303" pitchFamily="18" charset="0"/>
                <a:cs typeface="Arial" panose="020B0604020202020204" pitchFamily="34" charset="0"/>
              </a:rPr>
              <a:pPr eaLnBrk="1" hangingPunct="1"/>
              <a:t>12</a:t>
            </a:fld>
            <a:endParaRPr lang="it-IT" altLang="it-IT" sz="1200" b="1">
              <a:latin typeface="Baskerville Old Face" panose="020206020805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09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ABD906-D3C0-48D9-B794-8F74068DA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5B5E1AD-9968-4A90-8335-1940300E6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F46AC3-50CD-4F8A-99B0-5F72C1CBF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5861-9BC5-4C3F-A0EE-CEAE3AFBF064}" type="datetimeFigureOut">
              <a:rPr lang="it-IT" smtClean="0"/>
              <a:pPr/>
              <a:t>01/08/2019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3A67F6-B761-4335-B9D9-083ADDE98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290895-9ACB-4CF5-B624-A6467F24A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9A93-5B94-4427-88F1-87934527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5927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83A831-0529-44D8-A0A8-96615BB06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2EC1FCD-C851-4DF7-B763-0439F1FA0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C706AF-F424-4DBC-A47F-6B611DF5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5861-9BC5-4C3F-A0EE-CEAE3AFBF064}" type="datetimeFigureOut">
              <a:rPr lang="it-IT" smtClean="0"/>
              <a:pPr/>
              <a:t>01/08/2019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6E46AB-7507-4123-B882-E6D835F4A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9E53E8-CC62-4D1F-B03D-F103C911D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9A93-5B94-4427-88F1-87934527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3404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C251BFE-55C7-4EBB-AEE2-6AAEC8B502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C4F3BD2-5B2D-4498-B9BD-D2C656958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9ED5A8-32FC-41BE-BE87-6E002ACD6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5861-9BC5-4C3F-A0EE-CEAE3AFBF064}" type="datetimeFigureOut">
              <a:rPr lang="it-IT" smtClean="0"/>
              <a:pPr/>
              <a:t>01/08/2019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61EADF-8C93-4D61-B45A-63A6DD95C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E29B35-3521-479F-9F7A-BD75ED1A9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9A93-5B94-4427-88F1-87934527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3987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6B59F1-CECD-4CC1-9D7D-8917DF76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77E060-AC69-466D-969B-8F562BD4E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492F2F-EC96-4A72-93C0-80775EC23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5861-9BC5-4C3F-A0EE-CEAE3AFBF064}" type="datetimeFigureOut">
              <a:rPr lang="it-IT" smtClean="0"/>
              <a:pPr/>
              <a:t>01/08/2019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2F3C6C-0966-40F7-9F12-863DE193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2665F1-2B06-4527-9116-7C0895F1F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9A93-5B94-4427-88F1-87934527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3292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6A6B54-D97E-48B1-A1CC-470C9615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F7EE979-10EC-46FB-8D3E-9C425F8A3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E8CC51-B366-423E-9CA2-8415F13E7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5861-9BC5-4C3F-A0EE-CEAE3AFBF064}" type="datetimeFigureOut">
              <a:rPr lang="it-IT" smtClean="0"/>
              <a:pPr/>
              <a:t>01/08/2019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1BD9AA-B375-4F8B-80C9-3C67C386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41C1D3-C108-4702-A8A5-27CEA612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9A93-5B94-4427-88F1-87934527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71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8D96A7-3DD3-4709-9922-DBBA4C698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BD4565-3D9F-482E-BCE0-EA2854FD2B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8234D53-6BC3-4017-810E-43D7D17437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1AE61FA-7527-42CB-ADA0-AC2F4C3F9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5861-9BC5-4C3F-A0EE-CEAE3AFBF064}" type="datetimeFigureOut">
              <a:rPr lang="it-IT" smtClean="0"/>
              <a:pPr/>
              <a:t>01/08/2019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A2C417E-D862-4720-8738-9968C3AC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8BA0F6D-0E08-415A-B148-A45AF18D3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9A93-5B94-4427-88F1-87934527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253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F1FD8A-FEE9-454E-AE50-F461EC441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2C5609-964F-4A96-80D8-72F54B68A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6061288-01AC-43D4-B223-F2C8A65F32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8C78594-671C-40C2-9C52-4F391733C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63AAE49-317F-4DCF-906D-87DC04D389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0C71949-D0C6-43C7-8A1E-D66EC5733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5861-9BC5-4C3F-A0EE-CEAE3AFBF064}" type="datetimeFigureOut">
              <a:rPr lang="it-IT" smtClean="0"/>
              <a:pPr/>
              <a:t>01/08/2019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20CB7D4-70CE-40DA-B185-BA9735FEE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D2A63D7-7610-4259-89DD-7D151EE1E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9A93-5B94-4427-88F1-87934527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73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673DE9-BF8A-45AD-BA80-8B91F4A42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C1CA1DB-FC90-402F-9388-674BBBBA8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5861-9BC5-4C3F-A0EE-CEAE3AFBF064}" type="datetimeFigureOut">
              <a:rPr lang="it-IT" smtClean="0"/>
              <a:pPr/>
              <a:t>01/08/2019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711201C-2C39-483F-8D8B-CD6E8506E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2AB7CF-1DEE-49DB-BF5C-223BE52F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9A93-5B94-4427-88F1-87934527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1319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F9AD0D8-F590-48B7-A41F-1DC53A283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5861-9BC5-4C3F-A0EE-CEAE3AFBF064}" type="datetimeFigureOut">
              <a:rPr lang="it-IT" smtClean="0"/>
              <a:pPr/>
              <a:t>01/08/2019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7CDE858-CCF1-4937-939B-C5DA2C29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6CFEFC4-C13D-43E4-983A-8B224BF86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9A93-5B94-4427-88F1-87934527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904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A8656C-A379-4879-B825-8C20BF133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C5172E-06EE-4B55-A83F-51734C941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E36E944-4E58-4BFE-9AF5-E6F04BB4D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01F8AE5-B467-4B13-B5E4-C3F511F34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5861-9BC5-4C3F-A0EE-CEAE3AFBF064}" type="datetimeFigureOut">
              <a:rPr lang="it-IT" smtClean="0"/>
              <a:pPr/>
              <a:t>01/08/2019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AF98ED6-0399-4ECD-8B90-B311C9F7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9CCB556-98DC-4C0E-A54D-E23E7C38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9A93-5B94-4427-88F1-87934527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875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6C35CE-DBA7-4BF3-B299-9C9836C21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20755C5-A66C-4EDD-A1B8-0DD01DE794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9FD3BB8-F99D-4EF9-8D25-D053A81E2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99E0364-7632-47FD-84E3-9B43FF5D8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5861-9BC5-4C3F-A0EE-CEAE3AFBF064}" type="datetimeFigureOut">
              <a:rPr lang="it-IT" smtClean="0"/>
              <a:pPr/>
              <a:t>01/08/2019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0245B99-99BD-4EEF-B747-CCB64365B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BC73AD-8051-4722-AB8A-B8D1DCE9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9A93-5B94-4427-88F1-87934527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5196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003DE6E-7931-4069-A33C-C48167A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6C76F3C-176C-40B0-960C-1B0027C18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E400D4-09A6-484F-9435-639E3B035A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15861-9BC5-4C3F-A0EE-CEAE3AFBF064}" type="datetimeFigureOut">
              <a:rPr lang="it-IT" smtClean="0"/>
              <a:pPr/>
              <a:t>01/08/2019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784F97-B5EA-4890-9310-34F8A243D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1B55E4-1F0E-4C58-B787-ABF8642AB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49A93-5B94-4427-88F1-87934527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544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9FB607AF-7E2D-4912-A228-ACC707337D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5085" y="1040167"/>
            <a:ext cx="4651375" cy="5674669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endParaRPr lang="it-IT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t-IT" sz="36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Report palinsesto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t-IT" sz="36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Milano Leonardo 500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t-IT" sz="2000" dirty="0" smtClean="0">
                <a:cs typeface="Times New Roman" panose="02020603050405020304" pitchFamily="18" charset="0"/>
              </a:rPr>
              <a:t>Commissione Consiliare</a:t>
            </a:r>
            <a:endParaRPr lang="it-IT" sz="2000" dirty="0"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t-IT" sz="2000" dirty="0" smtClean="0">
                <a:cs typeface="Times New Roman" panose="02020603050405020304" pitchFamily="18" charset="0"/>
              </a:rPr>
              <a:t>Venerdì 2 agosto 2019</a:t>
            </a:r>
            <a:endParaRPr lang="it-IT" sz="2000" dirty="0"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Immagine 4" descr="Y:\COMUNICAZIONE\IDENTITA VISIVA\BRAND MILANO_lug-17\I%3a_Nuova_identità_visiva_Comune_di_Milano\MarchioComuneMilano_invio\MarchioComuneMilano_invio\Orizzontale\4Colori\MarchioComuneMilano_Orizzontale4Colori.png">
            <a:extLst>
              <a:ext uri="{FF2B5EF4-FFF2-40B4-BE49-F238E27FC236}">
                <a16:creationId xmlns:a16="http://schemas.microsoft.com/office/drawing/2014/main" id="{9A630EF4-93E1-4B66-B92A-2B9524406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39" b="28378"/>
          <a:stretch>
            <a:fillRect/>
          </a:stretch>
        </p:blipFill>
        <p:spPr bwMode="auto">
          <a:xfrm>
            <a:off x="7205085" y="308330"/>
            <a:ext cx="13716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Z:\LEONARDO 2019\000_LEONARDO 2019\LOGHI\Palinsesto Leonardo\leonardo.jpg">
            <a:extLst>
              <a:ext uri="{FF2B5EF4-FFF2-40B4-BE49-F238E27FC236}">
                <a16:creationId xmlns:a16="http://schemas.microsoft.com/office/drawing/2014/main" id="{97766533-B1A9-4D49-BA04-92792775D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6854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6334125" y="3175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645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E681419-9A0D-4EE6-9C9F-0183898D7EBC}"/>
              </a:ext>
            </a:extLst>
          </p:cNvPr>
          <p:cNvSpPr txBox="1"/>
          <p:nvPr/>
        </p:nvSpPr>
        <p:spPr>
          <a:xfrm>
            <a:off x="740104" y="278119"/>
            <a:ext cx="84179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Times New Roman" panose="02020603050405020304" pitchFamily="18" charset="0"/>
              </a:rPr>
              <a:t>Press tour internazionale Milano Leonardo 500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681419-9A0D-4EE6-9C9F-0183898D7EBC}"/>
              </a:ext>
            </a:extLst>
          </p:cNvPr>
          <p:cNvSpPr txBox="1"/>
          <p:nvPr/>
        </p:nvSpPr>
        <p:spPr>
          <a:xfrm>
            <a:off x="7310820" y="1167719"/>
            <a:ext cx="364928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it-IT" altLang="it-IT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10 ottobre 2018                         </a:t>
            </a:r>
            <a:r>
              <a:rPr lang="it-IT" altLang="it-IT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New York, Morgan Library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it-IT" altLang="it-IT" sz="1800" dirty="0" smtClean="0"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it-IT" altLang="it-IT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18 gennaio 2019                 </a:t>
            </a:r>
            <a:r>
              <a:rPr lang="it-IT" altLang="it-IT" sz="18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London</a:t>
            </a:r>
            <a:r>
              <a:rPr lang="it-IT" altLang="it-IT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, National Gallery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it-IT" altLang="it-IT" sz="1800" dirty="0" smtClean="0"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it-IT" altLang="it-IT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12 febbraio 2019                      </a:t>
            </a:r>
            <a:r>
              <a:rPr lang="it-IT" altLang="it-IT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Paris, Gare de Lyon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it-IT" altLang="it-IT" sz="1800" dirty="0" smtClean="0"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it-IT" altLang="it-IT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25 febbraio 2019                    </a:t>
            </a:r>
            <a:r>
              <a:rPr lang="it-IT" altLang="it-IT" sz="18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Berlin</a:t>
            </a:r>
            <a:r>
              <a:rPr lang="it-IT" altLang="it-IT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, </a:t>
            </a:r>
            <a:r>
              <a:rPr lang="it-IT" altLang="it-IT" sz="18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Italienische</a:t>
            </a:r>
            <a:r>
              <a:rPr lang="it-IT" altLang="it-IT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 </a:t>
            </a:r>
            <a:r>
              <a:rPr lang="it-IT" altLang="it-IT" sz="18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Kulturinstitut</a:t>
            </a:r>
            <a:endParaRPr lang="it-IT" altLang="it-IT" sz="1800" dirty="0" smtClean="0"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it-IT" altLang="it-IT" sz="1800" dirty="0" smtClean="0"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it-IT" altLang="it-IT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28 aprile 2019                         </a:t>
            </a:r>
            <a:r>
              <a:rPr lang="it-IT" altLang="it-IT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Dubai</a:t>
            </a:r>
            <a:r>
              <a:rPr lang="it-IT" altLang="it-IT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, </a:t>
            </a:r>
            <a:r>
              <a:rPr lang="it-IT" altLang="it-IT" sz="18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Arabian</a:t>
            </a:r>
            <a:r>
              <a:rPr lang="it-IT" altLang="it-IT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 </a:t>
            </a:r>
            <a:r>
              <a:rPr lang="it-IT" altLang="it-IT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Travel </a:t>
            </a:r>
            <a:r>
              <a:rPr lang="it-IT" altLang="it-IT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Market</a:t>
            </a:r>
            <a:endParaRPr lang="it-IT" altLang="it-IT" sz="1800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it-IT" altLang="it-IT" sz="1800" dirty="0" smtClean="0"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it-IT" altLang="it-IT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2 luglio 2019                            </a:t>
            </a:r>
            <a:r>
              <a:rPr lang="it-IT" altLang="it-IT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Parigi, </a:t>
            </a:r>
            <a:r>
              <a:rPr lang="it-IT" altLang="it-IT" sz="18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Ambassade</a:t>
            </a:r>
            <a:r>
              <a:rPr lang="it-IT" altLang="it-IT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 d’</a:t>
            </a:r>
            <a:r>
              <a:rPr lang="it-IT" altLang="it-IT" sz="18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Italie</a:t>
            </a:r>
            <a:endParaRPr lang="it-IT" altLang="it-IT" sz="1800" dirty="0" smtClean="0"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it-IT" altLang="it-IT" sz="1800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05" y="1167719"/>
            <a:ext cx="6193614" cy="4953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0" y="-21284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9965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laria.depalma\Desktop\Immagin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049" y="2715734"/>
            <a:ext cx="4687497" cy="338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200049" y="6243823"/>
            <a:ext cx="3100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cs typeface="Times New Roman" panose="02020603050405020304" pitchFamily="18" charset="0"/>
              </a:rPr>
              <a:t>Le Figaro</a:t>
            </a:r>
            <a:r>
              <a:rPr lang="it-IT" dirty="0" smtClean="0">
                <a:cs typeface="Times New Roman" panose="02020603050405020304" pitchFamily="18" charset="0"/>
              </a:rPr>
              <a:t>, 9 aprile 2019</a:t>
            </a:r>
            <a:endParaRPr lang="it-IT" dirty="0">
              <a:cs typeface="Times New Roman" panose="02020603050405020304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79382" y="1128380"/>
            <a:ext cx="110443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dirty="0">
              <a:cs typeface="Times New Roman" panose="02020603050405020304" pitchFamily="18" charset="0"/>
            </a:endParaRPr>
          </a:p>
          <a:p>
            <a:r>
              <a:rPr lang="it-IT" sz="2000" b="1" dirty="0" smtClean="0">
                <a:cs typeface="Times New Roman" panose="02020603050405020304" pitchFamily="18" charset="0"/>
              </a:rPr>
              <a:t>26</a:t>
            </a:r>
            <a:r>
              <a:rPr lang="it-IT" sz="2000" dirty="0" smtClean="0">
                <a:cs typeface="Times New Roman" panose="02020603050405020304" pitchFamily="18" charset="0"/>
              </a:rPr>
              <a:t> servizi pubblicati (anche Tv)</a:t>
            </a:r>
          </a:p>
          <a:p>
            <a:r>
              <a:rPr lang="it-IT" sz="2000" dirty="0" smtClean="0">
                <a:cs typeface="Times New Roman" panose="02020603050405020304" pitchFamily="18" charset="0"/>
              </a:rPr>
              <a:t>per un’audience </a:t>
            </a:r>
            <a:r>
              <a:rPr lang="it-IT" sz="2000" dirty="0">
                <a:cs typeface="Times New Roman" panose="02020603050405020304" pitchFamily="18" charset="0"/>
              </a:rPr>
              <a:t>totale di oltre </a:t>
            </a:r>
            <a:r>
              <a:rPr lang="it-IT" sz="2000" b="1" dirty="0">
                <a:cs typeface="Times New Roman" panose="02020603050405020304" pitchFamily="18" charset="0"/>
              </a:rPr>
              <a:t>100mila</a:t>
            </a:r>
            <a:r>
              <a:rPr lang="it-IT" sz="2000" dirty="0">
                <a:cs typeface="Times New Roman" panose="02020603050405020304" pitchFamily="18" charset="0"/>
              </a:rPr>
              <a:t> </a:t>
            </a:r>
            <a:r>
              <a:rPr lang="it-IT" sz="2000" dirty="0" smtClean="0">
                <a:cs typeface="Times New Roman" panose="02020603050405020304" pitchFamily="18" charset="0"/>
              </a:rPr>
              <a:t>lettori/ascoltatori </a:t>
            </a:r>
          </a:p>
          <a:p>
            <a:r>
              <a:rPr lang="it-IT" sz="2000" dirty="0" smtClean="0">
                <a:cs typeface="Times New Roman" panose="02020603050405020304" pitchFamily="18" charset="0"/>
              </a:rPr>
              <a:t>e </a:t>
            </a:r>
            <a:r>
              <a:rPr lang="it-IT" sz="2000" dirty="0">
                <a:cs typeface="Times New Roman" panose="02020603050405020304" pitchFamily="18" charset="0"/>
              </a:rPr>
              <a:t>un equivalente pubblicitario di </a:t>
            </a:r>
            <a:r>
              <a:rPr lang="it-IT" sz="2000" b="1" dirty="0">
                <a:cs typeface="Times New Roman" panose="02020603050405020304" pitchFamily="18" charset="0"/>
              </a:rPr>
              <a:t>430mila</a:t>
            </a:r>
            <a:r>
              <a:rPr lang="it-IT" sz="2000" dirty="0">
                <a:cs typeface="Times New Roman" panose="02020603050405020304" pitchFamily="18" charset="0"/>
              </a:rPr>
              <a:t> </a:t>
            </a:r>
            <a:r>
              <a:rPr lang="it-IT" sz="2000" dirty="0" smtClean="0">
                <a:cs typeface="Times New Roman" panose="02020603050405020304" pitchFamily="18" charset="0"/>
              </a:rPr>
              <a:t>euro</a:t>
            </a:r>
            <a:endParaRPr lang="it-IT" sz="2000" dirty="0"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ilaria.depalma\Desktop\Immagine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2715734"/>
            <a:ext cx="4414345" cy="338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779383" y="6243823"/>
            <a:ext cx="3962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cs typeface="Times New Roman" panose="02020603050405020304" pitchFamily="18" charset="0"/>
              </a:rPr>
              <a:t>Le Petit Journal</a:t>
            </a:r>
            <a:r>
              <a:rPr lang="it-IT" dirty="0" smtClean="0">
                <a:cs typeface="Times New Roman" panose="02020603050405020304" pitchFamily="18" charset="0"/>
              </a:rPr>
              <a:t>, 15 febbraio 2019</a:t>
            </a:r>
            <a:endParaRPr lang="it-IT" dirty="0">
              <a:cs typeface="Times New Roman" panose="0202060305040502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-21284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681419-9A0D-4EE6-9C9F-0183898D7EBC}"/>
              </a:ext>
            </a:extLst>
          </p:cNvPr>
          <p:cNvSpPr txBox="1"/>
          <p:nvPr/>
        </p:nvSpPr>
        <p:spPr>
          <a:xfrm>
            <a:off x="824429" y="220016"/>
            <a:ext cx="84179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Times New Roman" panose="02020603050405020304" pitchFamily="18" charset="0"/>
              </a:rPr>
              <a:t>Press tour internazionale Milano Leonardo </a:t>
            </a:r>
            <a:r>
              <a:rPr lang="it-IT" altLang="it-IT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Times New Roman" panose="02020603050405020304" pitchFamily="18" charset="0"/>
              </a:rPr>
              <a:t>500</a:t>
            </a:r>
          </a:p>
          <a:p>
            <a:pPr eaLnBrk="1" hangingPunct="1"/>
            <a:r>
              <a:rPr lang="it-IT" b="1" dirty="0">
                <a:solidFill>
                  <a:srgbClr val="0070C0"/>
                </a:solidFill>
                <a:cs typeface="Times New Roman" panose="02020603050405020304" pitchFamily="18" charset="0"/>
              </a:rPr>
              <a:t>Focus sulla stampa </a:t>
            </a:r>
            <a:r>
              <a:rPr lang="it-IT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francese</a:t>
            </a:r>
            <a:endParaRPr lang="it-IT" altLang="it-IT" b="1" dirty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411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E681419-9A0D-4EE6-9C9F-0183898D7EBC}"/>
              </a:ext>
            </a:extLst>
          </p:cNvPr>
          <p:cNvSpPr txBox="1"/>
          <p:nvPr/>
        </p:nvSpPr>
        <p:spPr>
          <a:xfrm>
            <a:off x="834259" y="1685732"/>
            <a:ext cx="110463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Oltre 100.000 visitatori </a:t>
            </a:r>
            <a:r>
              <a:rPr lang="it-IT" altLang="it-IT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al Castello Sforzesco, dal 16 maggio 2019 ad oggi</a:t>
            </a:r>
          </a:p>
          <a:p>
            <a:pPr eaLnBrk="1" hangingPunct="1"/>
            <a:r>
              <a:rPr lang="it-IT" altLang="it-IT" sz="2000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Leonardo mai visto </a:t>
            </a:r>
            <a:r>
              <a:rPr lang="it-IT" altLang="it-IT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è la seconda mostra visitata in Italia (dopo la Biennale di Venezia) </a:t>
            </a:r>
            <a:endParaRPr lang="it-IT" altLang="it-IT" sz="2000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E681419-9A0D-4EE6-9C9F-0183898D7EBC}"/>
              </a:ext>
            </a:extLst>
          </p:cNvPr>
          <p:cNvSpPr txBox="1"/>
          <p:nvPr/>
        </p:nvSpPr>
        <p:spPr>
          <a:xfrm>
            <a:off x="808859" y="216579"/>
            <a:ext cx="11675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>
                <a:solidFill>
                  <a:srgbClr val="0070C0"/>
                </a:solidFill>
                <a:latin typeface="+mn-lt"/>
                <a:ea typeface="+mn-ea"/>
                <a:cs typeface="Times New Roman" panose="02020603050405020304" pitchFamily="18" charset="0"/>
              </a:rPr>
              <a:t>Leonardo mai visto al Castello Sforzesco e il successo di pubblico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404064"/>
              </p:ext>
            </p:extLst>
          </p:nvPr>
        </p:nvGraphicFramePr>
        <p:xfrm>
          <a:off x="861849" y="2783052"/>
          <a:ext cx="10762592" cy="3352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0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0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0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0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6123">
                <a:tc>
                  <a:txBody>
                    <a:bodyPr/>
                    <a:lstStyle/>
                    <a:p>
                      <a:r>
                        <a:rPr lang="it-IT" dirty="0" smtClean="0"/>
                        <a:t>CONFRONTO 2018/2019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2018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2019</a:t>
                      </a:r>
                      <a:endParaRPr lang="it-IT" dirty="0"/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INCREMENTO</a:t>
                      </a:r>
                      <a:endParaRPr lang="it-I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2226">
                <a:tc>
                  <a:txBody>
                    <a:bodyPr/>
                    <a:lstStyle/>
                    <a:p>
                      <a:r>
                        <a:rPr lang="it-IT" dirty="0"/>
                        <a:t>MAGGIO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47.114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52.534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 + 11,50</a:t>
                      </a:r>
                      <a:r>
                        <a:rPr lang="it-IT" dirty="0"/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2226">
                <a:tc>
                  <a:txBody>
                    <a:bodyPr/>
                    <a:lstStyle/>
                    <a:p>
                      <a:r>
                        <a:rPr lang="it-IT" dirty="0"/>
                        <a:t>GIUGNO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32.763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41.927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 + 27,97</a:t>
                      </a:r>
                      <a:r>
                        <a:rPr lang="it-IT" dirty="0"/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2226">
                <a:tc>
                  <a:txBody>
                    <a:bodyPr/>
                    <a:lstStyle/>
                    <a:p>
                      <a:r>
                        <a:rPr lang="it-IT"/>
                        <a:t>LUGLIO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30.503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34.079</a:t>
                      </a:r>
                      <a:endParaRPr lang="it-IT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 + 11,72%</a:t>
                      </a:r>
                      <a:endParaRPr lang="it-I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0" y="-21284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5311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laria.depalma\Desktop\Immag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-21284"/>
            <a:ext cx="4868016" cy="687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-21284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8" name="Picture 4" descr="Risultati immagini per leonardo mai vis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716" y="-1"/>
            <a:ext cx="6784234" cy="289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isultati immagini per leonardo mai vis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38" y="2413000"/>
            <a:ext cx="6777012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597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laria.depalma\Desktop\1.Sala delle Asse. Monocromo _ Ranzan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42" y="2578099"/>
            <a:ext cx="11201750" cy="413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-21284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E681419-9A0D-4EE6-9C9F-0183898D7EBC}"/>
              </a:ext>
            </a:extLst>
          </p:cNvPr>
          <p:cNvSpPr txBox="1"/>
          <p:nvPr/>
        </p:nvSpPr>
        <p:spPr>
          <a:xfrm>
            <a:off x="808859" y="216579"/>
            <a:ext cx="11675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 smtClean="0">
                <a:solidFill>
                  <a:srgbClr val="0070C0"/>
                </a:solidFill>
                <a:latin typeface="+mn-lt"/>
                <a:ea typeface="+mn-ea"/>
                <a:cs typeface="Times New Roman" panose="02020603050405020304" pitchFamily="18" charset="0"/>
              </a:rPr>
              <a:t>2015. Il Monocromo di Leonardo restaurato per Expo</a:t>
            </a:r>
            <a:endParaRPr lang="it-IT" altLang="it-IT" sz="3200" b="1" dirty="0">
              <a:solidFill>
                <a:srgbClr val="0070C0"/>
              </a:solidFill>
              <a:latin typeface="+mn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59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" y="4116"/>
            <a:ext cx="10338816" cy="687421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237" y="4116"/>
            <a:ext cx="4249763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E681419-9A0D-4EE6-9C9F-0183898D7EBC}"/>
              </a:ext>
            </a:extLst>
          </p:cNvPr>
          <p:cNvSpPr txBox="1"/>
          <p:nvPr/>
        </p:nvSpPr>
        <p:spPr>
          <a:xfrm>
            <a:off x="808859" y="216579"/>
            <a:ext cx="11675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 smtClean="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rPr>
              <a:t>2015. Il Monocromo di Leonardo restaurato per Expo</a:t>
            </a:r>
          </a:p>
          <a:p>
            <a:pPr eaLnBrk="1" hangingPunct="1"/>
            <a:r>
              <a:rPr lang="it-IT" altLang="it-IT" sz="2800" b="1" dirty="0" smtClean="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rPr>
              <a:t>Installazione multimediale in Sala delle Asse</a:t>
            </a:r>
            <a:endParaRPr lang="it-IT" altLang="it-IT" sz="2800" b="1" dirty="0">
              <a:solidFill>
                <a:schemeClr val="bg1"/>
              </a:solidFill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-21284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5229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Immagine 257">
            <a:extLst>
              <a:ext uri="{FF2B5EF4-FFF2-40B4-BE49-F238E27FC236}">
                <a16:creationId xmlns:a16="http://schemas.microsoft.com/office/drawing/2014/main" id="{8343E541-83D9-4003-98AE-D8FE30FBA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945356"/>
            <a:ext cx="6447607" cy="580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Casella di testo 2">
            <a:extLst>
              <a:ext uri="{FF2B5EF4-FFF2-40B4-BE49-F238E27FC236}">
                <a16:creationId xmlns:a16="http://schemas.microsoft.com/office/drawing/2014/main" id="{A8EEA760-B545-47F0-9A08-2B74C93D9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208" y="3734593"/>
            <a:ext cx="6442039" cy="100250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it-IT" altLang="it-IT" sz="1800"/>
          </a:p>
        </p:txBody>
      </p:sp>
      <p:pic>
        <p:nvPicPr>
          <p:cNvPr id="82948" name="Immagine 792">
            <a:extLst>
              <a:ext uri="{FF2B5EF4-FFF2-40B4-BE49-F238E27FC236}">
                <a16:creationId xmlns:a16="http://schemas.microsoft.com/office/drawing/2014/main" id="{E727630E-FF1C-47E3-B360-21B3BE71F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5"/>
          <a:stretch>
            <a:fillRect/>
          </a:stretch>
        </p:blipFill>
        <p:spPr bwMode="auto">
          <a:xfrm>
            <a:off x="7567067" y="945356"/>
            <a:ext cx="1113953" cy="382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Freccia in giù 806">
            <a:extLst>
              <a:ext uri="{FF2B5EF4-FFF2-40B4-BE49-F238E27FC236}">
                <a16:creationId xmlns:a16="http://schemas.microsoft.com/office/drawing/2014/main" id="{86638881-C832-4F1A-A211-C6825F032FE2}"/>
              </a:ext>
            </a:extLst>
          </p:cNvPr>
          <p:cNvSpPr>
            <a:spLocks/>
          </p:cNvSpPr>
          <p:nvPr/>
        </p:nvSpPr>
        <p:spPr bwMode="auto">
          <a:xfrm rot="5400000">
            <a:off x="8678755" y="1197407"/>
            <a:ext cx="184946" cy="722245"/>
          </a:xfrm>
          <a:prstGeom prst="downArrow">
            <a:avLst>
              <a:gd name="adj1" fmla="val 50000"/>
              <a:gd name="adj2" fmla="val 49602"/>
            </a:avLst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82950" name="Casella di testo 817">
            <a:extLst>
              <a:ext uri="{FF2B5EF4-FFF2-40B4-BE49-F238E27FC236}">
                <a16:creationId xmlns:a16="http://schemas.microsoft.com/office/drawing/2014/main" id="{D74C6919-6D57-4B5B-8841-1B7B806DEE17}"/>
              </a:ext>
            </a:extLst>
          </p:cNvPr>
          <p:cNvSpPr txBox="1">
            <a:spLocks/>
          </p:cNvSpPr>
          <p:nvPr/>
        </p:nvSpPr>
        <p:spPr bwMode="auto">
          <a:xfrm>
            <a:off x="9268821" y="1466056"/>
            <a:ext cx="2576108" cy="48101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it-IT" altLang="it-IT" sz="1500" dirty="0">
                <a:latin typeface="+mn-lt"/>
              </a:rPr>
              <a:t>Testimone della ridipintura</a:t>
            </a:r>
          </a:p>
          <a:p>
            <a:pPr algn="l"/>
            <a:r>
              <a:rPr lang="it-IT" altLang="it-IT" sz="1500" dirty="0">
                <a:latin typeface="+mn-lt"/>
              </a:rPr>
              <a:t> di Ernesto Rusca</a:t>
            </a:r>
          </a:p>
        </p:txBody>
      </p:sp>
      <p:sp>
        <p:nvSpPr>
          <p:cNvPr id="82951" name="Freccia in giù 807">
            <a:extLst>
              <a:ext uri="{FF2B5EF4-FFF2-40B4-BE49-F238E27FC236}">
                <a16:creationId xmlns:a16="http://schemas.microsoft.com/office/drawing/2014/main" id="{A97B8391-85F9-4547-9A13-0C7E54064147}"/>
              </a:ext>
            </a:extLst>
          </p:cNvPr>
          <p:cNvSpPr>
            <a:spLocks/>
          </p:cNvSpPr>
          <p:nvPr/>
        </p:nvSpPr>
        <p:spPr bwMode="auto">
          <a:xfrm rot="5400000">
            <a:off x="8572741" y="1802723"/>
            <a:ext cx="168847" cy="799952"/>
          </a:xfrm>
          <a:prstGeom prst="downArrow">
            <a:avLst>
              <a:gd name="adj1" fmla="val 50000"/>
              <a:gd name="adj2" fmla="val 50188"/>
            </a:avLst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82952" name="Casella di testo 816">
            <a:extLst>
              <a:ext uri="{FF2B5EF4-FFF2-40B4-BE49-F238E27FC236}">
                <a16:creationId xmlns:a16="http://schemas.microsoft.com/office/drawing/2014/main" id="{D8D2AA84-DE88-460B-ADEB-41B1CFEF014A}"/>
              </a:ext>
            </a:extLst>
          </p:cNvPr>
          <p:cNvSpPr txBox="1">
            <a:spLocks/>
          </p:cNvSpPr>
          <p:nvPr/>
        </p:nvSpPr>
        <p:spPr bwMode="auto">
          <a:xfrm>
            <a:off x="9132349" y="2143675"/>
            <a:ext cx="2712579" cy="1113631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it-IT" altLang="it-IT" sz="1500" dirty="0">
                <a:latin typeface="+mn-lt"/>
              </a:rPr>
              <a:t>Ridipintura di Ernesto Rusca su intonaco rifatto nel 1901, trattata cromaticamente da </a:t>
            </a:r>
            <a:r>
              <a:rPr lang="it-IT" altLang="it-IT" sz="1500" dirty="0" err="1">
                <a:latin typeface="+mn-lt"/>
              </a:rPr>
              <a:t>Ottemi</a:t>
            </a:r>
            <a:r>
              <a:rPr lang="it-IT" altLang="it-IT" sz="1500" dirty="0">
                <a:latin typeface="+mn-lt"/>
              </a:rPr>
              <a:t> Della Rotta</a:t>
            </a:r>
          </a:p>
        </p:txBody>
      </p:sp>
      <p:sp>
        <p:nvSpPr>
          <p:cNvPr id="82953" name="Freccia in giù 815">
            <a:extLst>
              <a:ext uri="{FF2B5EF4-FFF2-40B4-BE49-F238E27FC236}">
                <a16:creationId xmlns:a16="http://schemas.microsoft.com/office/drawing/2014/main" id="{06DAA5D7-58FE-48A3-97F3-3732D7C8B901}"/>
              </a:ext>
            </a:extLst>
          </p:cNvPr>
          <p:cNvSpPr>
            <a:spLocks/>
          </p:cNvSpPr>
          <p:nvPr/>
        </p:nvSpPr>
        <p:spPr bwMode="auto">
          <a:xfrm rot="8458266" flipH="1">
            <a:off x="8300220" y="2532845"/>
            <a:ext cx="219766" cy="971560"/>
          </a:xfrm>
          <a:prstGeom prst="downArrow">
            <a:avLst>
              <a:gd name="adj1" fmla="val 50000"/>
              <a:gd name="adj2" fmla="val 49819"/>
            </a:avLst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82954" name="Casella di testo 814">
            <a:extLst>
              <a:ext uri="{FF2B5EF4-FFF2-40B4-BE49-F238E27FC236}">
                <a16:creationId xmlns:a16="http://schemas.microsoft.com/office/drawing/2014/main" id="{C90EEA8C-2F30-492B-8B36-E8581AAC0FB6}"/>
              </a:ext>
            </a:extLst>
          </p:cNvPr>
          <p:cNvSpPr txBox="1">
            <a:spLocks/>
          </p:cNvSpPr>
          <p:nvPr/>
        </p:nvSpPr>
        <p:spPr bwMode="auto">
          <a:xfrm>
            <a:off x="8818248" y="3465187"/>
            <a:ext cx="3026680" cy="127191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Aft>
                <a:spcPts val="800"/>
              </a:spcAft>
            </a:pPr>
            <a:r>
              <a:rPr lang="it-IT" altLang="it-IT" sz="1500" dirty="0">
                <a:latin typeface="+mn-lt"/>
                <a:cs typeface="Times New Roman" panose="02020603050405020304" pitchFamily="18" charset="0"/>
              </a:rPr>
              <a:t>Intonaco antico con resti della pittura antica dopo la rimozione dello strato di ridipintura di Ernesto Rusca e delle velature cromatiche di </a:t>
            </a:r>
            <a:r>
              <a:rPr lang="it-IT" altLang="it-IT" sz="1500" dirty="0" err="1">
                <a:latin typeface="+mn-lt"/>
                <a:cs typeface="Times New Roman" panose="02020603050405020304" pitchFamily="18" charset="0"/>
              </a:rPr>
              <a:t>Ottemi</a:t>
            </a:r>
            <a:r>
              <a:rPr lang="it-IT" altLang="it-IT" sz="1500" dirty="0">
                <a:latin typeface="+mn-lt"/>
                <a:cs typeface="Times New Roman" panose="02020603050405020304" pitchFamily="18" charset="0"/>
              </a:rPr>
              <a:t> Della Rotta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0" y="-21284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E681419-9A0D-4EE6-9C9F-0183898D7EBC}"/>
              </a:ext>
            </a:extLst>
          </p:cNvPr>
          <p:cNvSpPr txBox="1"/>
          <p:nvPr/>
        </p:nvSpPr>
        <p:spPr>
          <a:xfrm>
            <a:off x="808859" y="216579"/>
            <a:ext cx="11675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 smtClean="0">
                <a:solidFill>
                  <a:srgbClr val="0070C0"/>
                </a:solidFill>
                <a:latin typeface="+mn-lt"/>
                <a:ea typeface="+mn-ea"/>
                <a:cs typeface="Times New Roman" panose="02020603050405020304" pitchFamily="18" charset="0"/>
              </a:rPr>
              <a:t>La campagna di restauro dal 2016</a:t>
            </a:r>
            <a:endParaRPr lang="it-IT" altLang="it-IT" sz="3200" b="1" dirty="0">
              <a:solidFill>
                <a:srgbClr val="0070C0"/>
              </a:solidFill>
              <a:latin typeface="+mn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531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Immagine 257">
            <a:extLst>
              <a:ext uri="{FF2B5EF4-FFF2-40B4-BE49-F238E27FC236}">
                <a16:creationId xmlns:a16="http://schemas.microsoft.com/office/drawing/2014/main" id="{8343E541-83D9-4003-98AE-D8FE30FBA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40" y="866874"/>
            <a:ext cx="6447607" cy="580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Casella di testo 2">
            <a:extLst>
              <a:ext uri="{FF2B5EF4-FFF2-40B4-BE49-F238E27FC236}">
                <a16:creationId xmlns:a16="http://schemas.microsoft.com/office/drawing/2014/main" id="{A8EEA760-B545-47F0-9A08-2B74C93D9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708" y="4067371"/>
            <a:ext cx="6442039" cy="6318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it-IT" altLang="it-IT" sz="1800"/>
          </a:p>
        </p:txBody>
      </p:sp>
      <p:pic>
        <p:nvPicPr>
          <p:cNvPr id="82948" name="Immagine 792">
            <a:extLst>
              <a:ext uri="{FF2B5EF4-FFF2-40B4-BE49-F238E27FC236}">
                <a16:creationId xmlns:a16="http://schemas.microsoft.com/office/drawing/2014/main" id="{E727630E-FF1C-47E3-B360-21B3BE71F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5"/>
          <a:stretch>
            <a:fillRect/>
          </a:stretch>
        </p:blipFill>
        <p:spPr bwMode="auto">
          <a:xfrm>
            <a:off x="7321550" y="858686"/>
            <a:ext cx="1082675" cy="372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5" name="Freccia in giù 813">
            <a:extLst>
              <a:ext uri="{FF2B5EF4-FFF2-40B4-BE49-F238E27FC236}">
                <a16:creationId xmlns:a16="http://schemas.microsoft.com/office/drawing/2014/main" id="{D68FC110-6207-4CE5-BA74-4249369BCEA5}"/>
              </a:ext>
            </a:extLst>
          </p:cNvPr>
          <p:cNvSpPr>
            <a:spLocks/>
          </p:cNvSpPr>
          <p:nvPr/>
        </p:nvSpPr>
        <p:spPr bwMode="auto">
          <a:xfrm rot="3508576">
            <a:off x="8702224" y="3329461"/>
            <a:ext cx="140575" cy="712788"/>
          </a:xfrm>
          <a:prstGeom prst="downArrow">
            <a:avLst>
              <a:gd name="adj1" fmla="val 50000"/>
              <a:gd name="adj2" fmla="val 49610"/>
            </a:avLst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82956" name="Casella di testo 812">
            <a:extLst>
              <a:ext uri="{FF2B5EF4-FFF2-40B4-BE49-F238E27FC236}">
                <a16:creationId xmlns:a16="http://schemas.microsoft.com/office/drawing/2014/main" id="{28D684AF-400B-401A-8C21-D80625648978}"/>
              </a:ext>
            </a:extLst>
          </p:cNvPr>
          <p:cNvSpPr txBox="1">
            <a:spLocks/>
          </p:cNvSpPr>
          <p:nvPr/>
        </p:nvSpPr>
        <p:spPr bwMode="auto">
          <a:xfrm>
            <a:off x="9137650" y="2543310"/>
            <a:ext cx="2876550" cy="102539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800"/>
              </a:spcAft>
            </a:pPr>
            <a:r>
              <a:rPr lang="it-IT" altLang="it-IT" sz="1500" dirty="0">
                <a:latin typeface="+mn-lt"/>
              </a:rPr>
              <a:t>Linea di interruzione delle tracce di policroma  antica, corrispondente alla quota dell’allestimento di Luca Beltrami</a:t>
            </a:r>
          </a:p>
        </p:txBody>
      </p:sp>
      <p:sp>
        <p:nvSpPr>
          <p:cNvPr id="82958" name="Casella di testo 810">
            <a:extLst>
              <a:ext uri="{FF2B5EF4-FFF2-40B4-BE49-F238E27FC236}">
                <a16:creationId xmlns:a16="http://schemas.microsoft.com/office/drawing/2014/main" id="{4595241A-83DE-44EA-B25A-ABB9E1D6140B}"/>
              </a:ext>
            </a:extLst>
          </p:cNvPr>
          <p:cNvSpPr txBox="1">
            <a:spLocks/>
          </p:cNvSpPr>
          <p:nvPr/>
        </p:nvSpPr>
        <p:spPr bwMode="auto">
          <a:xfrm>
            <a:off x="9137650" y="3767334"/>
            <a:ext cx="2965450" cy="741362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800"/>
              </a:spcAft>
            </a:pPr>
            <a:r>
              <a:rPr lang="it-IT" altLang="it-IT" sz="1500" dirty="0">
                <a:latin typeface="+mn-lt"/>
              </a:rPr>
              <a:t>Intonaco antico senza tracce di policromia, ma con tracce di disegno preparatorio</a:t>
            </a:r>
          </a:p>
        </p:txBody>
      </p:sp>
      <p:sp>
        <p:nvSpPr>
          <p:cNvPr id="82959" name="Freccia in giù 813">
            <a:extLst>
              <a:ext uri="{FF2B5EF4-FFF2-40B4-BE49-F238E27FC236}">
                <a16:creationId xmlns:a16="http://schemas.microsoft.com/office/drawing/2014/main" id="{5EFD469D-A52B-4C78-8FDE-833E60C34774}"/>
              </a:ext>
            </a:extLst>
          </p:cNvPr>
          <p:cNvSpPr>
            <a:spLocks/>
          </p:cNvSpPr>
          <p:nvPr/>
        </p:nvSpPr>
        <p:spPr bwMode="auto">
          <a:xfrm rot="8333505">
            <a:off x="8643612" y="4122320"/>
            <a:ext cx="138857" cy="851948"/>
          </a:xfrm>
          <a:prstGeom prst="downArrow">
            <a:avLst>
              <a:gd name="adj1" fmla="val 50000"/>
              <a:gd name="adj2" fmla="val 50255"/>
            </a:avLst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82960" name="Casella di testo 808">
            <a:extLst>
              <a:ext uri="{FF2B5EF4-FFF2-40B4-BE49-F238E27FC236}">
                <a16:creationId xmlns:a16="http://schemas.microsoft.com/office/drawing/2014/main" id="{47DBE113-BE13-4CD3-9DF0-6F203DDBE9F0}"/>
              </a:ext>
            </a:extLst>
          </p:cNvPr>
          <p:cNvSpPr txBox="1">
            <a:spLocks/>
          </p:cNvSpPr>
          <p:nvPr/>
        </p:nvSpPr>
        <p:spPr bwMode="auto">
          <a:xfrm>
            <a:off x="9117013" y="4819134"/>
            <a:ext cx="2986087" cy="1251466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800"/>
              </a:spcAft>
            </a:pPr>
            <a:r>
              <a:rPr lang="it-IT" altLang="it-IT" sz="1500" dirty="0">
                <a:latin typeface="+mn-lt"/>
              </a:rPr>
              <a:t>Quota alla quale terminava il rivestimento ligneo dell’allestimento BBPR al di sopra della quale si trova la ridipintura totale di </a:t>
            </a:r>
            <a:r>
              <a:rPr lang="it-IT" altLang="it-IT" sz="1500" dirty="0" err="1">
                <a:latin typeface="+mn-lt"/>
              </a:rPr>
              <a:t>Ottemi</a:t>
            </a:r>
            <a:r>
              <a:rPr lang="it-IT" altLang="it-IT" sz="1500" dirty="0">
                <a:latin typeface="+mn-lt"/>
              </a:rPr>
              <a:t> Della Rotta</a:t>
            </a:r>
          </a:p>
        </p:txBody>
      </p:sp>
      <p:sp>
        <p:nvSpPr>
          <p:cNvPr id="21" name="Freccia in giù 813">
            <a:extLst>
              <a:ext uri="{FF2B5EF4-FFF2-40B4-BE49-F238E27FC236}">
                <a16:creationId xmlns:a16="http://schemas.microsoft.com/office/drawing/2014/main" id="{BA2CA7F4-1BDE-4C09-88A8-B4BA17D53DD3}"/>
              </a:ext>
            </a:extLst>
          </p:cNvPr>
          <p:cNvSpPr>
            <a:spLocks/>
          </p:cNvSpPr>
          <p:nvPr/>
        </p:nvSpPr>
        <p:spPr bwMode="auto">
          <a:xfrm rot="5400000">
            <a:off x="8681459" y="3742542"/>
            <a:ext cx="103667" cy="624262"/>
          </a:xfrm>
          <a:prstGeom prst="downArrow">
            <a:avLst>
              <a:gd name="adj1" fmla="val 50000"/>
              <a:gd name="adj2" fmla="val 49610"/>
            </a:avLst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11" name="Rettangolo 10"/>
          <p:cNvSpPr/>
          <p:nvPr/>
        </p:nvSpPr>
        <p:spPr>
          <a:xfrm>
            <a:off x="0" y="-21284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E681419-9A0D-4EE6-9C9F-0183898D7EBC}"/>
              </a:ext>
            </a:extLst>
          </p:cNvPr>
          <p:cNvSpPr txBox="1"/>
          <p:nvPr/>
        </p:nvSpPr>
        <p:spPr>
          <a:xfrm>
            <a:off x="694559" y="229279"/>
            <a:ext cx="11675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 smtClean="0">
                <a:solidFill>
                  <a:srgbClr val="0070C0"/>
                </a:solidFill>
                <a:latin typeface="+mn-lt"/>
                <a:ea typeface="+mn-ea"/>
                <a:cs typeface="Times New Roman" panose="02020603050405020304" pitchFamily="18" charset="0"/>
              </a:rPr>
              <a:t>La campagna di restauro dal 2016</a:t>
            </a:r>
            <a:endParaRPr lang="it-IT" altLang="it-IT" sz="3200" b="1" dirty="0">
              <a:solidFill>
                <a:srgbClr val="0070C0"/>
              </a:solidFill>
              <a:latin typeface="+mn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885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CasellaDiTesto 5">
            <a:extLst>
              <a:ext uri="{FF2B5EF4-FFF2-40B4-BE49-F238E27FC236}">
                <a16:creationId xmlns:a16="http://schemas.microsoft.com/office/drawing/2014/main" id="{D79E8DBF-6C59-4011-82EE-1CB62D118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2414" y="6562725"/>
            <a:ext cx="2873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050" name="Picture 2" descr="C:\Users\ilaria.depalma\Desktop\Nuova cartella\Nuova cartella\11 1_L3_dgt_feb19_buona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6" t="21481" b="6042"/>
          <a:stretch/>
        </p:blipFill>
        <p:spPr bwMode="auto">
          <a:xfrm>
            <a:off x="4866289" y="1798017"/>
            <a:ext cx="3447393" cy="488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laria.depalma\Desktop\Nuova cartella\Nuova cartella\31C 4_L3_LR_dgt_feb19_dopo buon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23" y="1547605"/>
            <a:ext cx="4023577" cy="514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ilaria.depalma\Desktop\Nuova cartella\Nuova cartella\20b 3_L2_L3_dgt_feb19_LRrw_dopo buona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741" y="2643113"/>
            <a:ext cx="3625313" cy="404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0" y="-21284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E681419-9A0D-4EE6-9C9F-0183898D7EBC}"/>
              </a:ext>
            </a:extLst>
          </p:cNvPr>
          <p:cNvSpPr txBox="1"/>
          <p:nvPr/>
        </p:nvSpPr>
        <p:spPr>
          <a:xfrm>
            <a:off x="732659" y="127677"/>
            <a:ext cx="109259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 smtClean="0">
                <a:solidFill>
                  <a:srgbClr val="0070C0"/>
                </a:solidFill>
                <a:latin typeface="+mn-lt"/>
                <a:ea typeface="+mn-ea"/>
                <a:cs typeface="Times New Roman" panose="02020603050405020304" pitchFamily="18" charset="0"/>
              </a:rPr>
              <a:t>La campagna di restauro. Nuove scoperte</a:t>
            </a:r>
            <a:endParaRPr lang="it-IT" altLang="it-IT" sz="3200" b="1" dirty="0">
              <a:solidFill>
                <a:srgbClr val="0070C0"/>
              </a:solidFill>
              <a:latin typeface="+mn-lt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56" y="750259"/>
            <a:ext cx="10251143" cy="596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-21284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681419-9A0D-4EE6-9C9F-0183898D7EBC}"/>
              </a:ext>
            </a:extLst>
          </p:cNvPr>
          <p:cNvSpPr txBox="1"/>
          <p:nvPr/>
        </p:nvSpPr>
        <p:spPr>
          <a:xfrm>
            <a:off x="808859" y="127677"/>
            <a:ext cx="109259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 smtClean="0">
                <a:solidFill>
                  <a:srgbClr val="0070C0"/>
                </a:solidFill>
                <a:latin typeface="+mn-lt"/>
                <a:ea typeface="+mn-ea"/>
                <a:cs typeface="Times New Roman" panose="02020603050405020304" pitchFamily="18" charset="0"/>
              </a:rPr>
              <a:t>La campagna di restauro. Nuove scoperte</a:t>
            </a:r>
            <a:endParaRPr lang="it-IT" altLang="it-IT" sz="3200" b="1" dirty="0">
              <a:solidFill>
                <a:srgbClr val="0070C0"/>
              </a:solidFill>
              <a:latin typeface="+mn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053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LEONARDO 2019\000_LEONARDO 2019\LOGHI\Palinsesto Leonardo\leonardo.jpg">
            <a:extLst>
              <a:ext uri="{FF2B5EF4-FFF2-40B4-BE49-F238E27FC236}">
                <a16:creationId xmlns:a16="http://schemas.microsoft.com/office/drawing/2014/main" id="{97766533-B1A9-4D49-BA04-92792775D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/>
          <a:stretch/>
        </p:blipFill>
        <p:spPr bwMode="auto">
          <a:xfrm>
            <a:off x="0" y="15404"/>
            <a:ext cx="66770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918324" y="35033"/>
            <a:ext cx="5337175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cs typeface="Times New Roman" panose="02020603050405020304" pitchFamily="18" charset="0"/>
              </a:rPr>
              <a:t>Alcuni </a:t>
            </a:r>
            <a:r>
              <a:rPr lang="it-IT" sz="2000" b="1" i="1" dirty="0" err="1" smtClean="0">
                <a:cs typeface="Times New Roman" panose="02020603050405020304" pitchFamily="18" charset="0"/>
              </a:rPr>
              <a:t>Highlights</a:t>
            </a:r>
            <a:r>
              <a:rPr lang="it-IT" sz="2000" b="1" dirty="0" smtClean="0">
                <a:cs typeface="Times New Roman" panose="02020603050405020304" pitchFamily="18" charset="0"/>
              </a:rPr>
              <a:t> </a:t>
            </a:r>
          </a:p>
          <a:p>
            <a:r>
              <a:rPr lang="it-IT" sz="2000" b="1" dirty="0" smtClean="0">
                <a:cs typeface="Times New Roman" panose="02020603050405020304" pitchFamily="18" charset="0"/>
              </a:rPr>
              <a:t>selezionati dal comitato scientifico</a:t>
            </a:r>
          </a:p>
          <a:p>
            <a:endParaRPr lang="it-IT" dirty="0">
              <a:cs typeface="Times New Roman" panose="02020603050405020304" pitchFamily="18" charset="0"/>
            </a:endParaRPr>
          </a:p>
          <a:p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Leonardo Da Vinci </a:t>
            </a:r>
            <a:r>
              <a:rPr lang="it-IT" sz="1400" b="1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Parade </a:t>
            </a:r>
          </a:p>
          <a:p>
            <a:r>
              <a:rPr lang="it-IT" sz="1400" dirty="0" smtClean="0">
                <a:cs typeface="Times New Roman" panose="02020603050405020304" pitchFamily="18" charset="0"/>
              </a:rPr>
              <a:t>(Museo </a:t>
            </a:r>
            <a:r>
              <a:rPr lang="it-IT" sz="1400" dirty="0">
                <a:cs typeface="Times New Roman" panose="02020603050405020304" pitchFamily="18" charset="0"/>
              </a:rPr>
              <a:t>Nazionale Scienza e Tecnologia Leonardo da </a:t>
            </a:r>
            <a:r>
              <a:rPr lang="it-IT" sz="1400" dirty="0" smtClean="0">
                <a:cs typeface="Times New Roman" panose="02020603050405020304" pitchFamily="18" charset="0"/>
              </a:rPr>
              <a:t>Vinci)</a:t>
            </a:r>
          </a:p>
          <a:p>
            <a:endParaRPr lang="it-IT" sz="1400" dirty="0">
              <a:cs typeface="Times New Roman" panose="02020603050405020304" pitchFamily="18" charset="0"/>
            </a:endParaRPr>
          </a:p>
          <a:p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Leonardo e la sua scuola nelle </a:t>
            </a:r>
            <a:r>
              <a:rPr lang="it-IT" sz="1400" b="1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collezioni dell’Ambrosiana </a:t>
            </a:r>
          </a:p>
          <a:p>
            <a:r>
              <a:rPr lang="it-IT" sz="1400" dirty="0" smtClean="0">
                <a:cs typeface="Times New Roman" panose="02020603050405020304" pitchFamily="18" charset="0"/>
              </a:rPr>
              <a:t>(Pinacoteca Ambrosiana)</a:t>
            </a:r>
          </a:p>
          <a:p>
            <a:endParaRPr lang="it-IT" sz="1400" dirty="0">
              <a:cs typeface="Times New Roman" panose="02020603050405020304" pitchFamily="18" charset="0"/>
            </a:endParaRPr>
          </a:p>
          <a:p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Leonardo </a:t>
            </a:r>
            <a:r>
              <a:rPr lang="it-IT" sz="1400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Horse</a:t>
            </a:r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it-IT" sz="1400" b="1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Project </a:t>
            </a:r>
            <a:r>
              <a:rPr lang="it-IT" sz="1400" dirty="0" smtClean="0">
                <a:cs typeface="Times New Roman" panose="02020603050405020304" pitchFamily="18" charset="0"/>
              </a:rPr>
              <a:t>(Ippodromo </a:t>
            </a:r>
            <a:r>
              <a:rPr lang="it-IT" sz="1400" dirty="0">
                <a:cs typeface="Times New Roman" panose="02020603050405020304" pitchFamily="18" charset="0"/>
              </a:rPr>
              <a:t>di San </a:t>
            </a:r>
            <a:r>
              <a:rPr lang="it-IT" sz="1400" dirty="0" smtClean="0">
                <a:cs typeface="Times New Roman" panose="02020603050405020304" pitchFamily="18" charset="0"/>
              </a:rPr>
              <a:t>Siro)</a:t>
            </a:r>
          </a:p>
          <a:p>
            <a:endParaRPr lang="it-IT" sz="1400" dirty="0">
              <a:cs typeface="Times New Roman" panose="02020603050405020304" pitchFamily="18" charset="0"/>
            </a:endParaRPr>
          </a:p>
          <a:p>
            <a:r>
              <a:rPr lang="it-IT" sz="1400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After</a:t>
            </a:r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 Leonardo. Installazioni di Ettore </a:t>
            </a:r>
            <a:r>
              <a:rPr lang="it-IT" sz="1400" b="1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Favini ed </a:t>
            </a:r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Eugenio </a:t>
            </a:r>
            <a:r>
              <a:rPr lang="it-IT" sz="1400" b="1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Tibaldi</a:t>
            </a:r>
            <a:r>
              <a:rPr lang="it-IT" sz="1400" b="1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</a:p>
          <a:p>
            <a:r>
              <a:rPr lang="it-IT" sz="1400" dirty="0" smtClean="0">
                <a:cs typeface="Times New Roman" panose="02020603050405020304" pitchFamily="18" charset="0"/>
              </a:rPr>
              <a:t>(Museo </a:t>
            </a:r>
            <a:r>
              <a:rPr lang="it-IT" sz="1400" dirty="0">
                <a:cs typeface="Times New Roman" panose="02020603050405020304" pitchFamily="18" charset="0"/>
              </a:rPr>
              <a:t>del </a:t>
            </a:r>
            <a:r>
              <a:rPr lang="it-IT" sz="1400" dirty="0" smtClean="0">
                <a:cs typeface="Times New Roman" panose="02020603050405020304" pitchFamily="18" charset="0"/>
              </a:rPr>
              <a:t>Novecento)</a:t>
            </a:r>
          </a:p>
          <a:p>
            <a:endParaRPr lang="it-IT" sz="1400" dirty="0">
              <a:cs typeface="Times New Roman" panose="02020603050405020304" pitchFamily="18" charset="0"/>
            </a:endParaRPr>
          </a:p>
          <a:p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Leonardo </a:t>
            </a:r>
            <a:r>
              <a:rPr lang="it-IT" sz="1400" b="1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mai visto </a:t>
            </a:r>
            <a:r>
              <a:rPr lang="it-IT" sz="1400" dirty="0" smtClean="0">
                <a:cs typeface="Times New Roman" panose="02020603050405020304" pitchFamily="18" charset="0"/>
              </a:rPr>
              <a:t>(Castello Sforzesco)</a:t>
            </a:r>
          </a:p>
          <a:p>
            <a:endParaRPr lang="it-IT" sz="1400" dirty="0">
              <a:cs typeface="Times New Roman" panose="02020603050405020304" pitchFamily="18" charset="0"/>
            </a:endParaRPr>
          </a:p>
          <a:p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Conversazioni </a:t>
            </a:r>
            <a:r>
              <a:rPr lang="it-IT" sz="1400" b="1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d’Arte </a:t>
            </a:r>
            <a:r>
              <a:rPr lang="it-IT" sz="1400" dirty="0" smtClean="0">
                <a:cs typeface="Times New Roman" panose="02020603050405020304" pitchFamily="18" charset="0"/>
              </a:rPr>
              <a:t>(Palazzo Reale)</a:t>
            </a:r>
          </a:p>
          <a:p>
            <a:endParaRPr lang="it-IT" sz="14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Sulle tracce di Leonardo con il FAI, da Milano alla Valle dell’Adda e </a:t>
            </a:r>
            <a:r>
              <a:rPr lang="it-IT" sz="1400" b="1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dintorni </a:t>
            </a:r>
            <a:r>
              <a:rPr lang="it-IT" sz="1400" dirty="0" smtClean="0">
                <a:cs typeface="Times New Roman" panose="02020603050405020304" pitchFamily="18" charset="0"/>
              </a:rPr>
              <a:t>(Luoghi del FAI della Lombardia)</a:t>
            </a:r>
          </a:p>
          <a:p>
            <a:endParaRPr lang="it-IT" sz="1400" dirty="0">
              <a:cs typeface="Times New Roman" panose="02020603050405020304" pitchFamily="18" charset="0"/>
            </a:endParaRPr>
          </a:p>
          <a:p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Genio &amp; </a:t>
            </a:r>
            <a:r>
              <a:rPr lang="it-IT" sz="1400" b="1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Impresa </a:t>
            </a:r>
            <a:r>
              <a:rPr lang="it-IT" sz="1400" dirty="0" smtClean="0">
                <a:cs typeface="Times New Roman" panose="02020603050405020304" pitchFamily="18" charset="0"/>
              </a:rPr>
              <a:t>(Palazzo Lombardia)</a:t>
            </a:r>
            <a:endParaRPr lang="it-IT" sz="1400" dirty="0">
              <a:cs typeface="Times New Roman" panose="02020603050405020304" pitchFamily="18" charset="0"/>
            </a:endParaRPr>
          </a:p>
          <a:p>
            <a:endParaRPr lang="it-IT" sz="1400" dirty="0" smtClean="0">
              <a:cs typeface="Times New Roman" panose="02020603050405020304" pitchFamily="18" charset="0"/>
            </a:endParaRPr>
          </a:p>
          <a:p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Il miracolo della </a:t>
            </a:r>
            <a:r>
              <a:rPr lang="it-IT" sz="1400" b="1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cena </a:t>
            </a:r>
            <a:r>
              <a:rPr lang="it-IT" sz="1400" dirty="0" smtClean="0">
                <a:cs typeface="Times New Roman" panose="02020603050405020304" pitchFamily="18" charset="0"/>
              </a:rPr>
              <a:t>(Teatro Grassi)</a:t>
            </a:r>
          </a:p>
          <a:p>
            <a:endParaRPr lang="it-IT" sz="1400" i="1" dirty="0">
              <a:cs typeface="Times New Roman" panose="02020603050405020304" pitchFamily="18" charset="0"/>
            </a:endParaRPr>
          </a:p>
          <a:p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La cena di Leonardo per Francesco I: un capolavoro in seta e argento </a:t>
            </a:r>
            <a:r>
              <a:rPr lang="it-IT" sz="1400" dirty="0" smtClean="0">
                <a:cs typeface="Times New Roman" panose="02020603050405020304" pitchFamily="18" charset="0"/>
              </a:rPr>
              <a:t>(Palazzo Reale)</a:t>
            </a:r>
          </a:p>
          <a:p>
            <a:endParaRPr lang="it-IT" sz="1400" dirty="0">
              <a:cs typeface="Times New Roman" panose="02020603050405020304" pitchFamily="18" charset="0"/>
            </a:endParaRPr>
          </a:p>
          <a:p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Intorno a Leonardo: la </a:t>
            </a:r>
            <a:r>
              <a:rPr lang="it-IT" sz="1400" b="1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Madonna Litta </a:t>
            </a:r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e la bottega del maestro</a:t>
            </a:r>
          </a:p>
          <a:p>
            <a:r>
              <a:rPr lang="it-IT" sz="1400" dirty="0" smtClean="0">
                <a:cs typeface="Times New Roman" panose="02020603050405020304" pitchFamily="18" charset="0"/>
              </a:rPr>
              <a:t>(Museo </a:t>
            </a:r>
            <a:r>
              <a:rPr lang="it-IT" sz="1400" dirty="0" err="1">
                <a:cs typeface="Times New Roman" panose="02020603050405020304" pitchFamily="18" charset="0"/>
              </a:rPr>
              <a:t>Poldi</a:t>
            </a:r>
            <a:r>
              <a:rPr lang="it-IT" sz="1400" dirty="0">
                <a:cs typeface="Times New Roman" panose="02020603050405020304" pitchFamily="18" charset="0"/>
              </a:rPr>
              <a:t> </a:t>
            </a:r>
            <a:r>
              <a:rPr lang="it-IT" sz="1400" dirty="0" smtClean="0">
                <a:cs typeface="Times New Roman" panose="02020603050405020304" pitchFamily="18" charset="0"/>
              </a:rPr>
              <a:t>Pezzoli)</a:t>
            </a:r>
            <a:endParaRPr lang="it-IT" sz="1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232525" y="3175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4931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4DFB9D4-F729-4A91-B051-0F08C7B76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29" y="584201"/>
            <a:ext cx="10901837" cy="61341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5DBDBB0-184C-40C4-A0C6-D646C53FB2E1}"/>
              </a:ext>
            </a:extLst>
          </p:cNvPr>
          <p:cNvSpPr txBox="1"/>
          <p:nvPr/>
        </p:nvSpPr>
        <p:spPr>
          <a:xfrm>
            <a:off x="1143429" y="119880"/>
            <a:ext cx="9436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Leonardo mai visto | Sotto </a:t>
            </a:r>
            <a:r>
              <a:rPr lang="it-IT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l’ombra del Moro. La Sala delle Asse</a:t>
            </a:r>
          </a:p>
        </p:txBody>
      </p:sp>
      <p:sp>
        <p:nvSpPr>
          <p:cNvPr id="5" name="Rettangolo 4"/>
          <p:cNvSpPr/>
          <p:nvPr/>
        </p:nvSpPr>
        <p:spPr>
          <a:xfrm>
            <a:off x="0" y="-21284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8188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7609290-7E0B-4381-A928-A4B904D05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91" y="596900"/>
            <a:ext cx="10856694" cy="61087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0" y="-21284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5DBDBB0-184C-40C4-A0C6-D646C53FB2E1}"/>
              </a:ext>
            </a:extLst>
          </p:cNvPr>
          <p:cNvSpPr txBox="1"/>
          <p:nvPr/>
        </p:nvSpPr>
        <p:spPr>
          <a:xfrm>
            <a:off x="1143429" y="119880"/>
            <a:ext cx="9436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Leonardo mai visto | Sotto </a:t>
            </a:r>
            <a:r>
              <a:rPr lang="it-IT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l’ombra del Moro. La Sala delle Asse</a:t>
            </a:r>
          </a:p>
        </p:txBody>
      </p:sp>
    </p:spTree>
    <p:extLst>
      <p:ext uri="{BB962C8B-B14F-4D97-AF65-F5344CB8AC3E}">
        <p14:creationId xmlns:p14="http://schemas.microsoft.com/office/powerpoint/2010/main" val="545061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W:\LEONARDO 2019\000_LEONARDO 2019\INAUGURAZIONE\Foto\DSC_57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429" y="575296"/>
            <a:ext cx="9290706" cy="619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-21284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DBDBB0-184C-40C4-A0C6-D646C53FB2E1}"/>
              </a:ext>
            </a:extLst>
          </p:cNvPr>
          <p:cNvSpPr txBox="1"/>
          <p:nvPr/>
        </p:nvSpPr>
        <p:spPr>
          <a:xfrm>
            <a:off x="1143429" y="119880"/>
            <a:ext cx="9436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Leonardo mai visto | Sotto </a:t>
            </a:r>
            <a:r>
              <a:rPr lang="it-IT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l’ombra del Moro. La Sala delle Asse</a:t>
            </a:r>
          </a:p>
        </p:txBody>
      </p:sp>
    </p:spTree>
    <p:extLst>
      <p:ext uri="{BB962C8B-B14F-4D97-AF65-F5344CB8AC3E}">
        <p14:creationId xmlns:p14="http://schemas.microsoft.com/office/powerpoint/2010/main" val="4253287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B5AE402-279D-4B97-B8AC-2B9BB6EAE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166" y="667407"/>
            <a:ext cx="9630633" cy="601914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5DBDBB0-184C-40C4-A0C6-D646C53FB2E1}"/>
              </a:ext>
            </a:extLst>
          </p:cNvPr>
          <p:cNvSpPr txBox="1"/>
          <p:nvPr/>
        </p:nvSpPr>
        <p:spPr>
          <a:xfrm>
            <a:off x="1166646" y="103126"/>
            <a:ext cx="9904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Leonardo mai visto | </a:t>
            </a:r>
            <a:r>
              <a:rPr lang="it-IT" sz="24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Leonardo </a:t>
            </a:r>
            <a:r>
              <a:rPr lang="it-IT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a Milano</a:t>
            </a:r>
          </a:p>
        </p:txBody>
      </p:sp>
      <p:sp>
        <p:nvSpPr>
          <p:cNvPr id="7" name="Rettangolo 6"/>
          <p:cNvSpPr/>
          <p:nvPr/>
        </p:nvSpPr>
        <p:spPr>
          <a:xfrm>
            <a:off x="0" y="-21284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4484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022334F-E4A8-4629-BBAE-7D81025BEA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991" y="3113872"/>
            <a:ext cx="4126409" cy="346893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4411656-B40D-474B-AB10-64F5D13C3729}"/>
              </a:ext>
            </a:extLst>
          </p:cNvPr>
          <p:cNvSpPr txBox="1"/>
          <p:nvPr/>
        </p:nvSpPr>
        <p:spPr>
          <a:xfrm>
            <a:off x="7836991" y="2133539"/>
            <a:ext cx="3964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cs typeface="Times New Roman" panose="02020603050405020304" pitchFamily="18" charset="0"/>
              </a:rPr>
              <a:t>Leonardo da </a:t>
            </a:r>
            <a:r>
              <a:rPr lang="it-IT" sz="1200" dirty="0" smtClean="0">
                <a:cs typeface="Times New Roman" panose="02020603050405020304" pitchFamily="18" charset="0"/>
              </a:rPr>
              <a:t>Vinci, </a:t>
            </a:r>
            <a:r>
              <a:rPr lang="it-IT" sz="1200" i="1" dirty="0" smtClean="0">
                <a:cs typeface="Times New Roman" panose="02020603050405020304" pitchFamily="18" charset="0"/>
              </a:rPr>
              <a:t>Allegoria </a:t>
            </a:r>
            <a:r>
              <a:rPr lang="it-IT" sz="1200" i="1" dirty="0">
                <a:cs typeface="Times New Roman" panose="02020603050405020304" pitchFamily="18" charset="0"/>
              </a:rPr>
              <a:t>dello specchio solare</a:t>
            </a:r>
          </a:p>
          <a:p>
            <a:r>
              <a:rPr lang="fr-FR" sz="1200" dirty="0">
                <a:cs typeface="Times New Roman" panose="02020603050405020304" pitchFamily="18" charset="0"/>
              </a:rPr>
              <a:t>circa </a:t>
            </a:r>
            <a:r>
              <a:rPr lang="fr-FR" sz="1200" dirty="0" smtClean="0">
                <a:cs typeface="Times New Roman" panose="02020603050405020304" pitchFamily="18" charset="0"/>
              </a:rPr>
              <a:t>1490-1494 - </a:t>
            </a:r>
            <a:r>
              <a:rPr lang="fr-FR" sz="1200" dirty="0" err="1" smtClean="0">
                <a:cs typeface="Times New Roman" panose="02020603050405020304" pitchFamily="18" charset="0"/>
              </a:rPr>
              <a:t>penna</a:t>
            </a:r>
            <a:r>
              <a:rPr lang="fr-FR" sz="1200" dirty="0" smtClean="0">
                <a:cs typeface="Times New Roman" panose="02020603050405020304" pitchFamily="18" charset="0"/>
              </a:rPr>
              <a:t> </a:t>
            </a:r>
            <a:r>
              <a:rPr lang="fr-FR" sz="1200" dirty="0">
                <a:cs typeface="Times New Roman" panose="02020603050405020304" pitchFamily="18" charset="0"/>
              </a:rPr>
              <a:t>e </a:t>
            </a:r>
            <a:r>
              <a:rPr lang="fr-FR" sz="1200" dirty="0" err="1">
                <a:cs typeface="Times New Roman" panose="02020603050405020304" pitchFamily="18" charset="0"/>
              </a:rPr>
              <a:t>inchiostro</a:t>
            </a:r>
            <a:r>
              <a:rPr lang="fr-FR" sz="1200" dirty="0">
                <a:cs typeface="Times New Roman" panose="02020603050405020304" pitchFamily="18" charset="0"/>
              </a:rPr>
              <a:t> su carta</a:t>
            </a:r>
          </a:p>
          <a:p>
            <a:r>
              <a:rPr lang="fr-FR" sz="1200" dirty="0" err="1">
                <a:cs typeface="Times New Roman" panose="02020603050405020304" pitchFamily="18" charset="0"/>
              </a:rPr>
              <a:t>Parigi</a:t>
            </a:r>
            <a:r>
              <a:rPr lang="fr-FR" sz="1200" dirty="0">
                <a:cs typeface="Times New Roman" panose="02020603050405020304" pitchFamily="18" charset="0"/>
              </a:rPr>
              <a:t>, Musée du Louvre, Département des Arts graphiques, inv. 2247 </a:t>
            </a:r>
            <a:r>
              <a:rPr lang="fr-FR" sz="1200" i="1" dirty="0">
                <a:cs typeface="Times New Roman" panose="02020603050405020304" pitchFamily="18" charset="0"/>
              </a:rPr>
              <a:t>recto</a:t>
            </a:r>
            <a:endParaRPr lang="it-IT" sz="1200" i="1" dirty="0">
              <a:cs typeface="Times New Roman" panose="02020603050405020304" pitchFamily="18" charset="0"/>
            </a:endParaRPr>
          </a:p>
        </p:txBody>
      </p:sp>
      <p:pic>
        <p:nvPicPr>
          <p:cNvPr id="1026" name="Picture 2" descr="W:\LEONARDO 2019\000_LEONARDO 2019\INAUGURAZIONE\Foto Umberto Armiraglio\DSC_87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46" y="2102075"/>
            <a:ext cx="6722218" cy="448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0" y="-21284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5DBDBB0-184C-40C4-A0C6-D646C53FB2E1}"/>
              </a:ext>
            </a:extLst>
          </p:cNvPr>
          <p:cNvSpPr txBox="1"/>
          <p:nvPr/>
        </p:nvSpPr>
        <p:spPr>
          <a:xfrm>
            <a:off x="899946" y="198017"/>
            <a:ext cx="11063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Leonardo mai visto | </a:t>
            </a:r>
            <a:r>
              <a:rPr lang="it-IT" sz="24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Intorno alla Sala delle Asse. Leonardo tra Natura, Arte e Scienza</a:t>
            </a:r>
            <a:endParaRPr lang="it-IT" sz="24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74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-21284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5DBDBB0-184C-40C4-A0C6-D646C53FB2E1}"/>
              </a:ext>
            </a:extLst>
          </p:cNvPr>
          <p:cNvSpPr txBox="1"/>
          <p:nvPr/>
        </p:nvSpPr>
        <p:spPr>
          <a:xfrm>
            <a:off x="899946" y="198017"/>
            <a:ext cx="11063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Leonardo mai visto | </a:t>
            </a:r>
            <a:r>
              <a:rPr lang="it-IT" sz="24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Leonardo in Lombardia</a:t>
            </a:r>
            <a:endParaRPr lang="it-IT" sz="24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46" y="959812"/>
            <a:ext cx="8354890" cy="556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24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3238" y="213601"/>
            <a:ext cx="5562162" cy="1818399"/>
          </a:xfrm>
        </p:spPr>
        <p:txBody>
          <a:bodyPr>
            <a:noAutofit/>
          </a:bodyPr>
          <a:lstStyle/>
          <a:p>
            <a:r>
              <a:rPr lang="it-IT" sz="24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Leonardo mai visto </a:t>
            </a:r>
            <a:r>
              <a:rPr lang="it-IT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| </a:t>
            </a:r>
            <a:r>
              <a:rPr lang="it-IT" sz="2400" b="1" dirty="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Intorno </a:t>
            </a:r>
            <a:r>
              <a:rPr lang="it-IT" sz="24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a Leonardo</a:t>
            </a:r>
            <a:r>
              <a:rPr lang="it-IT" sz="24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it-IT" sz="24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</a:br>
            <a:r>
              <a:rPr lang="it-IT" sz="24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Opere grafiche dalle collezioni milanesi</a:t>
            </a:r>
            <a:r>
              <a:rPr lang="it-IT" sz="2000" dirty="0">
                <a:latin typeface="+mn-lt"/>
                <a:cs typeface="Times New Roman" panose="02020603050405020304" pitchFamily="18" charset="0"/>
              </a:rPr>
              <a:t/>
            </a:r>
            <a:br>
              <a:rPr lang="it-IT" sz="2000" dirty="0">
                <a:latin typeface="+mn-lt"/>
                <a:cs typeface="Times New Roman" panose="02020603050405020304" pitchFamily="18" charset="0"/>
              </a:rPr>
            </a:br>
            <a:r>
              <a:rPr lang="it-IT" sz="2000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it-IT" sz="2000" dirty="0" smtClean="0">
                <a:latin typeface="+mn-lt"/>
                <a:cs typeface="Times New Roman" panose="02020603050405020304" pitchFamily="18" charset="0"/>
              </a:rPr>
            </a:br>
            <a:r>
              <a:rPr lang="it-IT" sz="2000" dirty="0" smtClean="0">
                <a:latin typeface="+mn-lt"/>
                <a:cs typeface="Times New Roman" panose="02020603050405020304" pitchFamily="18" charset="0"/>
              </a:rPr>
              <a:t>Milano</a:t>
            </a:r>
            <a:r>
              <a:rPr lang="it-IT" sz="2000" dirty="0">
                <a:latin typeface="+mn-lt"/>
                <a:cs typeface="Times New Roman" panose="02020603050405020304" pitchFamily="18" charset="0"/>
              </a:rPr>
              <a:t>, Castello Sforzesco, Sala dei </a:t>
            </a:r>
            <a:r>
              <a:rPr lang="it-IT" sz="2000" dirty="0" smtClean="0">
                <a:latin typeface="+mn-lt"/>
                <a:cs typeface="Times New Roman" panose="02020603050405020304" pitchFamily="18" charset="0"/>
              </a:rPr>
              <a:t>Ducali</a:t>
            </a:r>
            <a:br>
              <a:rPr lang="it-IT" sz="2000" dirty="0" smtClean="0">
                <a:latin typeface="+mn-lt"/>
                <a:cs typeface="Times New Roman" panose="02020603050405020304" pitchFamily="18" charset="0"/>
              </a:rPr>
            </a:br>
            <a:r>
              <a:rPr lang="it-IT" sz="2000" dirty="0" smtClean="0">
                <a:latin typeface="+mn-lt"/>
                <a:cs typeface="Times New Roman" panose="02020603050405020304" pitchFamily="18" charset="0"/>
              </a:rPr>
              <a:t>12 </a:t>
            </a:r>
            <a:r>
              <a:rPr lang="it-IT" sz="2000" dirty="0">
                <a:latin typeface="+mn-lt"/>
                <a:cs typeface="Times New Roman" panose="02020603050405020304" pitchFamily="18" charset="0"/>
              </a:rPr>
              <a:t>settembre – 15 dicembre 2019</a:t>
            </a:r>
            <a:br>
              <a:rPr lang="it-IT" sz="2000" dirty="0">
                <a:latin typeface="+mn-lt"/>
                <a:cs typeface="Times New Roman" panose="02020603050405020304" pitchFamily="18" charset="0"/>
              </a:rPr>
            </a:br>
            <a:r>
              <a:rPr lang="it-IT" sz="2000" dirty="0">
                <a:latin typeface="+mn-lt"/>
                <a:cs typeface="Times New Roman" panose="02020603050405020304" pitchFamily="18" charset="0"/>
              </a:rPr>
              <a:t>A cura di Giovanna Mori e Alessia </a:t>
            </a:r>
            <a:r>
              <a:rPr lang="it-IT" sz="2000" dirty="0" smtClean="0">
                <a:latin typeface="+mn-lt"/>
                <a:cs typeface="Times New Roman" panose="02020603050405020304" pitchFamily="18" charset="0"/>
              </a:rPr>
              <a:t>Alberti</a:t>
            </a:r>
            <a:endParaRPr lang="it-IT" sz="2000" dirty="0"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212" y="237040"/>
            <a:ext cx="5434887" cy="643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0" y="-21284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5694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952944" y="162033"/>
            <a:ext cx="519964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cs typeface="Times New Roman" panose="02020603050405020304" pitchFamily="18" charset="0"/>
              </a:rPr>
              <a:t>Alcuni eventi a carattere più divulgativo</a:t>
            </a:r>
          </a:p>
          <a:p>
            <a:endParaRPr lang="it-IT" dirty="0" smtClean="0">
              <a:cs typeface="Times New Roman" panose="02020603050405020304" pitchFamily="18" charset="0"/>
            </a:endParaRPr>
          </a:p>
          <a:p>
            <a:endParaRPr lang="it-IT" sz="1400" b="1" i="1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it-IT" sz="1400" b="1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Leonardo </a:t>
            </a:r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&amp; Warhol a Milano / The Genius Experience </a:t>
            </a:r>
            <a:endParaRPr lang="it-IT" sz="1400" b="1" i="1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it-IT" sz="1400" dirty="0" smtClean="0">
                <a:cs typeface="Times New Roman" panose="02020603050405020304" pitchFamily="18" charset="0"/>
              </a:rPr>
              <a:t>(</a:t>
            </a:r>
            <a:r>
              <a:rPr lang="it-IT" sz="1400" dirty="0">
                <a:cs typeface="Times New Roman" panose="02020603050405020304" pitchFamily="18" charset="0"/>
              </a:rPr>
              <a:t>Cripta San Sepolcro)</a:t>
            </a:r>
          </a:p>
          <a:p>
            <a:endParaRPr lang="it-IT" sz="1400" dirty="0">
              <a:cs typeface="Times New Roman" panose="02020603050405020304" pitchFamily="18" charset="0"/>
            </a:endParaRPr>
          </a:p>
          <a:p>
            <a:r>
              <a:rPr lang="it-IT" sz="1400" b="1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Leowalk</a:t>
            </a:r>
            <a:r>
              <a:rPr lang="it-IT" sz="1400" b="1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– Sulle tracce di Leonardo</a:t>
            </a:r>
            <a:r>
              <a:rPr lang="it-IT" sz="1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it-IT" sz="1400" dirty="0">
                <a:cs typeface="Times New Roman" panose="02020603050405020304" pitchFamily="18" charset="0"/>
              </a:rPr>
              <a:t>(</a:t>
            </a:r>
            <a:r>
              <a:rPr lang="it-IT" sz="1400" dirty="0" err="1">
                <a:cs typeface="Times New Roman" panose="02020603050405020304" pitchFamily="18" charset="0"/>
              </a:rPr>
              <a:t>app</a:t>
            </a:r>
            <a:r>
              <a:rPr lang="it-IT" sz="1400" dirty="0">
                <a:cs typeface="Times New Roman" panose="02020603050405020304" pitchFamily="18" charset="0"/>
              </a:rPr>
              <a:t> online)</a:t>
            </a:r>
          </a:p>
          <a:p>
            <a:endParaRPr lang="it-IT" sz="1400" dirty="0">
              <a:cs typeface="Times New Roman" panose="02020603050405020304" pitchFamily="18" charset="0"/>
            </a:endParaRPr>
          </a:p>
          <a:p>
            <a:r>
              <a:rPr lang="it-IT" sz="1400" b="1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You</a:t>
            </a:r>
            <a:r>
              <a:rPr lang="it-IT" sz="1400" b="1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are Leo – Virtual reality guide </a:t>
            </a:r>
            <a:r>
              <a:rPr lang="it-IT" sz="1400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street</a:t>
            </a:r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 tour </a:t>
            </a:r>
            <a:r>
              <a:rPr lang="it-IT" sz="1400" b="1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</a:p>
          <a:p>
            <a:r>
              <a:rPr lang="it-IT" sz="1400" dirty="0" smtClean="0">
                <a:cs typeface="Times New Roman" panose="02020603050405020304" pitchFamily="18" charset="0"/>
              </a:rPr>
              <a:t>(</a:t>
            </a:r>
            <a:r>
              <a:rPr lang="it-IT" sz="1400" dirty="0">
                <a:cs typeface="Times New Roman" panose="02020603050405020304" pitchFamily="18" charset="0"/>
              </a:rPr>
              <a:t>punto d’incontro Piazzetta Reale)</a:t>
            </a:r>
          </a:p>
          <a:p>
            <a:endParaRPr lang="it-IT" sz="1400" dirty="0">
              <a:cs typeface="Times New Roman" panose="02020603050405020304" pitchFamily="18" charset="0"/>
            </a:endParaRPr>
          </a:p>
          <a:p>
            <a:r>
              <a:rPr lang="it-IT" sz="1400" b="1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Leonardo </a:t>
            </a:r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da Vinci 3D</a:t>
            </a:r>
            <a:r>
              <a:rPr lang="it-IT" sz="1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it-IT" sz="1400" dirty="0" smtClean="0">
                <a:cs typeface="Times New Roman" panose="02020603050405020304" pitchFamily="18" charset="0"/>
              </a:rPr>
              <a:t>(Fabbrica </a:t>
            </a:r>
            <a:r>
              <a:rPr lang="it-IT" sz="1400" dirty="0">
                <a:cs typeface="Times New Roman" panose="02020603050405020304" pitchFamily="18" charset="0"/>
              </a:rPr>
              <a:t>del Vapore)</a:t>
            </a:r>
          </a:p>
          <a:p>
            <a:endParaRPr lang="it-IT" sz="1400" dirty="0">
              <a:cs typeface="Times New Roman" panose="02020603050405020304" pitchFamily="18" charset="0"/>
            </a:endParaRPr>
          </a:p>
          <a:p>
            <a:r>
              <a:rPr lang="it-IT" sz="1400" b="1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Moti </a:t>
            </a:r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delle Acque</a:t>
            </a:r>
            <a:r>
              <a:rPr lang="it-IT" sz="1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it-IT" sz="1400" dirty="0" smtClean="0">
                <a:cs typeface="Times New Roman" panose="02020603050405020304" pitchFamily="18" charset="0"/>
              </a:rPr>
              <a:t>(Acquario </a:t>
            </a:r>
            <a:r>
              <a:rPr lang="it-IT" sz="1400" dirty="0">
                <a:cs typeface="Times New Roman" panose="02020603050405020304" pitchFamily="18" charset="0"/>
              </a:rPr>
              <a:t>Civico)</a:t>
            </a:r>
          </a:p>
          <a:p>
            <a:endParaRPr lang="it-IT" sz="1400" dirty="0">
              <a:cs typeface="Times New Roman" panose="02020603050405020304" pitchFamily="18" charset="0"/>
            </a:endParaRPr>
          </a:p>
          <a:p>
            <a:r>
              <a:rPr lang="it-IT" sz="1400" b="1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Fabriano </a:t>
            </a:r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Festival del disegno</a:t>
            </a:r>
            <a:r>
              <a:rPr lang="it-IT" sz="1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it-IT" sz="1400" dirty="0">
                <a:cs typeface="Times New Roman" panose="02020603050405020304" pitchFamily="18" charset="0"/>
              </a:rPr>
              <a:t>(Castello Sforzesco)</a:t>
            </a:r>
          </a:p>
          <a:p>
            <a:endParaRPr lang="it-IT" sz="1400" dirty="0">
              <a:cs typeface="Times New Roman" panose="02020603050405020304" pitchFamily="18" charset="0"/>
            </a:endParaRPr>
          </a:p>
          <a:p>
            <a:r>
              <a:rPr lang="it-IT" sz="1400" b="1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Leonardo </a:t>
            </a:r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in bicicletta</a:t>
            </a:r>
            <a:r>
              <a:rPr lang="it-IT" sz="1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it-IT" sz="1400" dirty="0">
                <a:cs typeface="Times New Roman" panose="02020603050405020304" pitchFamily="18" charset="0"/>
              </a:rPr>
              <a:t>(itinerari turistici nella Milano di Leonardo)</a:t>
            </a:r>
          </a:p>
          <a:p>
            <a:endParaRPr lang="it-IT" sz="1400" dirty="0">
              <a:cs typeface="Times New Roman" panose="02020603050405020304" pitchFamily="18" charset="0"/>
            </a:endParaRPr>
          </a:p>
          <a:p>
            <a:r>
              <a:rPr lang="it-IT" sz="1400" b="1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Il </a:t>
            </a:r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genio e il gusto: Leonardo</a:t>
            </a:r>
            <a:r>
              <a:rPr lang="it-IT" sz="1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it-IT" sz="1400" dirty="0">
                <a:cs typeface="Times New Roman" panose="02020603050405020304" pitchFamily="18" charset="0"/>
              </a:rPr>
              <a:t>(</a:t>
            </a:r>
            <a:r>
              <a:rPr lang="it-IT" sz="1400" dirty="0" err="1">
                <a:cs typeface="Times New Roman" panose="02020603050405020304" pitchFamily="18" charset="0"/>
              </a:rPr>
              <a:t>FieraMilanoCity</a:t>
            </a:r>
            <a:r>
              <a:rPr lang="it-IT" sz="1400" dirty="0">
                <a:cs typeface="Times New Roman" panose="02020603050405020304" pitchFamily="18" charset="0"/>
              </a:rPr>
              <a:t>)</a:t>
            </a:r>
          </a:p>
          <a:p>
            <a:endParaRPr lang="it-IT" sz="1400" dirty="0">
              <a:cs typeface="Times New Roman" panose="02020603050405020304" pitchFamily="18" charset="0"/>
            </a:endParaRPr>
          </a:p>
          <a:p>
            <a:r>
              <a:rPr lang="it-IT" sz="1400" b="1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Memoriae </a:t>
            </a:r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2019</a:t>
            </a:r>
            <a:r>
              <a:rPr lang="it-IT" sz="1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it-IT" sz="1400" dirty="0">
                <a:cs typeface="Times New Roman" panose="02020603050405020304" pitchFamily="18" charset="0"/>
              </a:rPr>
              <a:t>(murale sull’Alzaia Naviglio Grande)</a:t>
            </a:r>
          </a:p>
          <a:p>
            <a:endParaRPr lang="it-IT" sz="1400" dirty="0">
              <a:cs typeface="Times New Roman" panose="02020603050405020304" pitchFamily="18" charset="0"/>
            </a:endParaRPr>
          </a:p>
          <a:p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it-IT" sz="1400" b="1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polvero</a:t>
            </a:r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. Il Cenacolo rivelato</a:t>
            </a:r>
            <a:r>
              <a:rPr lang="it-IT" sz="1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it-IT" sz="1400" dirty="0">
                <a:cs typeface="Times New Roman" panose="02020603050405020304" pitchFamily="18" charset="0"/>
              </a:rPr>
              <a:t>(installazione a Fondazione Stelline)</a:t>
            </a:r>
          </a:p>
          <a:p>
            <a:endParaRPr lang="it-IT" sz="1400" dirty="0">
              <a:cs typeface="Times New Roman" panose="02020603050405020304" pitchFamily="18" charset="0"/>
            </a:endParaRPr>
          </a:p>
          <a:p>
            <a:r>
              <a:rPr lang="it-IT" sz="1400" b="1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StraVinci</a:t>
            </a:r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! – Caccia al tesoro cittadina</a:t>
            </a:r>
            <a:r>
              <a:rPr lang="it-IT" sz="1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it-IT" sz="1400" dirty="0">
                <a:cs typeface="Times New Roman" panose="02020603050405020304" pitchFamily="18" charset="0"/>
              </a:rPr>
              <a:t>(in vari punti della città)</a:t>
            </a:r>
          </a:p>
          <a:p>
            <a:endParaRPr lang="it-IT" sz="1400" dirty="0">
              <a:cs typeface="Times New Roman" panose="02020603050405020304" pitchFamily="18" charset="0"/>
            </a:endParaRPr>
          </a:p>
          <a:p>
            <a:r>
              <a:rPr lang="it-IT" sz="1400" b="1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BAM </a:t>
            </a:r>
            <a:r>
              <a:rPr lang="it-IT" sz="1400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meets</a:t>
            </a:r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it-IT" sz="1400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Aboca</a:t>
            </a:r>
            <a:r>
              <a:rPr lang="it-IT" sz="1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 live. Noi, la natura e Leonardo</a:t>
            </a:r>
            <a:r>
              <a:rPr lang="it-IT" sz="1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it-IT" sz="1400" b="1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it-IT" sz="1400" dirty="0" smtClean="0">
                <a:cs typeface="Times New Roman" panose="02020603050405020304" pitchFamily="18" charset="0"/>
              </a:rPr>
              <a:t>(</a:t>
            </a:r>
            <a:r>
              <a:rPr lang="it-IT" sz="1400" dirty="0">
                <a:cs typeface="Times New Roman" panose="02020603050405020304" pitchFamily="18" charset="0"/>
              </a:rPr>
              <a:t>Biblioteca degli Alberi)</a:t>
            </a:r>
          </a:p>
        </p:txBody>
      </p:sp>
      <p:pic>
        <p:nvPicPr>
          <p:cNvPr id="3074" name="Picture 2" descr="R:\Logo fringe\LEO_cmy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" r="22530"/>
          <a:stretch/>
        </p:blipFill>
        <p:spPr bwMode="auto">
          <a:xfrm>
            <a:off x="-101600" y="0"/>
            <a:ext cx="67116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241743" y="3175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05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ilaria.depalma\Desktop\Immagin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" t="22319" r="3880" b="8068"/>
          <a:stretch/>
        </p:blipFill>
        <p:spPr bwMode="auto">
          <a:xfrm>
            <a:off x="910893" y="1945597"/>
            <a:ext cx="8982407" cy="481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09292" y="1180561"/>
            <a:ext cx="11154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70C0"/>
                </a:solidFill>
                <a:cs typeface="Times New Roman" panose="02020603050405020304" pitchFamily="18" charset="0"/>
                <a:sym typeface="Wingdings"/>
              </a:rPr>
              <a:t> </a:t>
            </a:r>
            <a:r>
              <a:rPr lang="it-IT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TIRATURA </a:t>
            </a:r>
            <a:r>
              <a:rPr lang="it-IT" dirty="0" smtClean="0">
                <a:cs typeface="Times New Roman" panose="02020603050405020304" pitchFamily="18" charset="0"/>
              </a:rPr>
              <a:t>30.000 |</a:t>
            </a:r>
            <a:r>
              <a:rPr lang="it-IT" b="1" dirty="0">
                <a:cs typeface="Times New Roman" panose="02020603050405020304" pitchFamily="18" charset="0"/>
                <a:sym typeface="Wingdings"/>
              </a:rPr>
              <a:t> </a:t>
            </a:r>
            <a:r>
              <a:rPr lang="it-IT" b="1" dirty="0">
                <a:solidFill>
                  <a:srgbClr val="0070C0"/>
                </a:solidFill>
                <a:cs typeface="Times New Roman" panose="02020603050405020304" pitchFamily="18" charset="0"/>
                <a:sym typeface="Wingdings"/>
              </a:rPr>
              <a:t></a:t>
            </a:r>
            <a:r>
              <a:rPr lang="it-IT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it-IT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LOCATION </a:t>
            </a:r>
            <a:r>
              <a:rPr lang="it-IT" dirty="0">
                <a:cs typeface="Times New Roman" panose="02020603050405020304" pitchFamily="18" charset="0"/>
              </a:rPr>
              <a:t>250 </a:t>
            </a:r>
            <a:r>
              <a:rPr lang="it-IT" dirty="0" smtClean="0">
                <a:cs typeface="Times New Roman" panose="02020603050405020304" pitchFamily="18" charset="0"/>
              </a:rPr>
              <a:t>| </a:t>
            </a:r>
            <a:r>
              <a:rPr lang="it-IT" b="1" dirty="0">
                <a:solidFill>
                  <a:srgbClr val="0070C0"/>
                </a:solidFill>
                <a:cs typeface="Times New Roman" panose="02020603050405020304" pitchFamily="18" charset="0"/>
                <a:sym typeface="Wingdings"/>
              </a:rPr>
              <a:t> </a:t>
            </a:r>
            <a:r>
              <a:rPr lang="it-IT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NETWORK </a:t>
            </a:r>
            <a:r>
              <a:rPr lang="it-IT" dirty="0" smtClean="0">
                <a:cs typeface="Times New Roman" panose="02020603050405020304" pitchFamily="18" charset="0"/>
              </a:rPr>
              <a:t>MILANO (Hotel, biblioteche, musei, info </a:t>
            </a:r>
            <a:r>
              <a:rPr lang="it-IT" dirty="0" err="1" smtClean="0">
                <a:cs typeface="Times New Roman" panose="02020603050405020304" pitchFamily="18" charset="0"/>
              </a:rPr>
              <a:t>point</a:t>
            </a:r>
            <a:r>
              <a:rPr lang="it-IT" dirty="0" smtClean="0">
                <a:cs typeface="Times New Roman" panose="02020603050405020304" pitchFamily="18" charset="0"/>
              </a:rPr>
              <a:t>, istituti culturali,  						          teatri, cinema, università, scuole, enti turistici)</a:t>
            </a:r>
            <a:endParaRPr lang="it-IT" dirty="0">
              <a:cs typeface="Times New Roman" panose="02020603050405020304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09293" y="68212"/>
            <a:ext cx="11056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Piano di comunicazione</a:t>
            </a:r>
          </a:p>
          <a:p>
            <a:r>
              <a:rPr lang="it-IT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Distribuzione brochure </a:t>
            </a:r>
            <a:r>
              <a:rPr lang="it-IT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con il programma Milano Leonardo 500</a:t>
            </a:r>
          </a:p>
        </p:txBody>
      </p:sp>
      <p:sp>
        <p:nvSpPr>
          <p:cNvPr id="5" name="Rettangolo 4"/>
          <p:cNvSpPr/>
          <p:nvPr/>
        </p:nvSpPr>
        <p:spPr>
          <a:xfrm>
            <a:off x="0" y="-21284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6662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0258" r="23941" b="4444"/>
          <a:stretch/>
        </p:blipFill>
        <p:spPr bwMode="auto">
          <a:xfrm>
            <a:off x="723900" y="1009711"/>
            <a:ext cx="8313683" cy="574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9037583" y="1099207"/>
            <a:ext cx="31531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Facebook</a:t>
            </a:r>
            <a:r>
              <a:rPr lang="it-IT" altLang="it-IT" b="1" dirty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it-IT" altLang="it-IT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Comune-Cultura</a:t>
            </a:r>
          </a:p>
          <a:p>
            <a:endParaRPr lang="it-IT" altLang="it-IT" b="1" dirty="0" smtClean="0">
              <a:effectLst>
                <a:outerShdw blurRad="38100" dist="38100" dir="2700000" algn="tl">
                  <a:srgbClr val="FFFFFF"/>
                </a:outerShdw>
              </a:effectLst>
              <a:cs typeface="Times New Roman" panose="02020603050405020304" pitchFamily="18" charset="0"/>
            </a:endParaRPr>
          </a:p>
          <a:p>
            <a:r>
              <a:rPr lang="it-IT" alt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Post </a:t>
            </a:r>
            <a:r>
              <a:rPr lang="it-IT" altLang="it-IT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Instagram</a:t>
            </a:r>
            <a:r>
              <a:rPr lang="it-IT" alt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it-IT" altLang="it-IT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YesMilano</a:t>
            </a:r>
            <a:endParaRPr lang="it-IT" altLang="it-IT" b="1" dirty="0" smtClean="0">
              <a:effectLst>
                <a:outerShdw blurRad="38100" dist="38100" dir="2700000" algn="tl">
                  <a:srgbClr val="FFFFFF"/>
                </a:outerShdw>
              </a:effectLst>
              <a:cs typeface="Times New Roman" panose="02020603050405020304" pitchFamily="18" charset="0"/>
            </a:endParaRPr>
          </a:p>
          <a:p>
            <a:endParaRPr lang="it-IT" altLang="it-IT" b="1" dirty="0">
              <a:effectLst>
                <a:outerShdw blurRad="38100" dist="38100" dir="2700000" algn="tl">
                  <a:srgbClr val="FFFFFF"/>
                </a:outerShdw>
              </a:effectLst>
              <a:cs typeface="Times New Roman" panose="02020603050405020304" pitchFamily="18" charset="0"/>
            </a:endParaRPr>
          </a:p>
          <a:p>
            <a:r>
              <a:rPr lang="it-IT" alt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Stories </a:t>
            </a:r>
            <a:r>
              <a:rPr lang="it-IT" altLang="it-IT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Instagram</a:t>
            </a:r>
            <a:r>
              <a:rPr lang="it-IT" alt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it-IT" altLang="it-IT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YesMilano</a:t>
            </a:r>
            <a:endParaRPr lang="it-IT" b="1" dirty="0"/>
          </a:p>
        </p:txBody>
      </p:sp>
      <p:sp>
        <p:nvSpPr>
          <p:cNvPr id="6" name="Rettangolo 5"/>
          <p:cNvSpPr/>
          <p:nvPr/>
        </p:nvSpPr>
        <p:spPr>
          <a:xfrm>
            <a:off x="0" y="-21284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809293" y="68212"/>
            <a:ext cx="11056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Piano di comunicazione</a:t>
            </a:r>
          </a:p>
          <a:p>
            <a:r>
              <a:rPr lang="it-IT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Piano social Cultura</a:t>
            </a:r>
            <a:endParaRPr lang="it-IT" sz="2400" b="1" dirty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966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laria.depalma\Desktop\Immagin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t="3166" r="4200"/>
          <a:stretch/>
        </p:blipFill>
        <p:spPr bwMode="auto">
          <a:xfrm>
            <a:off x="798346" y="1446680"/>
            <a:ext cx="3496975" cy="245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laria.depalma\Desktop\Immagine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" t="3108"/>
          <a:stretch/>
        </p:blipFill>
        <p:spPr bwMode="auto">
          <a:xfrm>
            <a:off x="4862012" y="1446680"/>
            <a:ext cx="3499598" cy="245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ilaria.depalma\Desktop\Immagine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3697"/>
          <a:stretch/>
        </p:blipFill>
        <p:spPr bwMode="auto">
          <a:xfrm>
            <a:off x="798347" y="4077214"/>
            <a:ext cx="3496975" cy="241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ilaria.depalma\Desktop\Immagine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012" y="4074970"/>
            <a:ext cx="3418388" cy="242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0" y="-21284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631492" y="105716"/>
            <a:ext cx="11801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Piano di comunicazione </a:t>
            </a:r>
          </a:p>
          <a:p>
            <a:r>
              <a:rPr lang="it-IT" altLang="it-IT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Campagna </a:t>
            </a:r>
            <a:r>
              <a:rPr lang="it-IT" altLang="it-IT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di promozione </a:t>
            </a:r>
            <a:r>
              <a:rPr lang="it-IT" altLang="it-IT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con </a:t>
            </a:r>
            <a:r>
              <a:rPr lang="it-IT" altLang="it-IT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Area Sport, Turismo e Qualità della </a:t>
            </a:r>
            <a:r>
              <a:rPr lang="it-IT" altLang="it-IT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vita </a:t>
            </a:r>
            <a:r>
              <a:rPr lang="it-IT" altLang="it-IT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e DS Comunicazione</a:t>
            </a:r>
          </a:p>
        </p:txBody>
      </p:sp>
    </p:spTree>
    <p:extLst>
      <p:ext uri="{BB962C8B-B14F-4D97-AF65-F5344CB8AC3E}">
        <p14:creationId xmlns:p14="http://schemas.microsoft.com/office/powerpoint/2010/main" val="2845461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W:\LEONARDO 2019\000_LEONARDO 2019\STAMPA-COMUNICAZIONE\Brandizzazione Malpensa\20190503_151150_resiz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r="22031"/>
          <a:stretch/>
        </p:blipFill>
        <p:spPr bwMode="auto">
          <a:xfrm>
            <a:off x="784105" y="3048000"/>
            <a:ext cx="5045195" cy="369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:\LEONARDO 2019\000_LEONARDO 2019\STAMPA-COMUNICAZIONE\Brandizzazione Malpensa\20190503_145304_resize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r="21265"/>
          <a:stretch/>
        </p:blipFill>
        <p:spPr bwMode="auto">
          <a:xfrm>
            <a:off x="6084315" y="2590801"/>
            <a:ext cx="5967985" cy="414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15796" y="2522835"/>
            <a:ext cx="5826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SEA </a:t>
            </a:r>
            <a:r>
              <a:rPr lang="it-IT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– Aeroporto Milano Malpensa</a:t>
            </a:r>
            <a:endParaRPr lang="it-IT" sz="2400" b="1" dirty="0">
              <a:effectLst>
                <a:outerShdw blurRad="38100" dist="38100" dir="2700000" algn="tl">
                  <a:srgbClr val="FFFFFF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-21284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631492" y="131116"/>
            <a:ext cx="11801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Piano di comunicazione </a:t>
            </a:r>
          </a:p>
          <a:p>
            <a:r>
              <a:rPr lang="it-IT" altLang="it-IT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Campagna </a:t>
            </a:r>
            <a:r>
              <a:rPr lang="it-IT" altLang="it-IT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di promozione </a:t>
            </a:r>
            <a:r>
              <a:rPr lang="it-IT" altLang="it-IT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con </a:t>
            </a:r>
            <a:r>
              <a:rPr lang="it-IT" altLang="it-IT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Area Sport, Turismo e Qualità della </a:t>
            </a:r>
            <a:r>
              <a:rPr lang="it-IT" altLang="it-IT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vita </a:t>
            </a:r>
            <a:r>
              <a:rPr lang="it-IT" altLang="it-IT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e DS Comunicazione</a:t>
            </a:r>
          </a:p>
        </p:txBody>
      </p:sp>
    </p:spTree>
    <p:extLst>
      <p:ext uri="{BB962C8B-B14F-4D97-AF65-F5344CB8AC3E}">
        <p14:creationId xmlns:p14="http://schemas.microsoft.com/office/powerpoint/2010/main" val="552780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laria.depalma\Desktop\Immagine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" b="16144"/>
          <a:stretch/>
        </p:blipFill>
        <p:spPr bwMode="auto">
          <a:xfrm>
            <a:off x="779296" y="1347458"/>
            <a:ext cx="11412704" cy="551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0" y="-21284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631492" y="131116"/>
            <a:ext cx="11801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Piano di comunicazione </a:t>
            </a:r>
          </a:p>
          <a:p>
            <a:r>
              <a:rPr lang="it-IT" altLang="it-IT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Campagna </a:t>
            </a:r>
            <a:r>
              <a:rPr lang="it-IT" altLang="it-IT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di promozione </a:t>
            </a:r>
            <a:r>
              <a:rPr lang="it-IT" altLang="it-IT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con </a:t>
            </a:r>
            <a:r>
              <a:rPr lang="it-IT" altLang="it-IT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Area Sport, Turismo e Qualità della </a:t>
            </a:r>
            <a:r>
              <a:rPr lang="it-IT" altLang="it-IT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vita </a:t>
            </a:r>
            <a:r>
              <a:rPr lang="it-IT" altLang="it-IT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e DS Comunicazione</a:t>
            </a:r>
          </a:p>
        </p:txBody>
      </p:sp>
    </p:spTree>
    <p:extLst>
      <p:ext uri="{BB962C8B-B14F-4D97-AF65-F5344CB8AC3E}">
        <p14:creationId xmlns:p14="http://schemas.microsoft.com/office/powerpoint/2010/main" val="189940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biglietto 5xLeonar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-21284"/>
            <a:ext cx="5045256" cy="687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708869" y="1816280"/>
            <a:ext cx="62116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 smtClean="0">
                <a:cs typeface="Times New Roman" panose="02020603050405020304" pitchFamily="18" charset="0"/>
              </a:rPr>
              <a:t>Cenacolo Vinciano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 smtClean="0">
                <a:cs typeface="Times New Roman" panose="02020603050405020304" pitchFamily="18" charset="0"/>
              </a:rPr>
              <a:t>Castello Sforzesco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 smtClean="0">
                <a:cs typeface="Times New Roman" panose="02020603050405020304" pitchFamily="18" charset="0"/>
              </a:rPr>
              <a:t>Pinacoteca </a:t>
            </a:r>
            <a:r>
              <a:rPr lang="it-IT" dirty="0">
                <a:cs typeface="Times New Roman" panose="02020603050405020304" pitchFamily="18" charset="0"/>
              </a:rPr>
              <a:t>di </a:t>
            </a:r>
            <a:r>
              <a:rPr lang="it-IT" dirty="0" smtClean="0">
                <a:cs typeface="Times New Roman" panose="02020603050405020304" pitchFamily="18" charset="0"/>
              </a:rPr>
              <a:t>Brera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 smtClean="0">
                <a:cs typeface="Times New Roman" panose="02020603050405020304" pitchFamily="18" charset="0"/>
              </a:rPr>
              <a:t>Pinacoteca Ambrosiana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 smtClean="0">
                <a:cs typeface="Times New Roman" panose="02020603050405020304" pitchFamily="18" charset="0"/>
              </a:rPr>
              <a:t>Museo </a:t>
            </a:r>
            <a:r>
              <a:rPr lang="it-IT" dirty="0">
                <a:cs typeface="Times New Roman" panose="02020603050405020304" pitchFamily="18" charset="0"/>
              </a:rPr>
              <a:t>Nazionale della Scienza </a:t>
            </a:r>
            <a:r>
              <a:rPr lang="it-IT" dirty="0" smtClean="0">
                <a:cs typeface="Times New Roman" panose="02020603050405020304" pitchFamily="18" charset="0"/>
              </a:rPr>
              <a:t>e della Tecnologia L. da </a:t>
            </a:r>
            <a:r>
              <a:rPr lang="it-IT" dirty="0">
                <a:cs typeface="Times New Roman" panose="02020603050405020304" pitchFamily="18" charset="0"/>
              </a:rPr>
              <a:t>Vinci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-21284"/>
            <a:ext cx="520700" cy="6879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E681419-9A0D-4EE6-9C9F-0183898D7EBC}"/>
              </a:ext>
            </a:extLst>
          </p:cNvPr>
          <p:cNvSpPr txBox="1"/>
          <p:nvPr/>
        </p:nvSpPr>
        <p:spPr>
          <a:xfrm>
            <a:off x="5799959" y="128929"/>
            <a:ext cx="62396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 smtClean="0">
                <a:solidFill>
                  <a:srgbClr val="0070C0"/>
                </a:solidFill>
                <a:latin typeface="+mn-lt"/>
                <a:ea typeface="+mn-ea"/>
                <a:cs typeface="Times New Roman" panose="02020603050405020304" pitchFamily="18" charset="0"/>
              </a:rPr>
              <a:t>Biglietto speciale cumulativo </a:t>
            </a:r>
          </a:p>
          <a:p>
            <a:pPr eaLnBrk="1" hangingPunct="1"/>
            <a:r>
              <a:rPr lang="it-IT" altLang="it-IT" sz="3200" b="1" dirty="0" smtClean="0">
                <a:solidFill>
                  <a:srgbClr val="0070C0"/>
                </a:solidFill>
                <a:latin typeface="+mn-lt"/>
                <a:ea typeface="+mn-ea"/>
                <a:cs typeface="Times New Roman" panose="02020603050405020304" pitchFamily="18" charset="0"/>
              </a:rPr>
              <a:t>5xLeonardo</a:t>
            </a:r>
            <a:endParaRPr lang="it-IT" altLang="it-IT" sz="3200" b="1" dirty="0">
              <a:solidFill>
                <a:srgbClr val="0070C0"/>
              </a:solidFill>
              <a:latin typeface="+mn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1809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1777</TotalTime>
  <Words>880</Words>
  <Application>Microsoft Office PowerPoint</Application>
  <PresentationFormat>Widescreen</PresentationFormat>
  <Paragraphs>170</Paragraphs>
  <Slides>26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4" baseType="lpstr">
      <vt:lpstr>ＭＳ Ｐゴシック</vt:lpstr>
      <vt:lpstr>Arial</vt:lpstr>
      <vt:lpstr>Baskerville Old Face</vt:lpstr>
      <vt:lpstr>Calibri</vt:lpstr>
      <vt:lpstr>Calibri Light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Leonardo mai visto | Intorno a Leonardo Opere grafiche dalle collezioni milanesi  Milano, Castello Sforzesco, Sala dei Ducali 12 settembre – 15 dicembre 2019 A cura di Giovanna Mori e Alessia Alberti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LEONARDO ED IL SUO RAPPORTO CON MILANO ED IL TERRITORIO LOMBARDO</dc:title>
  <dc:creator>Ilaria De Palma</dc:creator>
  <cp:lastModifiedBy>Ilaria De Palma</cp:lastModifiedBy>
  <cp:revision>122</cp:revision>
  <cp:lastPrinted>2019-08-01T13:15:03Z</cp:lastPrinted>
  <dcterms:created xsi:type="dcterms:W3CDTF">2018-10-26T14:36:43Z</dcterms:created>
  <dcterms:modified xsi:type="dcterms:W3CDTF">2019-08-01T16:19:16Z</dcterms:modified>
</cp:coreProperties>
</file>