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69" r:id="rId5"/>
    <p:sldId id="274" r:id="rId6"/>
    <p:sldId id="278" r:id="rId7"/>
    <p:sldId id="260" r:id="rId8"/>
    <p:sldId id="259" r:id="rId9"/>
    <p:sldId id="261" r:id="rId10"/>
    <p:sldId id="279" r:id="rId11"/>
    <p:sldId id="262" r:id="rId12"/>
    <p:sldId id="263" r:id="rId13"/>
    <p:sldId id="280" r:id="rId14"/>
    <p:sldId id="267" r:id="rId15"/>
    <p:sldId id="277" r:id="rId16"/>
    <p:sldId id="270" r:id="rId17"/>
    <p:sldId id="273" r:id="rId18"/>
    <p:sldId id="275" r:id="rId19"/>
    <p:sldId id="266" r:id="rId20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2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6B2E5-F670-488C-ADE6-4FB1E4A81A3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Comune di Milano, assessorato mobilità e ambiente - ottobre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3669-B6F7-424C-8554-560B5E101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31578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98493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333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3279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8896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5859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3" cstate="print">
            <a:alphaModFix amt="7799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olo 1"/>
          <p:cNvSpPr txBox="1">
            <a:spLocks noGrp="1"/>
          </p:cNvSpPr>
          <p:nvPr>
            <p:ph type="ctrTitle"/>
          </p:nvPr>
        </p:nvSpPr>
        <p:spPr>
          <a:xfrm>
            <a:off x="1524146" y="670765"/>
            <a:ext cx="9144000" cy="19256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86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#</a:t>
            </a:r>
            <a:r>
              <a:rPr lang="it-IT" b="1" dirty="0" err="1" smtClean="0">
                <a:solidFill>
                  <a:srgbClr val="FF0000"/>
                </a:solidFill>
              </a:rPr>
              <a:t>MilanoCambia</a:t>
            </a:r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ria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b="1" dirty="0" smtClean="0"/>
              <a:t>LA </a:t>
            </a:r>
            <a:r>
              <a:rPr b="1" dirty="0"/>
              <a:t>MOBILITÀ NELL’AREA METROPOLITANA DI MILANO</a:t>
            </a:r>
          </a:p>
        </p:txBody>
      </p:sp>
      <p:sp>
        <p:nvSpPr>
          <p:cNvPr id="114" name="Sottotitolo 2"/>
          <p:cNvSpPr txBox="1">
            <a:spLocks noGrp="1"/>
          </p:cNvSpPr>
          <p:nvPr>
            <p:ph type="subTitle" idx="1"/>
          </p:nvPr>
        </p:nvSpPr>
        <p:spPr>
          <a:xfrm>
            <a:off x="357051" y="3013166"/>
            <a:ext cx="11451772" cy="361623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905255">
              <a:lnSpc>
                <a:spcPct val="110000"/>
              </a:lnSpc>
              <a:spcBef>
                <a:spcPts val="0"/>
              </a:spcBef>
              <a:defRPr sz="2574">
                <a:solidFill>
                  <a:srgbClr val="FF0000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lang="it-IT" dirty="0" smtClean="0"/>
              <a:t>Il nuovo sistema tariffario integrato approvato da Agenzia di Bacino MI-MB-LO-PV:</a:t>
            </a:r>
          </a:p>
          <a:p>
            <a:pPr defTabSz="905255">
              <a:lnSpc>
                <a:spcPct val="110000"/>
              </a:lnSpc>
              <a:spcBef>
                <a:spcPts val="0"/>
              </a:spcBef>
              <a:defRPr sz="2574">
                <a:solidFill>
                  <a:srgbClr val="FF0000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lang="it-IT" dirty="0" smtClean="0"/>
              <a:t>l</a:t>
            </a:r>
            <a:r>
              <a:rPr dirty="0" smtClean="0"/>
              <a:t>a </a:t>
            </a:r>
            <a:r>
              <a:rPr dirty="0"/>
              <a:t>fine del SITAM e </a:t>
            </a:r>
            <a:r>
              <a:rPr dirty="0" err="1"/>
              <a:t>l’avvio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STIBM per </a:t>
            </a:r>
            <a:r>
              <a:rPr dirty="0" err="1"/>
              <a:t>una</a:t>
            </a:r>
            <a:r>
              <a:rPr dirty="0"/>
              <a:t> </a:t>
            </a:r>
            <a:r>
              <a:rPr lang="it-IT" dirty="0" smtClean="0"/>
              <a:t>NUOVA </a:t>
            </a:r>
            <a:r>
              <a:rPr dirty="0" smtClean="0"/>
              <a:t>MOBILITÀ</a:t>
            </a:r>
            <a:endParaRPr dirty="0"/>
          </a:p>
          <a:p>
            <a:pPr defTabSz="905255">
              <a:lnSpc>
                <a:spcPct val="110000"/>
              </a:lnSpc>
              <a:spcBef>
                <a:spcPts val="0"/>
              </a:spcBef>
              <a:defRPr sz="2079" i="1">
                <a:solidFill>
                  <a:srgbClr val="535353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accessibile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equa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sostenibile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veloce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integrata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tecnologica</a:t>
            </a:r>
            <a:endParaRPr sz="2178" dirty="0"/>
          </a:p>
          <a:p>
            <a:pPr marL="339470" indent="-339470" defTabSz="905255">
              <a:lnSpc>
                <a:spcPct val="80000"/>
              </a:lnSpc>
              <a:spcBef>
                <a:spcPts val="0"/>
              </a:spcBef>
              <a:buSzPct val="100000"/>
              <a:buChar char="-"/>
              <a:defRPr sz="2178"/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sz="2178" dirty="0"/>
          </a:p>
          <a:p>
            <a:pPr defTabSz="905255">
              <a:lnSpc>
                <a:spcPct val="72000"/>
              </a:lnSpc>
              <a:spcBef>
                <a:spcPts val="900"/>
              </a:spcBef>
              <a:defRPr sz="2178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r>
              <a:rPr dirty="0"/>
              <a:t>Comune di Milano, </a:t>
            </a:r>
            <a:r>
              <a:rPr dirty="0" err="1"/>
              <a:t>assessorato</a:t>
            </a:r>
            <a:r>
              <a:rPr dirty="0"/>
              <a:t> </a:t>
            </a:r>
            <a:r>
              <a:rPr dirty="0" err="1"/>
              <a:t>mobilità</a:t>
            </a:r>
            <a:r>
              <a:rPr dirty="0"/>
              <a:t> e </a:t>
            </a:r>
            <a:r>
              <a:rPr dirty="0" err="1"/>
              <a:t>ambiente</a:t>
            </a:r>
            <a:r>
              <a:rPr dirty="0"/>
              <a:t> – </a:t>
            </a:r>
            <a:r>
              <a:rPr lang="it-IT" smtClean="0"/>
              <a:t>5 giugno </a:t>
            </a:r>
            <a:r>
              <a:rPr dirty="0" smtClean="0"/>
              <a:t>201</a:t>
            </a:r>
            <a:r>
              <a:rPr lang="it-IT" dirty="0" smtClean="0"/>
              <a:t>9</a:t>
            </a:r>
            <a:endParaRPr dirty="0"/>
          </a:p>
        </p:txBody>
      </p:sp>
      <p:pic>
        <p:nvPicPr>
          <p:cNvPr id="115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1748" t="29856" r="23309" b="18966"/>
          <a:stretch/>
        </p:blipFill>
        <p:spPr>
          <a:xfrm>
            <a:off x="1445623" y="5879932"/>
            <a:ext cx="426866" cy="56268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a proposta tariffaria nel Comune di Milano"/>
          <p:cNvSpPr txBox="1">
            <a:spLocks noGrp="1"/>
          </p:cNvSpPr>
          <p:nvPr>
            <p:ph type="title"/>
          </p:nvPr>
        </p:nvSpPr>
        <p:spPr>
          <a:xfrm>
            <a:off x="156753" y="78378"/>
            <a:ext cx="11834949" cy="8273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 sz="39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/>
              <a:t>La </a:t>
            </a:r>
            <a:r>
              <a:rPr dirty="0" err="1"/>
              <a:t>proposta</a:t>
            </a:r>
            <a:r>
              <a:rPr dirty="0"/>
              <a:t> </a:t>
            </a:r>
            <a:r>
              <a:rPr lang="it-IT" dirty="0" smtClean="0"/>
              <a:t>di mobilità sostenibile</a:t>
            </a:r>
            <a:br>
              <a:rPr lang="it-IT" dirty="0" smtClean="0"/>
            </a:br>
            <a:r>
              <a:rPr lang="it-IT" dirty="0" smtClean="0"/>
              <a:t>per le aziende in Comune di </a:t>
            </a:r>
            <a:r>
              <a:rPr dirty="0" smtClean="0"/>
              <a:t>Milano</a:t>
            </a:r>
            <a:r>
              <a:rPr lang="it-IT" dirty="0" smtClean="0"/>
              <a:t>: </a:t>
            </a:r>
            <a:r>
              <a:rPr lang="it-IT" dirty="0" err="1"/>
              <a:t>k</a:t>
            </a:r>
            <a:r>
              <a:rPr lang="it-IT" dirty="0" err="1" smtClean="0"/>
              <a:t>ey</a:t>
            </a:r>
            <a:r>
              <a:rPr lang="it-IT" dirty="0" smtClean="0"/>
              <a:t> account</a:t>
            </a:r>
            <a:endParaRPr dirty="0"/>
          </a:p>
        </p:txBody>
      </p:sp>
      <p:sp>
        <p:nvSpPr>
          <p:cNvPr id="140" name="nessun aumento per under 26 e pensionati, né annuali né mensili…"/>
          <p:cNvSpPr txBox="1">
            <a:spLocks noGrp="1"/>
          </p:cNvSpPr>
          <p:nvPr>
            <p:ph type="body" idx="1"/>
          </p:nvPr>
        </p:nvSpPr>
        <p:spPr>
          <a:xfrm>
            <a:off x="156754" y="915329"/>
            <a:ext cx="11834949" cy="5510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400" dirty="0" smtClean="0">
                <a:solidFill>
                  <a:srgbClr val="FF0000"/>
                </a:solidFill>
                <a:sym typeface="Helvetica Neue LT Std 55 Roman"/>
              </a:rPr>
              <a:t>Aziende ed enti pubblici potranno proporre ai propri dipendenti e pensionati sconti sugli abbonamenti annuali</a:t>
            </a:r>
            <a:r>
              <a:rPr lang="it-IT" sz="1400" dirty="0" smtClean="0">
                <a:sym typeface="Helvetica Neue LT Std 55 Roman"/>
              </a:rPr>
              <a:t>. Per </a:t>
            </a:r>
            <a:r>
              <a:rPr lang="it-IT" sz="1400" dirty="0">
                <a:sym typeface="Helvetica Neue LT Std 55 Roman"/>
              </a:rPr>
              <a:t>un anno </a:t>
            </a:r>
            <a:r>
              <a:rPr lang="it-IT" sz="1400" dirty="0" smtClean="0">
                <a:sym typeface="Helvetica Neue LT Std 55 Roman"/>
              </a:rPr>
              <a:t>da luglio 2019 le agevolazioni saranno quelle della (colonna d) a carico integrale del Comune di Milano. Dal luglio 2020 il Comune di Milano concederà sconto del 5% </a:t>
            </a:r>
            <a:r>
              <a:rPr lang="it-IT" sz="1400" dirty="0">
                <a:sym typeface="Helvetica Neue LT Std 55 Roman"/>
              </a:rPr>
              <a:t>(colonna a) </a:t>
            </a:r>
            <a:r>
              <a:rPr lang="it-IT" sz="1400" dirty="0" smtClean="0">
                <a:sym typeface="Helvetica Neue LT Std 55 Roman"/>
              </a:rPr>
              <a:t>più una quota di sconto (colonna b) pari a quella finanziata dall’azienda fino ad un massimo di quanto indicato in (colonna c).</a:t>
            </a: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buChar char="•"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400" dirty="0" smtClean="0">
                <a:solidFill>
                  <a:srgbClr val="FF0000"/>
                </a:solidFill>
                <a:sym typeface="Helvetica Neue LT Std 55 Roman"/>
              </a:rPr>
              <a:t>Potranno proporre sconti anche soggetti </a:t>
            </a:r>
            <a:r>
              <a:rPr lang="it-IT" sz="1400" dirty="0">
                <a:solidFill>
                  <a:srgbClr val="FF0000"/>
                </a:solidFill>
                <a:sym typeface="Helvetica Neue LT Std 55 Roman"/>
              </a:rPr>
              <a:t>aggregatori quali associazioni di categoria, professionali e non-profit, </a:t>
            </a:r>
            <a:r>
              <a:rPr lang="it-IT" sz="1400" dirty="0" smtClean="0">
                <a:solidFill>
                  <a:srgbClr val="FF0000"/>
                </a:solidFill>
                <a:sym typeface="Helvetica Neue LT Std 55 Roman"/>
              </a:rPr>
              <a:t>intermediari </a:t>
            </a:r>
            <a:r>
              <a:rPr lang="it-IT" sz="1400" dirty="0">
                <a:sym typeface="Helvetica Neue LT Std 55 Roman"/>
              </a:rPr>
              <a:t>(intesi quali soggetti terzi alle aziende/enti che gestiscono piattaforme o sistemi per l’offerta di servizi/convenzioni o all’interno di soluzioni di welfare aziendale</a:t>
            </a:r>
            <a:r>
              <a:rPr lang="it-IT" sz="1400" dirty="0" smtClean="0">
                <a:sym typeface="Helvetica Neue LT Std 55 Roman"/>
              </a:rPr>
              <a:t>) </a:t>
            </a:r>
            <a:r>
              <a:rPr lang="it-IT" sz="1400" dirty="0" smtClean="0">
                <a:solidFill>
                  <a:srgbClr val="FF0000"/>
                </a:solidFill>
                <a:sym typeface="Helvetica Neue LT Std 55 Roman"/>
              </a:rPr>
              <a:t>oppure aziende per i propri clienti</a:t>
            </a:r>
            <a:r>
              <a:rPr lang="it-IT" sz="1400" dirty="0" smtClean="0">
                <a:sym typeface="Helvetica Neue LT Std 55 Roman"/>
              </a:rPr>
              <a:t>, utilizzando unicamente </a:t>
            </a:r>
            <a:r>
              <a:rPr lang="it-IT" sz="1400" dirty="0">
                <a:sym typeface="Helvetica Neue LT Std 55 Roman"/>
              </a:rPr>
              <a:t>l’agevolazione “</a:t>
            </a:r>
            <a:r>
              <a:rPr lang="it-IT" sz="1400" dirty="0" err="1">
                <a:sym typeface="Helvetica Neue LT Std 55 Roman"/>
              </a:rPr>
              <a:t>key</a:t>
            </a:r>
            <a:r>
              <a:rPr lang="it-IT" sz="1400" dirty="0">
                <a:sym typeface="Helvetica Neue LT Std 55 Roman"/>
              </a:rPr>
              <a:t> account ” tipologia “Aziendale dipendenti tra 20 e 100</a:t>
            </a:r>
            <a:r>
              <a:rPr lang="it-IT" sz="1400" dirty="0" smtClean="0">
                <a:sym typeface="Helvetica Neue LT Std 55 Roman"/>
              </a:rPr>
              <a:t>”.</a:t>
            </a:r>
            <a:endParaRPr lang="it-IT" sz="1400" dirty="0">
              <a:sym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sz="1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6031409"/>
              </p:ext>
            </p:extLst>
          </p:nvPr>
        </p:nvGraphicFramePr>
        <p:xfrm>
          <a:off x="430133" y="2305981"/>
          <a:ext cx="11332026" cy="4102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5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0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Helvetica Neue LT Std 45 Light"/>
                        </a:rPr>
                        <a:t>TITOLO DI </a:t>
                      </a:r>
                      <a:r>
                        <a:rPr lang="it-IT" sz="1000" dirty="0" smtClean="0">
                          <a:effectLst/>
                          <a:latin typeface="Helvetica Neue LT Std 45 Light"/>
                        </a:rPr>
                        <a:t>VIAGGIO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Helvetica Neue LT Std 45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ACCOUNT</a:t>
                      </a:r>
                      <a:endParaRPr lang="it-IT" sz="1000" dirty="0">
                        <a:effectLst/>
                        <a:latin typeface="Helvetica Neue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DESTINATARI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Sconto Base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sulla tariffa MI3A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r>
                        <a:rPr lang="it-IT" sz="1000" dirty="0" smtClean="0">
                          <a:effectLst/>
                        </a:rPr>
                        <a:t>(</a:t>
                      </a:r>
                      <a:r>
                        <a:rPr lang="it-IT" sz="1000" dirty="0">
                          <a:effectLst/>
                        </a:rPr>
                        <a:t>a)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Sconto Supplementare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 carico del sistema TPL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(b)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Sconto Supplementare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 carico di Azienda/Ente/..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(c)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Sconto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Totale</a:t>
                      </a:r>
                      <a:endParaRPr lang="it-IT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(d)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AZIENDALE </a:t>
                      </a:r>
                      <a:r>
                        <a:rPr lang="it-IT" sz="1000" dirty="0" smtClean="0">
                          <a:effectLst/>
                        </a:rPr>
                        <a:t>DIPENDENTI  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ENTI AGGRERGATORI</a:t>
                      </a:r>
                      <a:endParaRPr lang="it-IT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Tra 20 e </a:t>
                      </a:r>
                      <a:r>
                        <a:rPr lang="it-IT" sz="1000" dirty="0" smtClean="0">
                          <a:effectLst/>
                        </a:rPr>
                        <a:t>100 abbonamenti annuali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Titolo personale per amministratori, dipendenti e pensionati di aziende e enti pubblici che abbiano sottoscritto un numero di abbonamenti compreso tra 20 e 100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5,0 %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0%-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5,0%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AZIENDALE </a:t>
                      </a:r>
                      <a:r>
                        <a:rPr lang="it-IT" sz="1000" dirty="0" smtClean="0">
                          <a:effectLst/>
                        </a:rPr>
                        <a:t>DIPENDENTI</a:t>
                      </a: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Tra 101 e </a:t>
                      </a:r>
                      <a:r>
                        <a:rPr lang="it-IT" sz="1000" dirty="0" smtClean="0">
                          <a:effectLst/>
                        </a:rPr>
                        <a:t>1.000 abbonamenti annuali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Titolo personale per amministratori, dipendenti e pensionati di aziende e enti pubblici abbiano sottoscritto un numero di abbonamenti compreso tra 101 e 1.000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5,0 %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2,5 %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2,5%-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10,0%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AZIENDALE </a:t>
                      </a:r>
                      <a:r>
                        <a:rPr lang="it-IT" sz="1000" dirty="0" smtClean="0">
                          <a:effectLst/>
                        </a:rPr>
                        <a:t>DIPENDENTI</a:t>
                      </a: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Tra 1.001 e </a:t>
                      </a:r>
                      <a:r>
                        <a:rPr lang="it-IT" sz="1000" dirty="0" smtClean="0">
                          <a:effectLst/>
                        </a:rPr>
                        <a:t>2.500 abbonamenti annuali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Titolo personale per amministratori, dipendenti e pensionati di aziende e enti pubblici che abbiano sottoscritto un numero di abbonamenti compreso tra 1001 e 2.500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5,0 %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7,5 %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7,5%-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20,0%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AZIENDALE </a:t>
                      </a:r>
                      <a:r>
                        <a:rPr lang="it-IT" sz="1000" dirty="0" smtClean="0">
                          <a:effectLst/>
                        </a:rPr>
                        <a:t>DIPENDENTI</a:t>
                      </a: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Tra 2.501 e </a:t>
                      </a:r>
                      <a:r>
                        <a:rPr lang="it-IT" sz="1000" dirty="0" smtClean="0">
                          <a:effectLst/>
                        </a:rPr>
                        <a:t>4.000 abbonamenti annuali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Titolo personale per amministratori, dipendenti e pensionati di aziende e enti pubblici che abbiano sottoscritto un numero di abbonamenti compreso tra 2501 e 4.000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5,0 %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12,5 %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12,5%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30,0%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AZIENDALE </a:t>
                      </a:r>
                      <a:r>
                        <a:rPr lang="it-IT" sz="1000" dirty="0" smtClean="0">
                          <a:effectLst/>
                        </a:rPr>
                        <a:t>DIPENDENTI</a:t>
                      </a: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oltre </a:t>
                      </a:r>
                      <a:r>
                        <a:rPr lang="it-IT" sz="1000" dirty="0" smtClean="0">
                          <a:effectLst/>
                        </a:rPr>
                        <a:t>4.000 abbonamenti annuali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Titolo personale per amministratori, dipendenti e pensionati di aziende e enti pubblici che abbiano sottoscritto un numero di abbonamenti  oltre 4.000 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5,0 %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20,0 %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20,0%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18" marR="81818" marT="40909" marB="40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45,0%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4613" y="185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13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a rivoluzione metropolitana: unicità, equità, integrazione"/>
          <p:cNvSpPr txBox="1">
            <a:spLocks noGrp="1"/>
          </p:cNvSpPr>
          <p:nvPr>
            <p:ph type="title"/>
          </p:nvPr>
        </p:nvSpPr>
        <p:spPr>
          <a:xfrm>
            <a:off x="278675" y="254000"/>
            <a:ext cx="5030874" cy="101745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70000"/>
              </a:lnSpc>
              <a:defRPr sz="27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/>
              <a:t>La </a:t>
            </a:r>
            <a:r>
              <a:rPr dirty="0" err="1"/>
              <a:t>rivoluzione</a:t>
            </a:r>
            <a:r>
              <a:rPr dirty="0"/>
              <a:t> </a:t>
            </a:r>
            <a:r>
              <a:rPr dirty="0" err="1"/>
              <a:t>metropolitana</a:t>
            </a:r>
            <a:r>
              <a:rPr dirty="0"/>
              <a:t>: </a:t>
            </a:r>
            <a:r>
              <a:rPr lang="it-IT" dirty="0" smtClean="0"/>
              <a:t>estensione</a:t>
            </a:r>
            <a:r>
              <a:rPr dirty="0" smtClean="0"/>
              <a:t>, </a:t>
            </a:r>
            <a:r>
              <a:rPr dirty="0" err="1"/>
              <a:t>equità</a:t>
            </a:r>
            <a:r>
              <a:rPr dirty="0"/>
              <a:t>, </a:t>
            </a:r>
            <a:r>
              <a:rPr dirty="0" err="1"/>
              <a:t>integrazione</a:t>
            </a:r>
            <a:endParaRPr dirty="0"/>
          </a:p>
        </p:txBody>
      </p:sp>
      <p:pic>
        <p:nvPicPr>
          <p:cNvPr id="145" name="Segnaposto immagine 2" descr="Segnaposto immagine 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/>
          </a:blip>
          <a:srcRect l="231" r="105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6" name="Un solo biglietto per tutti i mezzi: treni, metropolitana e bus…"/>
          <p:cNvSpPr txBox="1">
            <a:spLocks noGrp="1"/>
          </p:cNvSpPr>
          <p:nvPr>
            <p:ph type="body" sz="quarter" idx="1"/>
          </p:nvPr>
        </p:nvSpPr>
        <p:spPr>
          <a:xfrm>
            <a:off x="444137" y="1149531"/>
            <a:ext cx="4476206" cy="493113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5993" indent="-225993" defTabSz="896111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254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endParaRPr dirty="0"/>
          </a:p>
          <a:p>
            <a:pPr marL="225993" indent="-225993" defTabSz="896111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254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sz="2400" dirty="0"/>
              <a:t>Un solo </a:t>
            </a:r>
            <a:r>
              <a:rPr lang="it-IT" sz="2400" dirty="0" smtClean="0"/>
              <a:t>sistema e titoli validi</a:t>
            </a:r>
            <a:r>
              <a:rPr sz="2400" dirty="0" smtClean="0"/>
              <a:t> </a:t>
            </a:r>
            <a:r>
              <a:rPr sz="2400" dirty="0"/>
              <a:t>per </a:t>
            </a:r>
            <a:r>
              <a:rPr sz="2400" dirty="0" err="1"/>
              <a:t>tutti</a:t>
            </a:r>
            <a:r>
              <a:rPr sz="2400" dirty="0"/>
              <a:t> i </a:t>
            </a:r>
            <a:r>
              <a:rPr sz="2400" dirty="0" err="1"/>
              <a:t>mezzi</a:t>
            </a:r>
            <a:r>
              <a:rPr sz="2400"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: </a:t>
            </a:r>
            <a:r>
              <a:rPr sz="2400" dirty="0" err="1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treni</a:t>
            </a:r>
            <a:r>
              <a:rPr sz="2400"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, </a:t>
            </a:r>
            <a:r>
              <a:rPr sz="2400" dirty="0" err="1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metropolitana</a:t>
            </a:r>
            <a:r>
              <a:rPr sz="2400"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e </a:t>
            </a:r>
            <a:r>
              <a:rPr sz="2400"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bus</a:t>
            </a:r>
            <a:r>
              <a:rPr lang="it-IT" sz="2400"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da luglio 2019 (sul territorio di Milano anche su ferrovia e passante per accordo commerciale. Extra Milano in attesa dell’intesa regionale.)</a:t>
            </a:r>
            <a:endParaRPr sz="2400" dirty="0">
              <a:latin typeface="Helvetica Neue LT Std 55 Roman"/>
              <a:ea typeface="Helvetica Neue LT Std 55 Roman"/>
              <a:cs typeface="Helvetica Neue LT Std 55 Roman"/>
              <a:sym typeface="Helvetica Neue LT Std 55 Roman"/>
            </a:endParaRPr>
          </a:p>
          <a:p>
            <a:pPr marL="225993" indent="-225993" defTabSz="896111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254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dirty="0">
              <a:latin typeface="Helvetica Neue LT Std 55 Roman"/>
              <a:ea typeface="Helvetica Neue LT Std 55 Roman"/>
              <a:cs typeface="Helvetica Neue LT Std 55 Roman"/>
              <a:sym typeface="Helvetica Neue LT Std 55 Roman"/>
            </a:endParaRPr>
          </a:p>
          <a:p>
            <a:pPr marL="225993" indent="-225993" defTabSz="896111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254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400" dirty="0"/>
              <a:t>Si paga in base ai km percorsi</a:t>
            </a:r>
            <a:r>
              <a:rPr lang="it-IT" sz="2400"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: </a:t>
            </a:r>
            <a:r>
              <a:rPr lang="it-IT" sz="2400"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ovvero su corone </a:t>
            </a:r>
            <a:r>
              <a:rPr lang="it-IT" sz="2400"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concentriche equidistanti 5 km, centrate su Milano, Lodi, Pavia.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9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-97623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olo 1"/>
          <p:cNvSpPr txBox="1">
            <a:spLocks noGrp="1"/>
          </p:cNvSpPr>
          <p:nvPr>
            <p:ph type="title"/>
          </p:nvPr>
        </p:nvSpPr>
        <p:spPr>
          <a:xfrm>
            <a:off x="201300" y="148046"/>
            <a:ext cx="4834948" cy="862149"/>
          </a:xfrm>
          <a:prstGeom prst="rect">
            <a:avLst/>
          </a:prstGeom>
        </p:spPr>
        <p:txBody>
          <a:bodyPr lIns="50800" tIns="50800" rIns="50800" bIns="50800">
            <a:normAutofit fontScale="90000"/>
          </a:bodyPr>
          <a:lstStyle/>
          <a:p>
            <a:pPr algn="ctr" defTabSz="786384">
              <a:lnSpc>
                <a:spcPct val="70000"/>
              </a:lnSpc>
              <a:defRPr sz="258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/>
              <a:t>La </a:t>
            </a:r>
            <a:r>
              <a:rPr dirty="0" err="1" smtClean="0"/>
              <a:t>rivoluzione</a:t>
            </a:r>
            <a:r>
              <a:rPr dirty="0" smtClean="0"/>
              <a:t>:</a:t>
            </a:r>
            <a:r>
              <a:rPr dirty="0"/>
              <a:t/>
            </a:r>
            <a:br>
              <a:rPr dirty="0"/>
            </a:br>
            <a:r>
              <a:rPr dirty="0"/>
              <a:t>Milano </a:t>
            </a:r>
            <a:r>
              <a:rPr lang="it-IT" dirty="0" smtClean="0"/>
              <a:t>e</a:t>
            </a:r>
            <a:r>
              <a:rPr dirty="0" smtClean="0"/>
              <a:t> </a:t>
            </a:r>
            <a:r>
              <a:rPr lang="it-IT" dirty="0" smtClean="0"/>
              <a:t>tutta l’</a:t>
            </a:r>
            <a:r>
              <a:rPr dirty="0" smtClean="0"/>
              <a:t>area </a:t>
            </a:r>
            <a:r>
              <a:rPr dirty="0" err="1"/>
              <a:t>metropolitana</a:t>
            </a:r>
            <a:endParaRPr dirty="0"/>
          </a:p>
          <a:p>
            <a:pPr algn="ctr" defTabSz="786384">
              <a:lnSpc>
                <a:spcPct val="70000"/>
              </a:lnSpc>
              <a:defRPr sz="258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vicine</a:t>
            </a:r>
            <a:r>
              <a:rPr dirty="0"/>
              <a:t> </a:t>
            </a:r>
          </a:p>
        </p:txBody>
      </p:sp>
      <p:sp>
        <p:nvSpPr>
          <p:cNvPr id="8" name="Comune di Milano, assessorato mobilità e ambiente – ottobre 2018"/>
          <p:cNvSpPr txBox="1"/>
          <p:nvPr/>
        </p:nvSpPr>
        <p:spPr>
          <a:xfrm>
            <a:off x="530037" y="6507888"/>
            <a:ext cx="4838823" cy="48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  <a:p>
            <a:endParaRPr sz="12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1089818" y="6463965"/>
            <a:ext cx="263983" cy="269241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11" name="Segnaposto immagine 10"/>
          <p:cNvPicPr>
            <a:picLocks noGrp="1"/>
          </p:cNvPicPr>
          <p:nvPr>
            <p:ph type="pic"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0" t="2268" r="7776" b="4180"/>
          <a:stretch/>
        </p:blipFill>
        <p:spPr>
          <a:xfrm>
            <a:off x="4876800" y="387673"/>
            <a:ext cx="7157340" cy="6098254"/>
          </a:xfrm>
          <a:prstGeom prst="rect">
            <a:avLst/>
          </a:prstGeom>
        </p:spPr>
      </p:pic>
      <p:pic>
        <p:nvPicPr>
          <p:cNvPr id="9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1748" t="29856" r="23309" b="18966"/>
          <a:stretch/>
        </p:blipFill>
        <p:spPr>
          <a:xfrm>
            <a:off x="201300" y="6246300"/>
            <a:ext cx="396892" cy="52317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egnaposto contenuto 2"/>
          <p:cNvSpPr txBox="1">
            <a:spLocks noGrp="1"/>
          </p:cNvSpPr>
          <p:nvPr>
            <p:ph type="body" sz="quarter" idx="1"/>
          </p:nvPr>
        </p:nvSpPr>
        <p:spPr>
          <a:xfrm>
            <a:off x="201299" y="1116149"/>
            <a:ext cx="4597123" cy="545377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58368">
              <a:spcBef>
                <a:spcPts val="700"/>
              </a:spcBef>
              <a:defRPr sz="2016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500" dirty="0">
                <a:latin typeface="Helvetica Neue LT Std 45 Light"/>
              </a:rPr>
              <a:t>•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un sistema unico </a:t>
            </a:r>
            <a:r>
              <a:rPr lang="it-IT" sz="1500" dirty="0" smtClean="0">
                <a:latin typeface="Helvetica Neue LT Std 45 Light"/>
              </a:rPr>
              <a:t>per Città metropolitana di Milano, Provincia di Monza e Brianza e alcuni Comuni delle Provincie di Lodi e Pavia: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4,2 milioni di abitanti, 226 Comuni</a:t>
            </a:r>
            <a:endParaRPr sz="1500" dirty="0">
              <a:solidFill>
                <a:srgbClr val="FF0000"/>
              </a:solidFill>
              <a:latin typeface="Helvetica Neue LT Std 45 Light"/>
            </a:endParaRPr>
          </a:p>
          <a:p>
            <a:pPr defTabSz="658368">
              <a:lnSpc>
                <a:spcPct val="110000"/>
              </a:lnSpc>
              <a:spcBef>
                <a:spcPts val="700"/>
              </a:spcBef>
              <a:defRPr sz="2016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500" dirty="0">
                <a:latin typeface="Helvetica Neue LT Std 45 Light"/>
              </a:rPr>
              <a:t>• </a:t>
            </a:r>
            <a:r>
              <a:rPr lang="it-IT" sz="1500" dirty="0">
                <a:solidFill>
                  <a:srgbClr val="FF0000"/>
                </a:solidFill>
                <a:latin typeface="Helvetica Neue LT Std 45 Light"/>
              </a:rPr>
              <a:t>diminuisce il costo degli abbonamenti </a:t>
            </a:r>
            <a:r>
              <a:rPr lang="it-IT" sz="1500" dirty="0">
                <a:latin typeface="Helvetica Neue LT Std 45 Light"/>
              </a:rPr>
              <a:t>per utilizzare i mezzi in tutta l’area della Città metropolitana di Milano, Milano e Monza e Brianza: mensile -10%; annuale -18</a:t>
            </a:r>
            <a:r>
              <a:rPr lang="it-IT" sz="1500" dirty="0" smtClean="0">
                <a:latin typeface="Helvetica Neue LT Std 45 Light"/>
              </a:rPr>
              <a:t>%</a:t>
            </a:r>
          </a:p>
          <a:p>
            <a:pPr defTabSz="658368">
              <a:lnSpc>
                <a:spcPct val="110000"/>
              </a:lnSpc>
              <a:spcBef>
                <a:spcPts val="700"/>
              </a:spcBef>
              <a:defRPr sz="2016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500" dirty="0">
                <a:latin typeface="Helvetica Neue LT Std 45 Light"/>
              </a:rPr>
              <a:t>•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gratuità fino a 14 anni, sconto del 25% per giovani (under26) e anziani (over65) </a:t>
            </a:r>
          </a:p>
          <a:p>
            <a:pPr defTabSz="658368">
              <a:lnSpc>
                <a:spcPct val="110000"/>
              </a:lnSpc>
              <a:spcBef>
                <a:spcPts val="700"/>
              </a:spcBef>
              <a:defRPr sz="2016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500" dirty="0">
                <a:latin typeface="Helvetica Neue LT Std 45 Light"/>
              </a:rPr>
              <a:t>•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sconto </a:t>
            </a:r>
            <a:r>
              <a:rPr lang="it-IT" sz="1500" dirty="0">
                <a:solidFill>
                  <a:srgbClr val="FF0000"/>
                </a:solidFill>
                <a:latin typeface="Helvetica Neue LT Std 45 Light"/>
              </a:rPr>
              <a:t>del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85</a:t>
            </a:r>
            <a:r>
              <a:rPr lang="it-IT" sz="1500" dirty="0">
                <a:solidFill>
                  <a:srgbClr val="FF0000"/>
                </a:solidFill>
                <a:latin typeface="Helvetica Neue LT Std 45 Light"/>
              </a:rPr>
              <a:t>%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per persone con ISEE&lt;6000€</a:t>
            </a:r>
          </a:p>
          <a:p>
            <a:pPr defTabSz="658368">
              <a:lnSpc>
                <a:spcPct val="110000"/>
              </a:lnSpc>
              <a:spcBef>
                <a:spcPts val="700"/>
              </a:spcBef>
              <a:defRPr sz="2016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500" dirty="0" smtClean="0">
                <a:latin typeface="Helvetica Neue LT Std 45 Light"/>
              </a:rPr>
              <a:t>• </a:t>
            </a:r>
            <a:r>
              <a:rPr lang="it-IT" sz="1500" dirty="0">
                <a:solidFill>
                  <a:srgbClr val="FF0000"/>
                </a:solidFill>
                <a:latin typeface="Helvetica Neue LT Std 45 Light"/>
              </a:rPr>
              <a:t>biglietto unico a 2€ per Milano e i Comuni di prima </a:t>
            </a:r>
            <a:r>
              <a:rPr lang="it-IT" sz="1500" dirty="0" smtClean="0">
                <a:solidFill>
                  <a:srgbClr val="FF0000"/>
                </a:solidFill>
                <a:latin typeface="Helvetica Neue LT Std 45 Light"/>
              </a:rPr>
              <a:t>fascia e i nodi di interscambio </a:t>
            </a:r>
            <a:r>
              <a:rPr lang="it-IT" sz="1500" dirty="0" smtClean="0">
                <a:latin typeface="Helvetica Neue LT Std 45 Light"/>
              </a:rPr>
              <a:t>(M1 </a:t>
            </a:r>
            <a:r>
              <a:rPr lang="it-IT" sz="1500" dirty="0">
                <a:latin typeface="Helvetica Neue LT Std 45 Light"/>
              </a:rPr>
              <a:t>Rho </a:t>
            </a:r>
            <a:r>
              <a:rPr lang="it-IT" sz="1500" dirty="0" smtClean="0">
                <a:latin typeface="Helvetica Neue LT Std 45 Light"/>
              </a:rPr>
              <a:t>Fiera FS, </a:t>
            </a:r>
            <a:r>
              <a:rPr lang="it-IT" sz="1500" dirty="0">
                <a:latin typeface="Helvetica Neue LT Std 45 Light"/>
              </a:rPr>
              <a:t>M1 Sesto FS, M1 Monza-Bettola, M2 Cologno </a:t>
            </a:r>
            <a:r>
              <a:rPr lang="it-IT" sz="1500" dirty="0" smtClean="0">
                <a:latin typeface="Helvetica Neue LT Std 45 Light"/>
              </a:rPr>
              <a:t>Nord</a:t>
            </a:r>
            <a:r>
              <a:rPr lang="it-IT" sz="1500" dirty="0">
                <a:latin typeface="Helvetica Neue LT Std 45 Light"/>
              </a:rPr>
              <a:t>, M2 Vimodrone, M2 </a:t>
            </a:r>
            <a:r>
              <a:rPr lang="it-IT" sz="1500" dirty="0" smtClean="0">
                <a:latin typeface="Helvetica Neue LT Std 45 Light"/>
              </a:rPr>
              <a:t>Assago) per un territorio di 2,2 milioni di abitanti. Questo rende conveniente l’utilizzo dei parcheggi di interscambio all’esterno dei comuni di 1° fascia, come ad esempio Assago, Cologno Nord e il futuro Monza-Bettola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929" y="175229"/>
            <a:ext cx="1217310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3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sz="3600" dirty="0"/>
              <a:t>Le </a:t>
            </a:r>
            <a:r>
              <a:rPr sz="3600" dirty="0" err="1"/>
              <a:t>nuove</a:t>
            </a:r>
            <a:r>
              <a:rPr sz="3600" dirty="0"/>
              <a:t> </a:t>
            </a:r>
            <a:r>
              <a:rPr sz="3600" dirty="0" err="1" smtClean="0"/>
              <a:t>tariffe</a:t>
            </a:r>
            <a:r>
              <a:rPr lang="it-IT" sz="3600" dirty="0"/>
              <a:t> </a:t>
            </a:r>
            <a:r>
              <a:rPr lang="it-IT" sz="3600" dirty="0" smtClean="0"/>
              <a:t>per viaggiare nel Comune di Milano</a:t>
            </a:r>
            <a:endParaRPr sz="3600" dirty="0"/>
          </a:p>
        </p:txBody>
      </p:sp>
      <p:graphicFrame>
        <p:nvGraphicFramePr>
          <p:cNvPr id="5" name="Table 3"/>
          <p:cNvGraphicFramePr/>
          <p:nvPr>
            <p:extLst>
              <p:ext uri="{D42A27DB-BD31-4B8C-83A1-F6EECF244321}">
                <p14:modId xmlns:p14="http://schemas.microsoft.com/office/powerpoint/2010/main" xmlns="" val="2371961671"/>
              </p:ext>
            </p:extLst>
          </p:nvPr>
        </p:nvGraphicFramePr>
        <p:xfrm>
          <a:off x="634187" y="874104"/>
          <a:ext cx="3040831" cy="3012270"/>
        </p:xfrm>
        <a:graphic>
          <a:graphicData uri="http://schemas.openxmlformats.org/drawingml/2006/table">
            <a:tbl>
              <a:tblPr/>
              <a:tblGrid>
                <a:gridCol w="1839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2891">
                <a:tc>
                  <a:txBody>
                    <a:bodyPr/>
                    <a:lstStyle/>
                    <a:p>
                      <a:endParaRPr lang="it-IT" sz="105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+mn-lt"/>
                        </a:rPr>
                        <a:t>Attuale </a:t>
                      </a:r>
                      <a:r>
                        <a:rPr lang="it-IT" sz="1000" b="1" dirty="0" smtClean="0">
                          <a:latin typeface="+mn-lt"/>
                        </a:rPr>
                        <a:t>SITAM Comune di Milano</a:t>
                      </a:r>
                      <a:endParaRPr sz="100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</a:t>
                      </a:r>
                    </a:p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STIBM Comune di Milano</a:t>
                      </a: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Biglietto ordinario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/>
                        </a:rPr>
                        <a:t>Carnet 10 corse</a:t>
                      </a:r>
                      <a:endParaRPr sz="105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/>
                        </a:rPr>
                        <a:t>Giornaliero</a:t>
                      </a:r>
                      <a:endParaRPr sz="105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Biglietto</a:t>
                      </a:r>
                      <a:r>
                        <a:rPr lang="it-IT" sz="1050" baseline="0" dirty="0" smtClean="0"/>
                        <a:t> 3 giorni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Settimanale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40"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/>
                        </a:rPr>
                        <a:t>Mensile ordinario</a:t>
                      </a:r>
                      <a:endParaRPr sz="105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Annuale ordinario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1460950" y="6645986"/>
            <a:ext cx="223777" cy="246221"/>
          </a:xfrm>
        </p:spPr>
        <p:txBody>
          <a:bodyPr/>
          <a:lstStyle/>
          <a:p>
            <a:fld id="{86CB4B4D-7CA3-9044-876B-883B54F8677D}" type="slidenum">
              <a:rPr lang="it-IT" sz="1000" smtClean="0"/>
              <a:pPr/>
              <a:t>13</a:t>
            </a:fld>
            <a:endParaRPr lang="it-IT" sz="1000" dirty="0"/>
          </a:p>
        </p:txBody>
      </p:sp>
      <p:graphicFrame>
        <p:nvGraphicFramePr>
          <p:cNvPr id="6" name="Table 3"/>
          <p:cNvGraphicFramePr/>
          <p:nvPr>
            <p:extLst>
              <p:ext uri="{D42A27DB-BD31-4B8C-83A1-F6EECF244321}">
                <p14:modId xmlns:p14="http://schemas.microsoft.com/office/powerpoint/2010/main" xmlns="" val="865465859"/>
              </p:ext>
            </p:extLst>
          </p:nvPr>
        </p:nvGraphicFramePr>
        <p:xfrm>
          <a:off x="8414226" y="874104"/>
          <a:ext cx="3040831" cy="3137831"/>
        </p:xfrm>
        <a:graphic>
          <a:graphicData uri="http://schemas.openxmlformats.org/drawingml/2006/table">
            <a:tbl>
              <a:tblPr/>
              <a:tblGrid>
                <a:gridCol w="1839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2891">
                <a:tc>
                  <a:txBody>
                    <a:bodyPr/>
                    <a:lstStyle/>
                    <a:p>
                      <a:endParaRPr lang="it-IT" sz="105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+mn-lt"/>
                        </a:rPr>
                        <a:t>Attuale </a:t>
                      </a:r>
                      <a:r>
                        <a:rPr lang="it-IT" sz="1000" b="1" dirty="0" smtClean="0">
                          <a:latin typeface="+mn-lt"/>
                        </a:rPr>
                        <a:t>SITAM Comune di Milano</a:t>
                      </a:r>
                      <a:endParaRPr sz="100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</a:t>
                      </a:r>
                    </a:p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STIBM Comune di Milano</a:t>
                      </a: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</a:rPr>
                        <a:t>Mensile under 27 (under 30 con ISEE&lt;28.000€)</a:t>
                      </a:r>
                      <a:endParaRPr lang="it-IT"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361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</a:rPr>
                        <a:t>Annuale under 27 (under 30 con ISEE&lt;28.000€)</a:t>
                      </a:r>
                      <a:endParaRPr lang="it-IT"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6000 ISEE annuale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Disoccupati &lt;16.954,95 ISEE annuale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Detenuti in lavoro esterno annuale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847028"/>
              </p:ext>
            </p:extLst>
          </p:nvPr>
        </p:nvGraphicFramePr>
        <p:xfrm>
          <a:off x="4116762" y="874104"/>
          <a:ext cx="3751217" cy="4713435"/>
        </p:xfrm>
        <a:graphic>
          <a:graphicData uri="http://schemas.openxmlformats.org/drawingml/2006/table">
            <a:tbl>
              <a:tblPr/>
              <a:tblGrid>
                <a:gridCol w="2357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2891">
                <a:tc>
                  <a:txBody>
                    <a:bodyPr/>
                    <a:lstStyle/>
                    <a:p>
                      <a:endParaRPr lang="it-IT" sz="105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+mn-lt"/>
                        </a:rPr>
                        <a:t>Attuale </a:t>
                      </a:r>
                      <a:r>
                        <a:rPr lang="it-IT" sz="1000" b="1" dirty="0" smtClean="0">
                          <a:latin typeface="+mn-lt"/>
                        </a:rPr>
                        <a:t>SITAM Comune di Milano</a:t>
                      </a:r>
                      <a:endParaRPr sz="100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</a:t>
                      </a:r>
                    </a:p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STIBM Comune di Milano</a:t>
                      </a: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Senior off </a:t>
                      </a:r>
                      <a:r>
                        <a:rPr lang="it-IT" sz="1050" dirty="0" err="1">
                          <a:latin typeface="Arial"/>
                        </a:rPr>
                        <a:t>peak</a:t>
                      </a:r>
                      <a:r>
                        <a:rPr lang="it-IT" sz="1050" dirty="0">
                          <a:latin typeface="Arial"/>
                        </a:rPr>
                        <a:t> </a:t>
                      </a:r>
                      <a:r>
                        <a:rPr lang="it-IT" sz="1050" dirty="0" smtClean="0">
                          <a:latin typeface="Arial"/>
                        </a:rPr>
                        <a:t>mensile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65 tutti,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60 se pensionati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Senior off </a:t>
                      </a:r>
                      <a:r>
                        <a:rPr lang="it-IT" sz="1050" dirty="0" err="1">
                          <a:latin typeface="Arial"/>
                        </a:rPr>
                        <a:t>peak</a:t>
                      </a:r>
                      <a:r>
                        <a:rPr lang="it-IT" sz="1050" dirty="0">
                          <a:latin typeface="Arial"/>
                        </a:rPr>
                        <a:t> </a:t>
                      </a:r>
                      <a:r>
                        <a:rPr lang="it-IT" sz="1050" dirty="0" smtClean="0">
                          <a:latin typeface="Arial"/>
                        </a:rPr>
                        <a:t>annuale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65 tutti,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60 se pensionati</a:t>
                      </a:r>
                      <a:endParaRPr lang="it-IT" sz="1050" dirty="0" smtClean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Senior gratis </a:t>
                      </a:r>
                      <a:r>
                        <a:rPr lang="it-IT" sz="800" dirty="0" smtClean="0">
                          <a:latin typeface="Arial"/>
                        </a:rPr>
                        <a:t>(ISEE fino a 16.000€)</a:t>
                      </a:r>
                    </a:p>
                    <a:p>
                      <a:r>
                        <a:rPr lang="it-IT" sz="1000" dirty="0" smtClean="0">
                          <a:latin typeface="Arial"/>
                        </a:rPr>
                        <a:t>over 65</a:t>
                      </a:r>
                      <a:r>
                        <a:rPr lang="it-IT" sz="1000" dirty="0" smtClean="0"/>
                        <a:t> </a:t>
                      </a:r>
                      <a:endParaRPr sz="100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Senior </a:t>
                      </a:r>
                      <a:r>
                        <a:rPr lang="it-IT" sz="1050" dirty="0" err="1" smtClean="0">
                          <a:latin typeface="Arial"/>
                        </a:rPr>
                        <a:t>rid</a:t>
                      </a:r>
                      <a:r>
                        <a:rPr lang="it-IT" sz="1050" dirty="0" smtClean="0">
                          <a:latin typeface="Arial"/>
                        </a:rPr>
                        <a:t>.</a:t>
                      </a:r>
                      <a:r>
                        <a:rPr lang="it-IT" sz="800" dirty="0" smtClean="0">
                          <a:latin typeface="Arial"/>
                        </a:rPr>
                        <a:t>(ISEE tra 16.000 e 28.000€)</a:t>
                      </a:r>
                    </a:p>
                    <a:p>
                      <a:r>
                        <a:rPr lang="it-IT" sz="1000" dirty="0" smtClean="0">
                          <a:latin typeface="Arial"/>
                        </a:rPr>
                        <a:t>over 65</a:t>
                      </a:r>
                      <a:endParaRPr sz="100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/>
                        </a:rPr>
                        <a:t>Senior </a:t>
                      </a:r>
                      <a:r>
                        <a:rPr lang="it-IT" sz="1000" dirty="0" err="1" smtClean="0">
                          <a:latin typeface="Arial"/>
                        </a:rPr>
                        <a:t>rid</a:t>
                      </a:r>
                      <a:r>
                        <a:rPr lang="it-IT" sz="1000" dirty="0" smtClean="0">
                          <a:latin typeface="Arial"/>
                        </a:rPr>
                        <a:t>.</a:t>
                      </a:r>
                      <a:r>
                        <a:rPr lang="it-IT" sz="1050" dirty="0" smtClean="0">
                          <a:latin typeface="Arial"/>
                        </a:rPr>
                        <a:t> </a:t>
                      </a:r>
                      <a:r>
                        <a:rPr lang="it-IT" sz="800" dirty="0" smtClean="0">
                          <a:latin typeface="Arial"/>
                        </a:rPr>
                        <a:t>(ISEE tra 16.000 e 28.000€)</a:t>
                      </a:r>
                    </a:p>
                    <a:p>
                      <a:r>
                        <a:rPr lang="it-IT" sz="1000" dirty="0" smtClean="0">
                          <a:latin typeface="Arial"/>
                        </a:rPr>
                        <a:t>over 65</a:t>
                      </a:r>
                      <a:endParaRPr sz="100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Senior ordinario </a:t>
                      </a:r>
                      <a:r>
                        <a:rPr lang="it-IT" sz="1050" dirty="0" smtClean="0">
                          <a:latin typeface="Arial"/>
                        </a:rPr>
                        <a:t>mensile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65 tutti,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60 se pensionati</a:t>
                      </a:r>
                      <a:endParaRPr lang="it-IT"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sz="105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Senior ordinario </a:t>
                      </a:r>
                      <a:r>
                        <a:rPr lang="it-IT" sz="1050" dirty="0" smtClean="0">
                          <a:latin typeface="Arial"/>
                        </a:rPr>
                        <a:t>annuale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65 tutti,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60 se pensionati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00257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929" y="236784"/>
            <a:ext cx="1217310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3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sz="2800" dirty="0"/>
              <a:t>Le </a:t>
            </a:r>
            <a:r>
              <a:rPr sz="2800" dirty="0" err="1"/>
              <a:t>nuove</a:t>
            </a:r>
            <a:r>
              <a:rPr sz="2800" dirty="0"/>
              <a:t> </a:t>
            </a:r>
            <a:r>
              <a:rPr sz="2800" dirty="0" err="1" smtClean="0"/>
              <a:t>tariffe</a:t>
            </a:r>
            <a:r>
              <a:rPr lang="it-IT" sz="2800" dirty="0"/>
              <a:t> </a:t>
            </a:r>
            <a:r>
              <a:rPr lang="it-IT" sz="2800" dirty="0" smtClean="0"/>
              <a:t>per viaggiare nell’intera area metropolitana milanese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1460950" y="6645986"/>
            <a:ext cx="223777" cy="246221"/>
          </a:xfrm>
        </p:spPr>
        <p:txBody>
          <a:bodyPr/>
          <a:lstStyle/>
          <a:p>
            <a:fld id="{86CB4B4D-7CA3-9044-876B-883B54F8677D}" type="slidenum">
              <a:rPr lang="it-IT" sz="1000" smtClean="0"/>
              <a:pPr/>
              <a:t>14</a:t>
            </a:fld>
            <a:endParaRPr lang="it-IT" sz="1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02398"/>
              </p:ext>
            </p:extLst>
          </p:nvPr>
        </p:nvGraphicFramePr>
        <p:xfrm>
          <a:off x="125341" y="1206789"/>
          <a:ext cx="11932282" cy="4550559"/>
        </p:xfrm>
        <a:graphic>
          <a:graphicData uri="http://schemas.openxmlformats.org/drawingml/2006/table">
            <a:tbl>
              <a:tblPr/>
              <a:tblGrid>
                <a:gridCol w="1429745">
                  <a:extLst>
                    <a:ext uri="{9D8B030D-6E8A-4147-A177-3AD203B41FA5}">
                      <a16:colId xmlns:a16="http://schemas.microsoft.com/office/drawing/2014/main" xmlns="" val="3033056217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xmlns="" val="7744358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xmlns="" val="1720389921"/>
                    </a:ext>
                  </a:extLst>
                </a:gridCol>
                <a:gridCol w="714102">
                  <a:extLst>
                    <a:ext uri="{9D8B030D-6E8A-4147-A177-3AD203B41FA5}">
                      <a16:colId xmlns:a16="http://schemas.microsoft.com/office/drawing/2014/main" xmlns="" val="3693765908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xmlns="" val="3366754324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xmlns="" val="2424233460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xmlns="" val="2549234769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xmlns="" val="194937932"/>
                    </a:ext>
                  </a:extLst>
                </a:gridCol>
                <a:gridCol w="705395">
                  <a:extLst>
                    <a:ext uri="{9D8B030D-6E8A-4147-A177-3AD203B41FA5}">
                      <a16:colId xmlns:a16="http://schemas.microsoft.com/office/drawing/2014/main" xmlns="" val="412866152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1261266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1354644661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xmlns="" val="4161139788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xmlns="" val="2561079782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xmlns="" val="406255677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xmlns="" val="487434490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xmlns="" val="776536178"/>
                    </a:ext>
                  </a:extLst>
                </a:gridCol>
              </a:tblGrid>
              <a:tr h="1282891">
                <a:tc>
                  <a:txBody>
                    <a:bodyPr/>
                    <a:lstStyle/>
                    <a:p>
                      <a:endParaRPr lang="it-IT" sz="1050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latin typeface="+mn-lt"/>
                        </a:rPr>
                        <a:t>Attuale SITAM</a:t>
                      </a:r>
                      <a:r>
                        <a:rPr lang="it-IT" sz="1000" b="1" baseline="0" dirty="0" smtClean="0">
                          <a:latin typeface="+mn-lt"/>
                        </a:rPr>
                        <a:t> </a:t>
                      </a:r>
                      <a:r>
                        <a:rPr lang="it-IT" sz="1000" b="1" dirty="0" smtClean="0">
                          <a:latin typeface="+mn-lt"/>
                        </a:rPr>
                        <a:t>Comuni di 3° corona confinanti Milano</a:t>
                      </a:r>
                      <a:endParaRPr sz="1000" b="1" dirty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3° corona </a:t>
                      </a:r>
                      <a:r>
                        <a:rPr lang="it-IT" sz="1000" b="1" dirty="0" smtClean="0">
                          <a:latin typeface="+mn-lt"/>
                        </a:rPr>
                        <a:t>confinanti Milano</a:t>
                      </a: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fuori Milano viaggi</a:t>
                      </a:r>
                      <a:r>
                        <a:rPr lang="it-IT" sz="1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it-IT" sz="1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 o 2 corone</a:t>
                      </a:r>
                      <a:endParaRPr lang="it-IT" sz="10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latin typeface="+mn-lt"/>
                        </a:rPr>
                        <a:t>Attuale SITAM Comuni di </a:t>
                      </a:r>
                      <a:r>
                        <a:rPr lang="it-IT" sz="1000" b="1" baseline="0" dirty="0" smtClean="0">
                          <a:latin typeface="+mn-lt"/>
                        </a:rPr>
                        <a:t>4° corona</a:t>
                      </a:r>
                      <a:endParaRPr lang="it-IT" sz="1000" b="1" dirty="0" smtClean="0"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4° corona</a:t>
                      </a: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latin typeface="+mn-lt"/>
                        </a:rPr>
                        <a:t>Attuale SITAM Comuni di </a:t>
                      </a:r>
                      <a:r>
                        <a:rPr lang="it-IT" sz="1000" b="1" baseline="0" dirty="0" smtClean="0">
                          <a:latin typeface="+mn-lt"/>
                        </a:rPr>
                        <a:t>5° corona</a:t>
                      </a:r>
                      <a:endParaRPr lang="it-IT" sz="1000" b="1" dirty="0" smtClean="0">
                        <a:latin typeface="+mn-lt"/>
                      </a:endParaRPr>
                    </a:p>
                    <a:p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5° corona</a:t>
                      </a: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Attuale SITAM Comuni di </a:t>
                      </a:r>
                      <a:r>
                        <a:rPr lang="it-IT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6° corona</a:t>
                      </a:r>
                      <a:endParaRPr lang="it-IT" sz="1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6° corona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Attuale SITAM Comuni di </a:t>
                      </a:r>
                      <a:r>
                        <a:rPr lang="it-IT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7° corona</a:t>
                      </a:r>
                      <a:endParaRPr lang="it-IT" sz="1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7° corona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Attuale SITAM Comuni di </a:t>
                      </a:r>
                      <a:r>
                        <a:rPr lang="it-IT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8° corona</a:t>
                      </a:r>
                      <a:endParaRPr lang="it-IT" sz="1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8° corona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Attuale SITAM Comuni di </a:t>
                      </a:r>
                      <a:r>
                        <a:rPr lang="it-IT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9° corona</a:t>
                      </a:r>
                      <a:endParaRPr lang="it-IT" sz="1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Nuovo STIBM Comuni di 9° corona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509248774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Biglietto ordinario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1,9-2,5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2,5-3,1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3,1–4,7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3,1-4,3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3,4-4,1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4,1-4,7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63988830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/>
                        </a:rPr>
                        <a:t>Carnet 10 corse</a:t>
                      </a:r>
                      <a:endParaRPr sz="105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856251218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/>
                        </a:rPr>
                        <a:t>Giornaliero</a:t>
                      </a:r>
                      <a:endParaRPr sz="105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667760906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 smtClean="0"/>
                        <a:t>Biglietto</a:t>
                      </a:r>
                      <a:r>
                        <a:rPr lang="it-IT" sz="1050" baseline="0" dirty="0" smtClean="0"/>
                        <a:t> 3 giorni</a:t>
                      </a:r>
                      <a:endParaRPr lang="it-IT" sz="1050" dirty="0" smtClean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838082277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Settimanale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509849063"/>
                  </a:ext>
                </a:extLst>
              </a:tr>
              <a:tr h="248240">
                <a:tc>
                  <a:txBody>
                    <a:bodyPr/>
                    <a:lstStyle/>
                    <a:p>
                      <a:r>
                        <a:rPr lang="it-IT" sz="1050">
                          <a:latin typeface="Arial"/>
                        </a:rPr>
                        <a:t>Mensile ordinario</a:t>
                      </a:r>
                      <a:endParaRPr sz="105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55-79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79-87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79-87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87,00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-93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93,00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904866816"/>
                  </a:ext>
                </a:extLst>
              </a:tr>
              <a:tr h="249436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Annuale ordinario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498-685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721,00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-776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738,00</a:t>
                      </a:r>
                      <a:endParaRPr sz="1050" b="1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776,00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215521753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ial"/>
                        </a:rPr>
                        <a:t>Mensile under </a:t>
                      </a:r>
                      <a:r>
                        <a:rPr lang="it-IT" sz="1050" dirty="0" smtClean="0">
                          <a:latin typeface="Arial"/>
                        </a:rPr>
                        <a:t>26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55-79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79-87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79-87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87,00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-93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93,00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158015036"/>
                  </a:ext>
                </a:extLst>
              </a:tr>
              <a:tr h="24636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latin typeface="Arial"/>
                        </a:rPr>
                        <a:t>Annuale under </a:t>
                      </a:r>
                      <a:r>
                        <a:rPr lang="it-IT" sz="1050" dirty="0" smtClean="0">
                          <a:latin typeface="Arial"/>
                        </a:rPr>
                        <a:t>26</a:t>
                      </a:r>
                      <a:endParaRPr lang="it-IT" sz="800" dirty="0" smtClean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498-685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721,00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-776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776,00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443008925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</a:rPr>
                        <a:t>Mensile Senior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65</a:t>
                      </a:r>
                      <a:endParaRPr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55-79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79-87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79-87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58,00</a:t>
                      </a: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87,00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-93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93,00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30095462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/>
                        </a:rPr>
                        <a:t>Annuale Senior</a:t>
                      </a:r>
                    </a:p>
                    <a:p>
                      <a:r>
                        <a:rPr lang="it-IT" sz="1050" dirty="0" smtClean="0">
                          <a:latin typeface="Arial"/>
                        </a:rPr>
                        <a:t>over 65</a:t>
                      </a:r>
                      <a:endParaRPr lang="it-IT" sz="1050" dirty="0"/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498-685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345,00</a:t>
                      </a: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685,00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512,00</a:t>
                      </a: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721,00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-776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776,00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571,00</a:t>
                      </a:r>
                      <a:endParaRPr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975899301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Annuale &lt;6000 ISEE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498-685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685,00</a:t>
                      </a:r>
                      <a:endParaRPr lang="it-I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685-721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721,00</a:t>
                      </a:r>
                      <a:endParaRPr lang="it-IT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  <a:r>
                        <a:rPr lang="it-IT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-776</a:t>
                      </a:r>
                    </a:p>
                  </a:txBody>
                  <a:tcPr marL="82953" marR="82953" marT="41476" marB="4147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776,00</a:t>
                      </a:r>
                      <a:endParaRPr lang="it-IT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114,00</a:t>
                      </a:r>
                      <a:endParaRPr lang="it-IT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456718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93351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e nuove tariffe Comune per Comune: come diminuisce il costo del trasporto pubblico"/>
          <p:cNvSpPr txBox="1">
            <a:spLocks noGrp="1"/>
          </p:cNvSpPr>
          <p:nvPr>
            <p:ph type="title"/>
          </p:nvPr>
        </p:nvSpPr>
        <p:spPr>
          <a:xfrm>
            <a:off x="165464" y="97246"/>
            <a:ext cx="11843656" cy="10000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536">
              <a:lnSpc>
                <a:spcPct val="100000"/>
              </a:lnSpc>
              <a:defRPr sz="3666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lang="it-IT" sz="2400" dirty="0"/>
              <a:t>Le nuove tariffe Comune per </a:t>
            </a:r>
            <a:r>
              <a:rPr lang="it-IT" sz="2400" dirty="0" smtClean="0"/>
              <a:t>Comune</a:t>
            </a:r>
            <a:endParaRPr sz="2400" dirty="0"/>
          </a:p>
        </p:txBody>
      </p:sp>
      <p:sp>
        <p:nvSpPr>
          <p:cNvPr id="161" name="3° corona: biglietto singolo 2,00 (oggi 1,9-2,5), mensile 50,00 (oggi 55,00), annuale 460,00 (oggi 498,00)…"/>
          <p:cNvSpPr txBox="1">
            <a:spLocks noGrp="1"/>
          </p:cNvSpPr>
          <p:nvPr>
            <p:ph type="body" idx="1"/>
          </p:nvPr>
        </p:nvSpPr>
        <p:spPr>
          <a:xfrm>
            <a:off x="165463" y="1097282"/>
            <a:ext cx="11913325" cy="563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3° 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2,00 (oggi 1,9-2,5), mensile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50,00-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37,50*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55-79),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460,00-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345,00*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498-685)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Assago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Baranzate,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Bollate,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Bresso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Buccinasco, Cesano Boscone, Cinisello Balsamo, Cologno Monzese, Cormano, Corsico, Cusano Milanino, Novate Milanese, Opera, Pero, Peschiera Borromeo, Rho Fiera M1, Rozzano, S. Donato Milanese, Segrate, Sesto S. Giovanni, Settimo Milanese, Vimodrone. </a:t>
            </a:r>
            <a:endParaRPr lang="it-IT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ea typeface="Arial Unicode MS"/>
              </a:rPr>
              <a:t>4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° 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2,40 (oggi 2,5-3,1), mensile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60,00-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45,00*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79,00), 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552,00-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414,00*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685,00)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Arese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Bareggio, Basiglio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Brugherio, Bussero, Cassina De Pecchi, Cernusco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Naviglio, Cornaredo, Cusago, Garbagnate Milanese, Locate Triulzi, Mediglia, Monza, Muggiò, Nova Milanese, Paderno Dugnano, Pantigliate, Pieve Emanuele, Pioltello, Rho, Rodano, S. Giuliano Milanese, Senago, Trezzano sul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Naviglio, Zibido S. Giacomo.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" b="1" dirty="0">
              <a:solidFill>
                <a:schemeClr val="tx1"/>
              </a:solidFill>
              <a:latin typeface="Arial"/>
              <a:ea typeface="Arial Unicode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5° 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2,80 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3,1-4,7),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mensile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70,00-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53,00*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79-84),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644,00-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483,00*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685-721)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Agrate Brianza, Arcore, Biassono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Binasco, Bovisio Masciago,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Caponago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Carpiano, Carugate, Casarile,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Cesano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Maderno, Cesate, Cisliano,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Concorrezzo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Desio,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Colturano, Dresano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Gaggiano, Gorgonzola, Lacchiarella, Lainate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Landriano,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Limbiate, Liscate, Lissone,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Macherio, Melegnano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Melzo, Nerviano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Noviglio, Paullo, Pessano con Bornago, Pogliano Milanese, Pregnana Milanese, Sedriano, Settala,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Siziano, Solaro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Tribiano, Vanzago, Varedo, Vedano al Lambro, Vignate, Villasanta,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Vittuone, Vizzolo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Predabissi. </a:t>
            </a:r>
            <a:endParaRPr lang="it-IT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500" dirty="0">
              <a:solidFill>
                <a:schemeClr val="tx1"/>
              </a:solidFill>
              <a:latin typeface="Arial"/>
              <a:ea typeface="Arial Unicode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6° 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3,20 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3,1-4,3),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mensile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77,00-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58,00*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79-87), 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682,00-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512,00*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685-721)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Albairate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Albiate,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Arluno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Bascapè, Basiano, Barlassina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Bellinzago Lombardo,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Bornasco, Bubbiano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Burago di Molgora, Calvignasco, Cambiago, Camparada, Carate Brianza,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Carnate, Casalmaiocco, Casaletto Lodigiano, Casorate 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Primo, Cavenago Brianza, Ceriano Laghetto, Cerro al Lambro, Cerro Maggiore, Cogliate, Comazzo, Corbetta, Gessate,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Giussago, Giussano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Gudo Visconti, Inzago, Lentate sul Seveso, Lesmo, Masate, Meda,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Merlino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Mulazzano,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Ossona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Parabiago, Pozzuolo Martesana,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Rognano, Rosate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S. Vittore Olona, S. Zenone al Lambro, S. Stefano Ticino, Seregno, Seveso,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Sordio, Sovico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Torrevecchia Pia, Triuggio, </a:t>
            </a:r>
            <a:r>
              <a:rPr lang="it-IT" sz="1600" dirty="0" err="1" smtClean="0">
                <a:solidFill>
                  <a:schemeClr val="tx1"/>
                </a:solidFill>
                <a:latin typeface="Arial"/>
                <a:ea typeface="Arial Unicode MS"/>
              </a:rPr>
              <a:t>Trucazzano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Usmate Velate,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Vellezzo Bellini, Verano 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Brianza, Vermezzo, Vernate,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Vidigulfo, Vimercate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Zelo Buon Persico, Zelo 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Surrigone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" dirty="0">
              <a:solidFill>
                <a:schemeClr val="tx1"/>
              </a:solidFill>
              <a:latin typeface="Arial"/>
              <a:ea typeface="Arial Unicode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7° 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3,60 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3,4-4,7),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mensile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82,00-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62,00*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87-93),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712,00-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534,00*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721-776)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Abbiategrasso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Aicurzio,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Arconate, Battuda, Bellusco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Bereguardo, Bernareggio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Besana Brianza, Besate,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Boffalora sopra Ticino, Borgarello, Briosco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Busnago, Busto Garolfo, Canegrate,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Caselle Lurani, Casorezzo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Cassano d’Adda, Cassinetta di Lugagnano,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Ceranova, Certosa di Pavia, Cervignano d’Adda, Cornate d’Adda, Correzzana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Galgagnano, Grezzago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Inveruno,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Lardirago, Lazzate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Legnano,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Lodi Vecchio, Magenta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Marcallo con Casone,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Marcignago, Marzano, Mesero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Mezzago, Misinto, Morimondo, Motta Visconti, Ornago, Ozzero, Pozzo d’Adda,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Rescaldina, Robecco 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sul Naviglio, Roncello, Ronco Briantino,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S. Alessio con Vialone, S. Genesio ed uniti, S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. Giorgio su Legnano,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Salerano sul Lambro, Sulbiate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Tavazzano con Villavesco, Torre d’Arese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Trezzano Rosa, Trezzo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sull’Adda, Trivolzio, Trovo, Valera Fratta, Vaprio 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d'Adda, Villa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Cortese, Zeccone.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" dirty="0">
              <a:solidFill>
                <a:schemeClr val="tx1"/>
              </a:solidFill>
              <a:latin typeface="Arial"/>
              <a:ea typeface="Arial Unicode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8° 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4,00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(4,2-4,7),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mensile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87,00-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65,00*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90-93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), 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738,00-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554,00*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748-776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)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Bernate Ticino, Buscate, Cuggiono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Dairago,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Renate, Veduggio 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con Colzano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" dirty="0" smtClean="0">
              <a:solidFill>
                <a:schemeClr val="tx1"/>
              </a:solidFill>
              <a:latin typeface="Arial"/>
              <a:ea typeface="Arial Unicode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ea typeface="Arial Unicode MS"/>
              </a:rPr>
              <a:t>9°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Arial Unicode MS"/>
              </a:rPr>
              <a:t>corona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: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biglietto singolo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4,40 (4,70),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mensile 87,00-</a:t>
            </a:r>
            <a:r>
              <a:rPr lang="it-IT" sz="1600" i="1" dirty="0">
                <a:solidFill>
                  <a:schemeClr val="tx1"/>
                </a:solidFill>
                <a:latin typeface="Arial"/>
                <a:ea typeface="Arial Unicode MS"/>
              </a:rPr>
              <a:t>65,00*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 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93,00), 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annuale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761,00-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ea typeface="Arial Unicode MS"/>
              </a:rPr>
              <a:t>571,00</a:t>
            </a:r>
            <a:r>
              <a:rPr lang="it-IT" sz="1600" i="1" dirty="0">
                <a:solidFill>
                  <a:schemeClr val="tx1"/>
                </a:solidFill>
                <a:latin typeface="Arial"/>
                <a:ea typeface="Arial Unicode MS"/>
              </a:rPr>
              <a:t>*</a:t>
            </a:r>
            <a:r>
              <a:rPr lang="it-IT" sz="1600" b="1" dirty="0">
                <a:solidFill>
                  <a:schemeClr val="tx1"/>
                </a:solidFill>
                <a:latin typeface="Arial"/>
                <a:ea typeface="Arial Unicode MS"/>
              </a:rPr>
              <a:t> (oggi </a:t>
            </a:r>
            <a:r>
              <a:rPr lang="it-IT" sz="1600" b="1" dirty="0" smtClean="0">
                <a:solidFill>
                  <a:schemeClr val="tx1"/>
                </a:solidFill>
                <a:latin typeface="Arial"/>
                <a:ea typeface="Arial Unicode MS"/>
              </a:rPr>
              <a:t>776,00)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Castano Primo, Magnago</a:t>
            </a:r>
            <a:r>
              <a:rPr lang="it-IT" sz="1600" dirty="0">
                <a:solidFill>
                  <a:schemeClr val="tx1"/>
                </a:solidFill>
                <a:latin typeface="Arial"/>
                <a:ea typeface="Arial Unicode MS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ea typeface="Arial Unicode MS"/>
              </a:rPr>
              <a:t>Nosate, Robecchetto con Induno, Turbigo, Vanzaghello.</a:t>
            </a:r>
            <a:endParaRPr lang="it-IT" sz="1600" dirty="0" smtClean="0">
              <a:solidFill>
                <a:schemeClr val="accent1"/>
              </a:solidFill>
              <a:latin typeface="Arial"/>
              <a:ea typeface="Arial Unicode MS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i="1" dirty="0" smtClean="0">
                <a:solidFill>
                  <a:schemeClr val="tx1"/>
                </a:solidFill>
                <a:latin typeface="Arial"/>
                <a:ea typeface="Arial Unicode MS"/>
              </a:rPr>
              <a:t>* Ridotto under 26 anni e over 65 anni</a:t>
            </a:r>
            <a:endParaRPr lang="it-IT" sz="1100" i="1" dirty="0">
              <a:solidFill>
                <a:schemeClr val="tx1"/>
              </a:solidFill>
              <a:latin typeface="Arial"/>
              <a:ea typeface="Arial Unicode M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1089818" y="6600445"/>
            <a:ext cx="263983" cy="269241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Comune di Milano, assessorato mobilità e ambiente – ottobre 2018"/>
          <p:cNvSpPr txBox="1"/>
          <p:nvPr/>
        </p:nvSpPr>
        <p:spPr>
          <a:xfrm>
            <a:off x="512619" y="6621477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2019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28035414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0381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olo 1"/>
          <p:cNvSpPr txBox="1">
            <a:spLocks noGrp="1"/>
          </p:cNvSpPr>
          <p:nvPr>
            <p:ph type="ctrTitle"/>
          </p:nvPr>
        </p:nvSpPr>
        <p:spPr>
          <a:xfrm>
            <a:off x="348343" y="95794"/>
            <a:ext cx="11329851" cy="111076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859536">
              <a:lnSpc>
                <a:spcPct val="70000"/>
              </a:lnSpc>
              <a:defRPr sz="3666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lang="it-IT" sz="3200" dirty="0" smtClean="0"/>
              <a:t>I benefici per i cittadini del nuovo sistema tariffario </a:t>
            </a:r>
            <a:r>
              <a:rPr lang="it-IT" dirty="0" smtClean="0"/>
              <a:t/>
            </a:r>
            <a:br>
              <a:rPr lang="it-IT" dirty="0" smtClean="0"/>
            </a:br>
            <a:endParaRPr dirty="0"/>
          </a:p>
        </p:txBody>
      </p:sp>
      <p:sp>
        <p:nvSpPr>
          <p:cNvPr id="165" name="Sottotitolo 2"/>
          <p:cNvSpPr txBox="1">
            <a:spLocks noGrp="1"/>
          </p:cNvSpPr>
          <p:nvPr>
            <p:ph type="subTitle" idx="1"/>
          </p:nvPr>
        </p:nvSpPr>
        <p:spPr>
          <a:xfrm>
            <a:off x="156754" y="1206561"/>
            <a:ext cx="11834949" cy="5197731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just"/>
            <a:r>
              <a:rPr lang="it-IT" sz="4000" b="1" dirty="0">
                <a:solidFill>
                  <a:srgbClr val="FF0000"/>
                </a:solidFill>
              </a:rPr>
              <a:t>Famiglia di 3 persone residente a Milano </a:t>
            </a:r>
            <a:r>
              <a:rPr lang="it-IT" sz="3500" dirty="0">
                <a:solidFill>
                  <a:schemeClr val="tx1"/>
                </a:solidFill>
              </a:rPr>
              <a:t>(2 adulti, 1 figlio under 14)</a:t>
            </a:r>
            <a:r>
              <a:rPr lang="it-IT" sz="4000" b="1" dirty="0">
                <a:solidFill>
                  <a:srgbClr val="FF0000"/>
                </a:solidFill>
              </a:rPr>
              <a:t>: da 860€ a 660€ all’anno, -200€/anno (-23%)</a:t>
            </a:r>
          </a:p>
          <a:p>
            <a:pPr lvl="0" algn="just"/>
            <a:r>
              <a:rPr lang="it-IT" sz="4000" b="1" dirty="0">
                <a:solidFill>
                  <a:srgbClr val="FF0000"/>
                </a:solidFill>
              </a:rPr>
              <a:t>Famiglia di 3 persone residente in un Comune di 1° fascia </a:t>
            </a:r>
            <a:r>
              <a:rPr lang="it-IT" sz="3500" dirty="0">
                <a:solidFill>
                  <a:schemeClr val="tx1"/>
                </a:solidFill>
              </a:rPr>
              <a:t>(2 adulti e 1 figlio under 26 anni)</a:t>
            </a:r>
            <a:r>
              <a:rPr lang="it-IT" sz="4000" b="1" dirty="0">
                <a:solidFill>
                  <a:srgbClr val="FF0000"/>
                </a:solidFill>
              </a:rPr>
              <a:t>: da 1.494€ a 1.265€ all’anno, -229€/anno (-15%)</a:t>
            </a:r>
          </a:p>
          <a:p>
            <a:pPr algn="just"/>
            <a:endParaRPr lang="it-IT" sz="4000" b="1" dirty="0" smtClean="0"/>
          </a:p>
          <a:p>
            <a:pPr algn="just"/>
            <a:r>
              <a:rPr lang="it-IT" b="1" dirty="0" smtClean="0"/>
              <a:t>Biglietto </a:t>
            </a:r>
            <a:r>
              <a:rPr lang="it-IT" b="1" dirty="0"/>
              <a:t>di corsa semplice:</a:t>
            </a:r>
            <a:endParaRPr lang="it-IT" dirty="0"/>
          </a:p>
          <a:p>
            <a:pPr lvl="0" algn="just"/>
            <a:r>
              <a:rPr lang="it-IT" dirty="0"/>
              <a:t>Diminuisce il costo per 2,3 milioni di utenti potenziali, in media dell’12%</a:t>
            </a:r>
          </a:p>
          <a:p>
            <a:pPr algn="just"/>
            <a:r>
              <a:rPr lang="it-IT" dirty="0" smtClean="0"/>
              <a:t>L’attuale </a:t>
            </a:r>
            <a:r>
              <a:rPr lang="it-IT" dirty="0"/>
              <a:t>biglietto di corsa semplice di Milano sarà sostituito da un biglietto che subisce un aumento di 0,5 € </a:t>
            </a:r>
            <a:r>
              <a:rPr lang="it-IT" dirty="0" smtClean="0"/>
              <a:t>, ma che diventa valido </a:t>
            </a:r>
            <a:r>
              <a:rPr lang="it-IT" dirty="0"/>
              <a:t>in 21 Comuni della prima corona, consentendo l’accesso a poli urbani rilevanti quali </a:t>
            </a:r>
            <a:r>
              <a:rPr lang="it-IT" dirty="0" smtClean="0"/>
              <a:t>Rho Fiera </a:t>
            </a:r>
            <a:r>
              <a:rPr lang="it-IT" dirty="0"/>
              <a:t>(nuovo polo universitario e sanitario), Il nuovo </a:t>
            </a:r>
            <a:r>
              <a:rPr lang="it-IT" dirty="0" err="1"/>
              <a:t>hub</a:t>
            </a:r>
            <a:r>
              <a:rPr lang="it-IT" dirty="0"/>
              <a:t> intermodale di Cinisello-Monza Bettola, il terminal M2 di Assago, il terminal M2 Cologno </a:t>
            </a:r>
            <a:r>
              <a:rPr lang="it-IT" dirty="0" smtClean="0"/>
              <a:t>Nord) e consentendo </a:t>
            </a:r>
            <a:r>
              <a:rPr lang="it-IT" dirty="0"/>
              <a:t>la libera circolazione in tutta l’area urbana più densa e maggiormente interconnessa con il </a:t>
            </a:r>
            <a:r>
              <a:rPr lang="it-IT" dirty="0" smtClean="0"/>
              <a:t>Comune capoluogo: un unico biglietto a 2€ per 2 milioni di persone +600.000.</a:t>
            </a:r>
            <a:endParaRPr lang="it-IT" dirty="0"/>
          </a:p>
          <a:p>
            <a:pPr algn="just"/>
            <a:r>
              <a:rPr lang="it-IT" b="1" dirty="0"/>
              <a:t>Abbonamento mensile:</a:t>
            </a:r>
            <a:endParaRPr lang="it-IT" dirty="0"/>
          </a:p>
          <a:p>
            <a:pPr lvl="0" algn="just"/>
            <a:r>
              <a:rPr lang="it-IT" dirty="0"/>
              <a:t>Diminuisce il costo per </a:t>
            </a:r>
            <a:r>
              <a:rPr lang="it-IT" dirty="0" smtClean="0"/>
              <a:t>2,4 </a:t>
            </a:r>
            <a:r>
              <a:rPr lang="it-IT" dirty="0"/>
              <a:t>milioni di utenti potenziali, in media </a:t>
            </a:r>
            <a:r>
              <a:rPr lang="it-IT" dirty="0" smtClean="0"/>
              <a:t>del 13</a:t>
            </a:r>
            <a:r>
              <a:rPr lang="it-IT" dirty="0"/>
              <a:t>%;</a:t>
            </a:r>
          </a:p>
          <a:p>
            <a:pPr lvl="0" algn="just"/>
            <a:r>
              <a:rPr lang="it-IT" dirty="0"/>
              <a:t>Resta invariato il costo per 0,4 milioni di utenti </a:t>
            </a:r>
            <a:r>
              <a:rPr lang="it-IT" dirty="0" smtClean="0"/>
              <a:t>potenziali e i giovani </a:t>
            </a:r>
            <a:r>
              <a:rPr lang="it-IT" dirty="0"/>
              <a:t>e anziani </a:t>
            </a:r>
            <a:r>
              <a:rPr lang="it-IT" dirty="0" smtClean="0"/>
              <a:t>di Milano città per </a:t>
            </a:r>
            <a:r>
              <a:rPr lang="it-IT" dirty="0"/>
              <a:t>i quali non </a:t>
            </a:r>
            <a:r>
              <a:rPr lang="it-IT" dirty="0" smtClean="0"/>
              <a:t>aumenta</a:t>
            </a:r>
            <a:endParaRPr lang="it-IT" dirty="0"/>
          </a:p>
          <a:p>
            <a:pPr algn="just"/>
            <a:r>
              <a:rPr lang="it-IT" b="1" dirty="0"/>
              <a:t>Abbonamento annuale:</a:t>
            </a:r>
            <a:endParaRPr lang="it-IT" dirty="0"/>
          </a:p>
          <a:p>
            <a:pPr lvl="0" algn="just"/>
            <a:r>
              <a:rPr lang="it-IT" dirty="0"/>
              <a:t>Diminuisce il costo per 2,2 milioni di utenti potenziali, in media dell’9%;</a:t>
            </a:r>
          </a:p>
          <a:p>
            <a:pPr lvl="0" algn="just"/>
            <a:r>
              <a:rPr lang="it-IT" dirty="0"/>
              <a:t>Resta invariato il costo per 1,8 milioni di utenti potenziali;</a:t>
            </a:r>
          </a:p>
          <a:p>
            <a:pPr lvl="0" algn="just"/>
            <a:r>
              <a:rPr lang="it-IT" dirty="0" smtClean="0"/>
              <a:t>Nessun aumento per gli abbonamenti annuali.</a:t>
            </a:r>
            <a:endParaRPr lang="it-IT" dirty="0"/>
          </a:p>
          <a:p>
            <a:pPr algn="just"/>
            <a:r>
              <a:rPr lang="it-IT" b="1" dirty="0"/>
              <a:t>Abbonamento mensile </a:t>
            </a:r>
            <a:r>
              <a:rPr lang="it-IT" b="1" dirty="0" err="1"/>
              <a:t>TrenoMilano</a:t>
            </a:r>
            <a:r>
              <a:rPr lang="it-IT" b="1" dirty="0"/>
              <a:t> (la valutazione tiene conto solo dei c</a:t>
            </a:r>
            <a:r>
              <a:rPr lang="it-IT" b="1" dirty="0" smtClean="0"/>
              <a:t>omuni </a:t>
            </a:r>
            <a:r>
              <a:rPr lang="it-IT" b="1" dirty="0"/>
              <a:t>che hanno una stazione </a:t>
            </a:r>
            <a:r>
              <a:rPr lang="it-IT" b="1" dirty="0" smtClean="0"/>
              <a:t>ferroviaria)</a:t>
            </a:r>
            <a:endParaRPr lang="it-IT" dirty="0"/>
          </a:p>
          <a:p>
            <a:pPr lvl="0" algn="just"/>
            <a:r>
              <a:rPr lang="it-IT" dirty="0"/>
              <a:t>Diminuisce il costo per 900.000 utenti potenziali, in media dell’9%;</a:t>
            </a:r>
          </a:p>
          <a:p>
            <a:pPr lvl="0" algn="just"/>
            <a:r>
              <a:rPr lang="it-IT" dirty="0"/>
              <a:t>Resta invariato il costo per 21.000 </a:t>
            </a:r>
            <a:r>
              <a:rPr lang="it-IT" dirty="0" smtClean="0"/>
              <a:t>utenti potenziali. </a:t>
            </a:r>
          </a:p>
          <a:p>
            <a:pPr lvl="0" algn="just"/>
            <a:r>
              <a:rPr lang="it-IT" sz="3500" b="1" dirty="0" smtClean="0">
                <a:solidFill>
                  <a:srgbClr val="FF0000"/>
                </a:solidFill>
              </a:rPr>
              <a:t>Anziani: 4 viaggi al mese </a:t>
            </a:r>
            <a:r>
              <a:rPr lang="it-IT" sz="3500" b="1" dirty="0" smtClean="0"/>
              <a:t>bastano per rientrare del costo dell’abbonamento;</a:t>
            </a:r>
          </a:p>
          <a:p>
            <a:pPr lvl="0" algn="just"/>
            <a:r>
              <a:rPr lang="it-IT" sz="3500" b="1" dirty="0" smtClean="0">
                <a:solidFill>
                  <a:srgbClr val="FF0000"/>
                </a:solidFill>
              </a:rPr>
              <a:t>Giovani: 5 viaggi </a:t>
            </a:r>
            <a:r>
              <a:rPr lang="it-IT" sz="3500" b="1" dirty="0">
                <a:solidFill>
                  <a:srgbClr val="FF0000"/>
                </a:solidFill>
              </a:rPr>
              <a:t>al mese </a:t>
            </a:r>
            <a:r>
              <a:rPr lang="it-IT" sz="3500" b="1" dirty="0"/>
              <a:t>bastano per rientrare del costo dell’abbonamento;</a:t>
            </a:r>
            <a:endParaRPr lang="it-IT" sz="3500" b="1" dirty="0" smtClean="0"/>
          </a:p>
          <a:p>
            <a:pPr lvl="0" algn="just"/>
            <a:r>
              <a:rPr lang="it-IT" sz="3500" b="1" dirty="0" smtClean="0">
                <a:solidFill>
                  <a:srgbClr val="FF0000"/>
                </a:solidFill>
              </a:rPr>
              <a:t>Adulti: 7,5 viaggi </a:t>
            </a:r>
            <a:r>
              <a:rPr lang="it-IT" sz="3500" b="1" dirty="0">
                <a:solidFill>
                  <a:srgbClr val="FF0000"/>
                </a:solidFill>
              </a:rPr>
              <a:t>al mese </a:t>
            </a:r>
            <a:r>
              <a:rPr lang="it-IT" sz="3500" b="1" dirty="0"/>
              <a:t>bastano per rientrare del costo dell’abbonamento; </a:t>
            </a:r>
            <a:endParaRPr lang="it-IT" sz="3500" b="1" dirty="0" smtClean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endParaRPr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8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792632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594" y="190954"/>
            <a:ext cx="11321143" cy="915035"/>
          </a:xfrm>
        </p:spPr>
        <p:txBody>
          <a:bodyPr>
            <a:normAutofit/>
          </a:bodyPr>
          <a:lstStyle/>
          <a:p>
            <a:pPr algn="ctr" defTabSz="859536">
              <a:lnSpc>
                <a:spcPct val="70000"/>
              </a:lnSpc>
              <a:defRPr sz="3666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lang="it-IT" dirty="0" smtClean="0"/>
              <a:t>I costi del trasporto pubblico locale</a:t>
            </a:r>
            <a:br>
              <a:rPr lang="it-IT" dirty="0" smtClean="0"/>
            </a:br>
            <a:r>
              <a:rPr lang="it-IT" dirty="0" smtClean="0"/>
              <a:t>in altre città europee a </a:t>
            </a:r>
            <a:r>
              <a:rPr lang="it-IT" dirty="0"/>
              <a:t>gennaio 2019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105689"/>
              </p:ext>
            </p:extLst>
          </p:nvPr>
        </p:nvGraphicFramePr>
        <p:xfrm>
          <a:off x="766356" y="1193074"/>
          <a:ext cx="11077301" cy="4815723"/>
        </p:xfrm>
        <a:graphic>
          <a:graphicData uri="http://schemas.openxmlformats.org/drawingml/2006/table">
            <a:tbl>
              <a:tblPr/>
              <a:tblGrid>
                <a:gridCol w="959087">
                  <a:extLst>
                    <a:ext uri="{9D8B030D-6E8A-4147-A177-3AD203B41FA5}">
                      <a16:colId xmlns:a16="http://schemas.microsoft.com/office/drawing/2014/main" xmlns="" val="2038165754"/>
                    </a:ext>
                  </a:extLst>
                </a:gridCol>
                <a:gridCol w="820110">
                  <a:extLst>
                    <a:ext uri="{9D8B030D-6E8A-4147-A177-3AD203B41FA5}">
                      <a16:colId xmlns:a16="http://schemas.microsoft.com/office/drawing/2014/main" xmlns="" val="3714577133"/>
                    </a:ext>
                  </a:extLst>
                </a:gridCol>
                <a:gridCol w="919750">
                  <a:extLst>
                    <a:ext uri="{9D8B030D-6E8A-4147-A177-3AD203B41FA5}">
                      <a16:colId xmlns:a16="http://schemas.microsoft.com/office/drawing/2014/main" xmlns="" val="2704249370"/>
                    </a:ext>
                  </a:extLst>
                </a:gridCol>
                <a:gridCol w="1195675">
                  <a:extLst>
                    <a:ext uri="{9D8B030D-6E8A-4147-A177-3AD203B41FA5}">
                      <a16:colId xmlns:a16="http://schemas.microsoft.com/office/drawing/2014/main" xmlns="" val="2093904592"/>
                    </a:ext>
                  </a:extLst>
                </a:gridCol>
                <a:gridCol w="9504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0409">
                  <a:extLst>
                    <a:ext uri="{9D8B030D-6E8A-4147-A177-3AD203B41FA5}">
                      <a16:colId xmlns:a16="http://schemas.microsoft.com/office/drawing/2014/main" xmlns="" val="102517588"/>
                    </a:ext>
                  </a:extLst>
                </a:gridCol>
                <a:gridCol w="5281861">
                  <a:extLst>
                    <a:ext uri="{9D8B030D-6E8A-4147-A177-3AD203B41FA5}">
                      <a16:colId xmlns:a16="http://schemas.microsoft.com/office/drawing/2014/main" xmlns="" val="378919619"/>
                    </a:ext>
                  </a:extLst>
                </a:gridCol>
              </a:tblGrid>
              <a:tr h="438937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406885"/>
                  </a:ext>
                </a:extLst>
              </a:tr>
              <a:tr h="475649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copertura costi da titoli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Tariffario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Breve Descrizione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7723218"/>
                  </a:ext>
                </a:extLst>
              </a:tr>
              <a:tr h="495466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Bigl. Singolo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Abb. Mensile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Tessera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264306"/>
                  </a:ext>
                </a:extLst>
              </a:tr>
              <a:tr h="5319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Londra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£ 4,90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£ 135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OYSTER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zone. Sconti con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utilizzo OYSTER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CARD. Tetti giornalieri per metro e bus - Area di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c.a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 KM di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65816623"/>
                  </a:ext>
                </a:extLst>
              </a:tr>
              <a:tr h="4756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Barcellona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€ 2,20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€ 54,00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T-MES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Divisione in 6 zone e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semizone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concentriche. Area di circa 100 KM di diametro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194143"/>
                  </a:ext>
                </a:extLst>
              </a:tr>
              <a:tr h="4756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€ 1,50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€ 54,60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Transp. Publico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Divisione in 8 zone concentriche - Area di circa 130 KM di diametro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999475"/>
                  </a:ext>
                </a:extLst>
              </a:tr>
              <a:tr h="4756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Parigi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€ 1,90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€ 75,20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NAVIGO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Lione 58%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Divisione in 5 zone. Area di circa 160 KM di diametro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5862557"/>
                  </a:ext>
                </a:extLst>
              </a:tr>
              <a:tr h="4756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Berlino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€ 2,80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€ 81,00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Monatskarte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Vienna 61%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Divisione in 3 zone. Area di circa 30 KM di diametro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4062955"/>
                  </a:ext>
                </a:extLst>
              </a:tr>
              <a:tr h="4756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Copenaghen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€ 3,23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€ 50,43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Rejsekort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Divisione in 10 zone. Area di circa 30 KM di diametro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9873331"/>
                  </a:ext>
                </a:extLst>
              </a:tr>
              <a:tr h="495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Stoccolma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€ 4,20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€ 76,00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 Access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 Zone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Divisione in 3 zone. Area di circa 110 KM di diametro</a:t>
                      </a:r>
                    </a:p>
                  </a:txBody>
                  <a:tcPr marL="6655" marR="6655" marT="66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6074234"/>
                  </a:ext>
                </a:extLst>
              </a:tr>
            </a:tbl>
          </a:graphicData>
        </a:graphic>
      </p:graphicFrame>
      <p:sp>
        <p:nvSpPr>
          <p:cNvPr id="6" name="Comune di Milano, assessorato mobilità e ambiente – ottobre 2018"/>
          <p:cNvSpPr txBox="1"/>
          <p:nvPr/>
        </p:nvSpPr>
        <p:spPr>
          <a:xfrm>
            <a:off x="449088" y="6507888"/>
            <a:ext cx="5000726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</a:t>
            </a:r>
            <a:r>
              <a:rPr sz="1200" i="1" dirty="0" smtClean="0"/>
              <a:t> 201</a:t>
            </a:r>
            <a:r>
              <a:rPr lang="it-IT" sz="1200" i="1" dirty="0" smtClean="0"/>
              <a:t>9</a:t>
            </a:r>
            <a:endParaRPr sz="1200" i="1" dirty="0"/>
          </a:p>
        </p:txBody>
      </p:sp>
      <p:pic>
        <p:nvPicPr>
          <p:cNvPr id="7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075992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li obiettivi di Milano"/>
          <p:cNvSpPr txBox="1">
            <a:spLocks noGrp="1"/>
          </p:cNvSpPr>
          <p:nvPr>
            <p:ph type="title"/>
          </p:nvPr>
        </p:nvSpPr>
        <p:spPr>
          <a:xfrm>
            <a:off x="322216" y="253999"/>
            <a:ext cx="11390812" cy="11674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100000"/>
              </a:lnSpc>
              <a:defRPr sz="4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lang="it-IT" dirty="0" smtClean="0"/>
              <a:t>ATM, una società che investe risorse nel trasporto pubblico: 267 milioni €/anno</a:t>
            </a:r>
            <a:endParaRPr dirty="0"/>
          </a:p>
        </p:txBody>
      </p:sp>
      <p:sp>
        <p:nvSpPr>
          <p:cNvPr id="135" name="recuperare risorse aggiuntive da utilizzi i servizi occasionalmente e temporaneamente, tutelando coloro chi vive ordinariamente nell’area metropolitana milanese e usufruisce in maniera continuativa dei servizi pubblici…"/>
          <p:cNvSpPr txBox="1">
            <a:spLocks noGrp="1"/>
          </p:cNvSpPr>
          <p:nvPr>
            <p:ph type="body" idx="1"/>
          </p:nvPr>
        </p:nvSpPr>
        <p:spPr>
          <a:xfrm>
            <a:off x="322216" y="1868394"/>
            <a:ext cx="11547566" cy="3992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859536">
              <a:lnSpc>
                <a:spcPct val="120000"/>
              </a:lnSpc>
              <a:spcBef>
                <a:spcPts val="0"/>
              </a:spcBef>
              <a:buNone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000" b="1" dirty="0" smtClean="0">
                <a:solidFill>
                  <a:srgbClr val="FF0000"/>
                </a:solidFill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Nel triennio 2018 – 2020 ATM sta investendo 803,5 milioni di €, in media 268 milioni €/anno</a:t>
            </a:r>
          </a:p>
          <a:p>
            <a:pPr algn="just" defTabSz="859536">
              <a:lnSpc>
                <a:spcPct val="120000"/>
              </a:lnSpc>
              <a:spcBef>
                <a:spcPts val="0"/>
              </a:spcBef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0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472,9 milioni di € per acquisto di nuovi bus, tram, filobus e treni della metropolitana</a:t>
            </a:r>
          </a:p>
          <a:p>
            <a:pPr algn="just" defTabSz="859536">
              <a:lnSpc>
                <a:spcPct val="120000"/>
              </a:lnSpc>
              <a:spcBef>
                <a:spcPts val="0"/>
              </a:spcBef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0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123,1 milioni di € per gli investimenti sui fabbricati (depositi, officine, uffici, …) e interventi antincendio in metropolitana</a:t>
            </a:r>
          </a:p>
          <a:p>
            <a:pPr algn="just" defTabSz="859536">
              <a:lnSpc>
                <a:spcPct val="120000"/>
              </a:lnSpc>
              <a:spcBef>
                <a:spcPts val="0"/>
              </a:spcBef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0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146,2 milioni di € per gli impianti e le attrezzature tra cui il rinnovo del sistema di segnalamento della M2 che permetterà di potenziare i treni e le frequenze</a:t>
            </a:r>
          </a:p>
          <a:p>
            <a:pPr algn="just" defTabSz="859536">
              <a:lnSpc>
                <a:spcPct val="120000"/>
              </a:lnSpc>
              <a:spcBef>
                <a:spcPts val="0"/>
              </a:spcBef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0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61,3 milioni di € per lo sviluppo tecnologico tra cui il nuovo sistema di bigliettazione tutto elettronico</a:t>
            </a: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endParaRPr lang="it-IT" sz="2000" dirty="0"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  <a:p>
            <a:pPr marL="0" indent="0" algn="just" defTabSz="859536">
              <a:lnSpc>
                <a:spcPct val="120000"/>
              </a:lnSpc>
              <a:spcBef>
                <a:spcPts val="0"/>
              </a:spcBef>
              <a:buNone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2000" b="1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Tra il 2018 e il 2030 ATM investirà 1.200 milioni di € per cambiare tutti i bus da diesel a elettrici, con 4 nuovi depositi solo elettrici, per la ricarica</a:t>
            </a:r>
            <a:endParaRPr sz="2000" b="1" dirty="0"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190158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0" y="154587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olo 1"/>
          <p:cNvSpPr txBox="1">
            <a:spLocks noGrp="1"/>
          </p:cNvSpPr>
          <p:nvPr>
            <p:ph type="ctrTitle"/>
          </p:nvPr>
        </p:nvSpPr>
        <p:spPr>
          <a:xfrm>
            <a:off x="357051" y="425970"/>
            <a:ext cx="11487288" cy="971551"/>
          </a:xfrm>
          <a:prstGeom prst="rect">
            <a:avLst/>
          </a:prstGeom>
        </p:spPr>
        <p:txBody>
          <a:bodyPr anchor="ctr"/>
          <a:lstStyle/>
          <a:p>
            <a:pPr defTabSz="859536">
              <a:lnSpc>
                <a:spcPct val="70000"/>
              </a:lnSpc>
              <a:defRPr sz="3666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 smtClean="0"/>
              <a:t>Cambia </a:t>
            </a:r>
            <a:r>
              <a:rPr lang="it-IT" dirty="0" smtClean="0"/>
              <a:t>la mobilità</a:t>
            </a:r>
            <a:r>
              <a:rPr dirty="0" smtClean="0"/>
              <a:t> </a:t>
            </a:r>
            <a:r>
              <a:rPr dirty="0" err="1"/>
              <a:t>nell’area</a:t>
            </a:r>
            <a:r>
              <a:rPr dirty="0"/>
              <a:t> </a:t>
            </a:r>
            <a:r>
              <a:rPr lang="it-IT" dirty="0" err="1"/>
              <a:t>m</a:t>
            </a:r>
            <a:r>
              <a:rPr dirty="0" err="1" smtClean="0"/>
              <a:t>etropolitana</a:t>
            </a:r>
            <a:r>
              <a:rPr lang="it-IT" dirty="0" smtClean="0"/>
              <a:t> di Milano</a:t>
            </a:r>
            <a:endParaRPr dirty="0"/>
          </a:p>
        </p:txBody>
      </p:sp>
      <p:sp>
        <p:nvSpPr>
          <p:cNvPr id="165" name="Sottotitolo 2"/>
          <p:cNvSpPr txBox="1">
            <a:spLocks noGrp="1"/>
          </p:cNvSpPr>
          <p:nvPr>
            <p:ph type="subTitle" idx="1"/>
          </p:nvPr>
        </p:nvSpPr>
        <p:spPr>
          <a:xfrm>
            <a:off x="285749" y="1485900"/>
            <a:ext cx="11558590" cy="484523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l" defTabSz="896111">
              <a:lnSpc>
                <a:spcPct val="72000"/>
              </a:lnSpc>
              <a:spcBef>
                <a:spcPts val="900"/>
              </a:spcBef>
              <a:buSzPct val="100000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b="1" dirty="0" smtClean="0">
                <a:solidFill>
                  <a:srgbClr val="FF0000"/>
                </a:solidFill>
              </a:rPr>
              <a:t>LE AZIONI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 smtClean="0"/>
              <a:t>Agevolazioni</a:t>
            </a:r>
            <a:r>
              <a:rPr dirty="0" smtClean="0"/>
              <a:t> </a:t>
            </a:r>
            <a:r>
              <a:rPr dirty="0"/>
              <a:t>per </a:t>
            </a:r>
            <a:r>
              <a:rPr dirty="0" err="1"/>
              <a:t>giovani</a:t>
            </a:r>
            <a:r>
              <a:rPr dirty="0"/>
              <a:t>, </a:t>
            </a:r>
            <a:r>
              <a:rPr dirty="0" err="1"/>
              <a:t>anziani</a:t>
            </a:r>
            <a:r>
              <a:rPr dirty="0"/>
              <a:t>, </a:t>
            </a:r>
            <a:r>
              <a:rPr dirty="0" err="1"/>
              <a:t>fasce</a:t>
            </a:r>
            <a:r>
              <a:rPr dirty="0"/>
              <a:t> </a:t>
            </a:r>
            <a:r>
              <a:rPr dirty="0" err="1"/>
              <a:t>deboli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/>
              <a:t>Un solo </a:t>
            </a:r>
            <a:r>
              <a:rPr dirty="0" err="1"/>
              <a:t>biglietto</a:t>
            </a:r>
            <a:r>
              <a:rPr dirty="0"/>
              <a:t> per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mezzi</a:t>
            </a:r>
            <a:r>
              <a:rPr dirty="0"/>
              <a:t> (bus, </a:t>
            </a:r>
            <a:r>
              <a:rPr dirty="0" err="1"/>
              <a:t>treni</a:t>
            </a:r>
            <a:r>
              <a:rPr dirty="0"/>
              <a:t>, </a:t>
            </a:r>
            <a:r>
              <a:rPr dirty="0" err="1"/>
              <a:t>metropolitane</a:t>
            </a:r>
            <a:r>
              <a:rPr dirty="0"/>
              <a:t>)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 smtClean="0"/>
              <a:t>Pag</a:t>
            </a:r>
            <a:r>
              <a:rPr lang="it-IT" dirty="0" smtClean="0"/>
              <a:t>amento</a:t>
            </a:r>
            <a:r>
              <a:rPr dirty="0" smtClean="0"/>
              <a:t> </a:t>
            </a:r>
            <a:r>
              <a:rPr dirty="0"/>
              <a:t>in base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chilometri</a:t>
            </a:r>
            <a:r>
              <a:rPr dirty="0"/>
              <a:t> </a:t>
            </a:r>
            <a:r>
              <a:rPr lang="it-IT" dirty="0" smtClean="0"/>
              <a:t>percorsi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Abbonamenti</a:t>
            </a:r>
            <a:r>
              <a:rPr dirty="0"/>
              <a:t> </a:t>
            </a:r>
            <a:r>
              <a:rPr dirty="0" err="1"/>
              <a:t>mensili</a:t>
            </a:r>
            <a:r>
              <a:rPr dirty="0"/>
              <a:t> e </a:t>
            </a:r>
            <a:r>
              <a:rPr dirty="0" err="1"/>
              <a:t>annuali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convenienti</a:t>
            </a:r>
            <a:r>
              <a:rPr dirty="0"/>
              <a:t> 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Potenziamento</a:t>
            </a:r>
            <a:r>
              <a:rPr dirty="0"/>
              <a:t> del </a:t>
            </a:r>
            <a:r>
              <a:rPr dirty="0" err="1"/>
              <a:t>trasporto</a:t>
            </a:r>
            <a:r>
              <a:rPr dirty="0"/>
              <a:t> </a:t>
            </a:r>
            <a:r>
              <a:rPr dirty="0" err="1"/>
              <a:t>pubblico</a:t>
            </a:r>
            <a:r>
              <a:rPr dirty="0"/>
              <a:t> locale con </a:t>
            </a:r>
            <a:r>
              <a:rPr dirty="0" err="1"/>
              <a:t>aumento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km*</a:t>
            </a:r>
            <a:r>
              <a:rPr dirty="0" err="1"/>
              <a:t>vettura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Contrasto</a:t>
            </a:r>
            <a:r>
              <a:rPr dirty="0"/>
              <a:t> </a:t>
            </a:r>
            <a:r>
              <a:rPr dirty="0" err="1"/>
              <a:t>all’evasione</a:t>
            </a:r>
            <a:r>
              <a:rPr dirty="0"/>
              <a:t> </a:t>
            </a:r>
            <a:r>
              <a:rPr dirty="0" err="1"/>
              <a:t>tariffaria</a:t>
            </a:r>
            <a:r>
              <a:rPr dirty="0"/>
              <a:t> e </a:t>
            </a:r>
            <a:r>
              <a:rPr dirty="0" err="1"/>
              <a:t>aumento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sicurezza</a:t>
            </a:r>
            <a:r>
              <a:rPr dirty="0"/>
              <a:t> sui </a:t>
            </a:r>
            <a:r>
              <a:rPr dirty="0" err="1"/>
              <a:t>mezzi</a:t>
            </a:r>
            <a:r>
              <a:rPr dirty="0"/>
              <a:t> del </a:t>
            </a:r>
            <a:r>
              <a:rPr dirty="0" err="1"/>
              <a:t>trasporto</a:t>
            </a:r>
            <a:r>
              <a:rPr dirty="0"/>
              <a:t> </a:t>
            </a:r>
            <a:r>
              <a:rPr dirty="0" err="1"/>
              <a:t>pubblico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Miglioramento</a:t>
            </a:r>
            <a:r>
              <a:rPr dirty="0"/>
              <a:t> del </a:t>
            </a:r>
            <a:r>
              <a:rPr dirty="0" err="1"/>
              <a:t>servizio</a:t>
            </a:r>
            <a:r>
              <a:rPr dirty="0"/>
              <a:t> </a:t>
            </a:r>
            <a:r>
              <a:rPr dirty="0" err="1"/>
              <a:t>ferroviario</a:t>
            </a:r>
            <a:r>
              <a:rPr dirty="0"/>
              <a:t> </a:t>
            </a:r>
            <a:r>
              <a:rPr dirty="0" smtClean="0"/>
              <a:t>con </a:t>
            </a:r>
            <a:r>
              <a:rPr dirty="0" err="1"/>
              <a:t>integrazione</a:t>
            </a:r>
            <a:r>
              <a:rPr dirty="0"/>
              <a:t> </a:t>
            </a:r>
            <a:r>
              <a:rPr dirty="0" err="1"/>
              <a:t>tariffaria</a:t>
            </a:r>
            <a:r>
              <a:rPr dirty="0"/>
              <a:t>, </a:t>
            </a:r>
            <a:r>
              <a:rPr dirty="0" err="1"/>
              <a:t>maggiori</a:t>
            </a:r>
            <a:r>
              <a:rPr dirty="0"/>
              <a:t> </a:t>
            </a:r>
            <a:r>
              <a:rPr dirty="0" err="1"/>
              <a:t>frequenze</a:t>
            </a:r>
            <a:r>
              <a:rPr dirty="0"/>
              <a:t> e </a:t>
            </a:r>
            <a:r>
              <a:rPr dirty="0" err="1"/>
              <a:t>nuove</a:t>
            </a:r>
            <a:r>
              <a:rPr dirty="0"/>
              <a:t> </a:t>
            </a:r>
            <a:r>
              <a:rPr dirty="0" err="1"/>
              <a:t>stazioni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Rafforzamento</a:t>
            </a:r>
            <a:r>
              <a:rPr dirty="0"/>
              <a:t> </a:t>
            </a:r>
            <a:r>
              <a:rPr dirty="0" smtClean="0"/>
              <a:t>dell’</a:t>
            </a:r>
            <a:r>
              <a:rPr lang="it-IT" dirty="0" smtClean="0"/>
              <a:t>A</a:t>
            </a:r>
            <a:r>
              <a:rPr dirty="0" smtClean="0"/>
              <a:t>rea </a:t>
            </a:r>
            <a:r>
              <a:rPr dirty="0"/>
              <a:t>C, </a:t>
            </a:r>
            <a:r>
              <a:rPr dirty="0" err="1"/>
              <a:t>che</a:t>
            </a:r>
            <a:r>
              <a:rPr dirty="0"/>
              <a:t> dal 2012 ha </a:t>
            </a:r>
            <a:r>
              <a:rPr dirty="0" err="1"/>
              <a:t>ridotto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accessi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veicoli</a:t>
            </a:r>
            <a:r>
              <a:rPr dirty="0"/>
              <a:t> del 38%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Attuazione</a:t>
            </a:r>
            <a:r>
              <a:rPr dirty="0"/>
              <a:t> </a:t>
            </a:r>
            <a:r>
              <a:rPr dirty="0" smtClean="0"/>
              <a:t>dell’</a:t>
            </a:r>
            <a:r>
              <a:rPr lang="it-IT" dirty="0" smtClean="0"/>
              <a:t>A</a:t>
            </a:r>
            <a:r>
              <a:rPr dirty="0" smtClean="0"/>
              <a:t>rea </a:t>
            </a:r>
            <a:r>
              <a:rPr dirty="0"/>
              <a:t>B con </a:t>
            </a:r>
            <a:r>
              <a:rPr dirty="0" err="1"/>
              <a:t>selezione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ingressi</a:t>
            </a:r>
            <a:r>
              <a:rPr dirty="0"/>
              <a:t> </a:t>
            </a:r>
            <a:r>
              <a:rPr lang="it-IT" dirty="0" smtClean="0"/>
              <a:t>in città </a:t>
            </a:r>
            <a:r>
              <a:rPr dirty="0" err="1" smtClean="0"/>
              <a:t>dei</a:t>
            </a:r>
            <a:r>
              <a:rPr dirty="0" smtClean="0"/>
              <a:t> </a:t>
            </a:r>
            <a:r>
              <a:rPr dirty="0" err="1"/>
              <a:t>veicoli</a:t>
            </a:r>
            <a:r>
              <a:rPr dirty="0"/>
              <a:t> in base al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emissioni</a:t>
            </a:r>
            <a:r>
              <a:rPr dirty="0"/>
              <a:t> </a:t>
            </a:r>
            <a:r>
              <a:rPr dirty="0" err="1" smtClean="0"/>
              <a:t>inquinanti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Aumento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parcheggi</a:t>
            </a:r>
            <a:r>
              <a:rPr dirty="0"/>
              <a:t> di </a:t>
            </a:r>
            <a:r>
              <a:rPr dirty="0" err="1"/>
              <a:t>interscambio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confini</a:t>
            </a:r>
            <a:r>
              <a:rPr dirty="0"/>
              <a:t> </a:t>
            </a:r>
            <a:r>
              <a:rPr dirty="0" smtClean="0"/>
              <a:t>di </a:t>
            </a:r>
            <a:r>
              <a:rPr dirty="0"/>
              <a:t>Milano e </a:t>
            </a:r>
            <a:r>
              <a:rPr lang="it-IT" dirty="0" smtClean="0"/>
              <a:t>ampliamento </a:t>
            </a:r>
            <a:r>
              <a:rPr dirty="0" err="1" smtClean="0"/>
              <a:t>della</a:t>
            </a:r>
            <a:r>
              <a:rPr dirty="0" smtClean="0"/>
              <a:t> </a:t>
            </a:r>
            <a:r>
              <a:rPr dirty="0" err="1"/>
              <a:t>sosta</a:t>
            </a:r>
            <a:r>
              <a:rPr dirty="0"/>
              <a:t> </a:t>
            </a:r>
            <a:r>
              <a:rPr dirty="0" err="1"/>
              <a:t>regolamentata</a:t>
            </a:r>
            <a:endParaRPr dirty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Potenziamento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servizi</a:t>
            </a:r>
            <a:r>
              <a:rPr dirty="0"/>
              <a:t> di car, scooter, bike sharing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 err="1"/>
              <a:t>Aumento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lang="it-IT" dirty="0" smtClean="0"/>
              <a:t>Z</a:t>
            </a:r>
            <a:r>
              <a:rPr dirty="0" smtClean="0"/>
              <a:t>one </a:t>
            </a:r>
            <a:r>
              <a:rPr dirty="0"/>
              <a:t>30 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percorsi</a:t>
            </a:r>
            <a:r>
              <a:rPr dirty="0"/>
              <a:t> </a:t>
            </a:r>
            <a:r>
              <a:rPr dirty="0" err="1" smtClean="0"/>
              <a:t>ciclabili</a:t>
            </a:r>
            <a:endParaRPr lang="it-IT" dirty="0" smtClean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endParaRPr lang="it-IT" dirty="0"/>
          </a:p>
          <a:p>
            <a:pPr algn="l" defTabSz="896111">
              <a:lnSpc>
                <a:spcPct val="72000"/>
              </a:lnSpc>
              <a:spcBef>
                <a:spcPts val="900"/>
              </a:spcBef>
              <a:buSzPct val="100000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b="1" dirty="0" smtClean="0">
                <a:solidFill>
                  <a:srgbClr val="FF0000"/>
                </a:solidFill>
              </a:rPr>
              <a:t>GLI EFFETTI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dirty="0" smtClean="0"/>
              <a:t>Più cittadini che utilizzeranno il trasporto pubblico</a:t>
            </a:r>
          </a:p>
          <a:p>
            <a:pPr marL="196515" indent="-196515" algn="l" defTabSz="896111">
              <a:lnSpc>
                <a:spcPts val="13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dirty="0" smtClean="0"/>
              <a:t>Meno traffico di attraversamento nei quartieri di periferia, e meno automobili parcheggiate in strade e piazze, maggiore sicurezza stradale per tutti, più spazi per la vita dei quartieri e il verde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dirty="0" smtClean="0"/>
              <a:t>Migliore qualità dell’aria e riduzione delle modifiche climatiche e dei loro effetti negativi </a:t>
            </a:r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endParaRPr lang="it-IT" dirty="0" smtClean="0"/>
          </a:p>
          <a:p>
            <a:pPr marL="196515" indent="-196515" algn="l" defTabSz="896111">
              <a:lnSpc>
                <a:spcPct val="72000"/>
              </a:lnSpc>
              <a:spcBef>
                <a:spcPts val="900"/>
              </a:spcBef>
              <a:buSzPct val="100000"/>
              <a:buChar char="•"/>
              <a:defRPr sz="1960" i="1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endParaRPr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40754" y="614555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t>Due sfide da vincere:</a:t>
            </a:r>
          </a:p>
        </p:txBody>
      </p:sp>
      <p:sp>
        <p:nvSpPr>
          <p:cNvPr id="119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52337" y="1546425"/>
            <a:ext cx="11030063" cy="4644254"/>
          </a:xfrm>
          <a:prstGeom prst="rect">
            <a:avLst/>
          </a:prstGeom>
        </p:spPr>
        <p:txBody>
          <a:bodyPr/>
          <a:lstStyle/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sz="2400" b="1" dirty="0" err="1"/>
              <a:t>lotta</a:t>
            </a:r>
            <a:r>
              <a:rPr sz="2400" b="1" dirty="0"/>
              <a:t> </a:t>
            </a:r>
            <a:r>
              <a:rPr sz="2400" b="1" dirty="0" err="1"/>
              <a:t>alla</a:t>
            </a:r>
            <a:r>
              <a:rPr sz="2400" b="1" dirty="0"/>
              <a:t> </a:t>
            </a:r>
            <a:r>
              <a:rPr sz="2400" b="1" dirty="0" err="1"/>
              <a:t>congestione</a:t>
            </a:r>
            <a:r>
              <a:rPr sz="2400" b="1" dirty="0"/>
              <a:t> e al </a:t>
            </a:r>
            <a:r>
              <a:rPr sz="2400" b="1" dirty="0" err="1" smtClean="0"/>
              <a:t>traffico</a:t>
            </a:r>
            <a:r>
              <a:rPr lang="it-IT" sz="2400" dirty="0" smtClean="0"/>
              <a:t>, in un territorio di </a:t>
            </a:r>
            <a:r>
              <a:rPr lang="it-IT" sz="2400" b="1" dirty="0" smtClean="0"/>
              <a:t>4,2 milioni di abitanti</a:t>
            </a:r>
            <a:r>
              <a:rPr lang="it-IT" sz="2400" dirty="0" smtClean="0"/>
              <a:t>, nei quartieri di Milano e nei Comuni della Città metropolitana di Milano e della Provincia di Monza e Brianza</a:t>
            </a:r>
            <a:r>
              <a:rPr sz="2400" dirty="0" smtClean="0"/>
              <a:t> </a:t>
            </a:r>
            <a:endParaRPr sz="2400" dirty="0"/>
          </a:p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sz="2400" b="1" dirty="0" err="1"/>
              <a:t>lotta</a:t>
            </a:r>
            <a:r>
              <a:rPr sz="2400" b="1" dirty="0"/>
              <a:t> </a:t>
            </a:r>
            <a:r>
              <a:rPr sz="2400" b="1" dirty="0" err="1"/>
              <a:t>all’inquinamento</a:t>
            </a:r>
            <a:r>
              <a:rPr sz="2400" b="1" dirty="0"/>
              <a:t> </a:t>
            </a:r>
            <a:r>
              <a:rPr sz="2400" b="1" dirty="0" err="1"/>
              <a:t>dell’aria</a:t>
            </a:r>
            <a:r>
              <a:rPr sz="2400" b="1" dirty="0"/>
              <a:t> </a:t>
            </a:r>
            <a:r>
              <a:rPr sz="2400" dirty="0"/>
              <a:t>e al </a:t>
            </a:r>
            <a:r>
              <a:rPr sz="2400" dirty="0" err="1"/>
              <a:t>cambiamento</a:t>
            </a:r>
            <a:r>
              <a:rPr sz="2400" dirty="0"/>
              <a:t> </a:t>
            </a:r>
            <a:r>
              <a:rPr sz="2400" dirty="0" err="1"/>
              <a:t>climatico</a:t>
            </a:r>
            <a:endParaRPr sz="2400" dirty="0"/>
          </a:p>
          <a:p>
            <a:pPr marL="0" indent="0">
              <a:buSzTx/>
              <a:buNone/>
              <a:defRPr sz="2000">
                <a:solidFill>
                  <a:srgbClr val="FF0000"/>
                </a:solidFill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dirty="0"/>
          </a:p>
          <a:p>
            <a:pPr marL="0" indent="0">
              <a:buSzTx/>
              <a:buNone/>
              <a:defRPr sz="3500">
                <a:solidFill>
                  <a:srgbClr val="FF0000"/>
                </a:solidFill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dirty="0"/>
              <a:t>Come?</a:t>
            </a:r>
          </a:p>
          <a:p>
            <a:pPr marL="200526" indent="-200526">
              <a:buFontTx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potenziando</a:t>
            </a:r>
            <a:r>
              <a:rPr lang="it-IT" sz="2400" dirty="0"/>
              <a:t>, migliorando e integrando il trasporto pubblico</a:t>
            </a:r>
            <a:r>
              <a:rPr sz="2400" dirty="0" smtClean="0"/>
              <a:t> </a:t>
            </a:r>
            <a:endParaRPr sz="2400" dirty="0"/>
          </a:p>
          <a:p>
            <a:pPr marL="200526" indent="-200526">
              <a:buFontTx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d</a:t>
            </a:r>
            <a:r>
              <a:rPr sz="2400" dirty="0" err="1" smtClean="0"/>
              <a:t>iminuendo</a:t>
            </a:r>
            <a:r>
              <a:rPr sz="2400" dirty="0" smtClean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veicoli</a:t>
            </a:r>
            <a:r>
              <a:rPr sz="2400" dirty="0"/>
              <a:t> </a:t>
            </a:r>
            <a:r>
              <a:rPr sz="2400" dirty="0" err="1"/>
              <a:t>più</a:t>
            </a:r>
            <a:r>
              <a:rPr sz="2400" dirty="0"/>
              <a:t> </a:t>
            </a:r>
            <a:r>
              <a:rPr sz="2400" dirty="0" err="1"/>
              <a:t>inquinanti</a:t>
            </a:r>
            <a:r>
              <a:rPr sz="2400" dirty="0"/>
              <a:t> </a:t>
            </a:r>
          </a:p>
          <a:p>
            <a:pPr marL="200526" indent="-200526">
              <a:buFontTx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err="1" smtClean="0"/>
              <a:t>f</a:t>
            </a:r>
            <a:r>
              <a:rPr sz="2400" dirty="0" err="1" smtClean="0"/>
              <a:t>acilitando</a:t>
            </a:r>
            <a:r>
              <a:rPr sz="2400" dirty="0" smtClean="0"/>
              <a:t> </a:t>
            </a:r>
            <a:r>
              <a:rPr sz="2400" dirty="0" err="1"/>
              <a:t>l’utilizzo</a:t>
            </a:r>
            <a:r>
              <a:rPr sz="2400" dirty="0"/>
              <a:t> </a:t>
            </a:r>
            <a:r>
              <a:rPr sz="2400" dirty="0" err="1"/>
              <a:t>dei</a:t>
            </a:r>
            <a:r>
              <a:rPr sz="2400" dirty="0"/>
              <a:t> </a:t>
            </a:r>
            <a:r>
              <a:rPr sz="2400" dirty="0" err="1"/>
              <a:t>mezzi</a:t>
            </a:r>
            <a:r>
              <a:rPr sz="2400" dirty="0"/>
              <a:t> in </a:t>
            </a:r>
            <a:r>
              <a:rPr sz="2400" dirty="0" smtClean="0"/>
              <a:t>sharing</a:t>
            </a:r>
            <a:r>
              <a:rPr lang="it-IT" sz="2400" dirty="0" smtClean="0"/>
              <a:t>, della bicicletta, del monopattino</a:t>
            </a:r>
            <a:endParaRPr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9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</a:t>
            </a:r>
            <a:r>
              <a:rPr sz="1200" i="1" dirty="0" smtClean="0"/>
              <a:t> 201</a:t>
            </a:r>
            <a:r>
              <a:rPr lang="it-IT" sz="1200" i="1" dirty="0" smtClean="0"/>
              <a:t>9</a:t>
            </a:r>
            <a:endParaRPr sz="1200" i="1" dirty="0"/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97800" y="231691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olo 1"/>
          <p:cNvSpPr txBox="1">
            <a:spLocks noGrp="1"/>
          </p:cNvSpPr>
          <p:nvPr>
            <p:ph type="title"/>
          </p:nvPr>
        </p:nvSpPr>
        <p:spPr>
          <a:xfrm>
            <a:off x="191589" y="207147"/>
            <a:ext cx="10049692" cy="10982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lang="it-IT" dirty="0" smtClean="0"/>
              <a:t>Perché e come il nuovo sistema tariffario</a:t>
            </a:r>
            <a:endParaRPr dirty="0"/>
          </a:p>
        </p:txBody>
      </p:sp>
      <p:sp>
        <p:nvSpPr>
          <p:cNvPr id="119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191589" y="1149532"/>
            <a:ext cx="11765280" cy="53583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/>
              <a:t>I</a:t>
            </a:r>
            <a:r>
              <a:rPr lang="it-IT" sz="2400" dirty="0" smtClean="0"/>
              <a:t>l trasporto pubblico deve crescere in città e in tutta l’area metropolitana di Milano: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dal 2011 al 2018: +15% di passeggeri e più 9,3% di km*vetture di bus e metropolitane; dal 2019 al 2021 e 2024 nuove metropolitane M4 e M1, </a:t>
            </a:r>
            <a:r>
              <a:rPr lang="it-IT" sz="2400" dirty="0" err="1" smtClean="0"/>
              <a:t>metrotranvie</a:t>
            </a:r>
            <a:r>
              <a:rPr lang="it-IT" sz="2400" dirty="0" smtClean="0"/>
              <a:t> e bus nei quartieri, meno risorse da Regione e Stato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mancano: 70 milioni € nel 2011, 140 nel 2018, 172 nel 2021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Per ogni milanese è un fardello di 104€ all’anno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Il sistema tariffario nell’area metropolitana è squilibrato, con differenze tariffarie, non integrato, costoso e senza sconti per giovani e anziani,</a:t>
            </a:r>
          </a:p>
          <a:p>
            <a:pPr algn="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Solo il 37% dei cittadini fuori Milano usa il trasporto pubblico =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600.000 auto nei quartieri della città ogni giorno</a:t>
            </a:r>
            <a:endParaRPr sz="24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Per continuare ad aumentare il trasporto pubblico con nuove metropolitane bus e </a:t>
            </a:r>
            <a:r>
              <a:rPr lang="it-IT" sz="2400" dirty="0" err="1" smtClean="0"/>
              <a:t>metrotranvie</a:t>
            </a:r>
            <a:r>
              <a:rPr lang="it-IT" sz="2400" dirty="0" smtClean="0"/>
              <a:t>, e non fare saltare il sistema, dobbiamo cercare nuove risorse: le vogliamo prendere non dalle tasse, non dai pendolari (i già 630.000 cittadini abbonati), ma da chi usa occasionalmente il trasporto pubblico, da chi viene da saltuariamente a Milano; un sistema integrato con un unico titolo: per 4,2 milioni di abitanti, 226 Comuni, per treno, bus, tram, metropolitane, </a:t>
            </a:r>
            <a:r>
              <a:rPr lang="it-IT" sz="2400" dirty="0" err="1" smtClean="0"/>
              <a:t>metrotranvie</a:t>
            </a:r>
            <a:endParaRPr lang="it-IT" sz="2400" dirty="0" smtClean="0"/>
          </a:p>
          <a:p>
            <a:pPr algn="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 Milano non aumenta il prezzo degli abbonamenti, fuori Milano un sistema unico integrato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 libertà di viaggiare in tutto il territorio con abbonamenti a minore o uguale costo rispetto ad oggi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sconti per giovani e anziani, con la gratuità fino a 14 anni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241281" y="276954"/>
            <a:ext cx="1633028" cy="10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85000" lnSpcReduction="20000"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it-IT" dirty="0" smtClean="0">
                <a:solidFill>
                  <a:srgbClr val="FF0000"/>
                </a:solidFill>
              </a:rPr>
              <a:t>in sintesi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80687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3" cstate="print">
            <a:alphaModFix amt="5000"/>
            <a:extLst/>
          </a:blip>
          <a:stretch>
            <a:fillRect/>
          </a:stretch>
        </p:blipFill>
        <p:spPr>
          <a:xfrm>
            <a:off x="43544" y="365125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olo 1"/>
          <p:cNvSpPr txBox="1">
            <a:spLocks noGrp="1"/>
          </p:cNvSpPr>
          <p:nvPr>
            <p:ph type="title"/>
          </p:nvPr>
        </p:nvSpPr>
        <p:spPr>
          <a:xfrm>
            <a:off x="252550" y="365126"/>
            <a:ext cx="11730444" cy="8558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lang="it-IT" dirty="0" smtClean="0"/>
              <a:t>ATM</a:t>
            </a:r>
            <a:r>
              <a:rPr dirty="0" smtClean="0"/>
              <a:t>:</a:t>
            </a:r>
            <a:r>
              <a:rPr lang="it-IT" dirty="0" smtClean="0"/>
              <a:t> un servizio apprezzato e in crescita</a:t>
            </a:r>
            <a:endParaRPr dirty="0"/>
          </a:p>
        </p:txBody>
      </p:sp>
      <p:sp>
        <p:nvSpPr>
          <p:cNvPr id="119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52550" y="1480457"/>
            <a:ext cx="4782020" cy="47200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>
                <a:solidFill>
                  <a:srgbClr val="FF0000"/>
                </a:solidFill>
              </a:rPr>
              <a:t>Dal 2011 al 2018 +15,1% di passeggeri annui in metropolitana</a:t>
            </a:r>
            <a:r>
              <a:rPr lang="it-IT" sz="2400" dirty="0" smtClean="0"/>
              <a:t>: 368,9 </a:t>
            </a:r>
            <a:r>
              <a:rPr lang="it-IT" sz="2400" dirty="0"/>
              <a:t>milioni </a:t>
            </a:r>
            <a:r>
              <a:rPr lang="it-IT" sz="2400" dirty="0" smtClean="0"/>
              <a:t>nel 2018 rispetto ai </a:t>
            </a:r>
            <a:r>
              <a:rPr lang="it-IT" sz="2400" dirty="0"/>
              <a:t>320,3 nel 2011</a:t>
            </a:r>
            <a:endParaRPr lang="it-IT" sz="2400" dirty="0" smtClean="0"/>
          </a:p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Nel 2018 + 6,4% di passeggeri rispetto al 2017</a:t>
            </a:r>
          </a:p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Giorno feriale medio metropolitana 1.193.584 passeggeri +4,3%</a:t>
            </a:r>
          </a:p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Giorno festivo medio metropolitana 633.158 passeggeri +7,4%</a:t>
            </a:r>
          </a:p>
          <a:p>
            <a:pPr>
              <a:defRPr sz="2000">
                <a:latin typeface="Helvetica Neue LT Std 65 Medium"/>
                <a:ea typeface="Helvetica Neue LT Std 65 Medium"/>
                <a:cs typeface="Helvetica Neue LT Std 65 Medium"/>
                <a:sym typeface="Helvetica Neue LT Std 65 Medium"/>
              </a:defRPr>
            </a:pPr>
            <a:r>
              <a:rPr lang="it-IT" sz="2400" dirty="0" smtClean="0"/>
              <a:t>In superficie si stimano 971.000 passeggeri al giorno feriale</a:t>
            </a:r>
            <a:endParaRPr sz="2400" dirty="0"/>
          </a:p>
          <a:p>
            <a:pPr marL="0" indent="0">
              <a:buSzTx/>
              <a:buNone/>
              <a:defRPr sz="2000">
                <a:solidFill>
                  <a:srgbClr val="FF0000"/>
                </a:solidFill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pPr>
            <a:endParaRPr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6465" y="1400804"/>
            <a:ext cx="6774253" cy="4927265"/>
          </a:xfrm>
          <a:prstGeom prst="rect">
            <a:avLst/>
          </a:prstGeom>
        </p:spPr>
      </p:pic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801905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-93789" y="220482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omune di Milano, assessorato mobilità e ambiente – ottobre 2018"/>
          <p:cNvSpPr txBox="1"/>
          <p:nvPr/>
        </p:nvSpPr>
        <p:spPr>
          <a:xfrm>
            <a:off x="530036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sp>
        <p:nvSpPr>
          <p:cNvPr id="124" name="Titolo 1"/>
          <p:cNvSpPr txBox="1">
            <a:spLocks noGrp="1"/>
          </p:cNvSpPr>
          <p:nvPr>
            <p:ph type="title"/>
          </p:nvPr>
        </p:nvSpPr>
        <p:spPr>
          <a:xfrm>
            <a:off x="243840" y="191589"/>
            <a:ext cx="11669486" cy="10189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804672">
              <a:defRPr sz="4224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lang="it-IT" sz="4800" b="1" dirty="0" smtClean="0"/>
              <a:t>Un</a:t>
            </a:r>
            <a:r>
              <a:rPr sz="4800" b="1" dirty="0" smtClean="0"/>
              <a:t> </a:t>
            </a:r>
            <a:r>
              <a:rPr sz="4800" b="1" dirty="0" err="1"/>
              <a:t>servizio</a:t>
            </a:r>
            <a:r>
              <a:rPr sz="4800" b="1" dirty="0"/>
              <a:t> </a:t>
            </a:r>
            <a:r>
              <a:rPr lang="it-IT" sz="4800" b="1" dirty="0" smtClean="0"/>
              <a:t>in crescita nei quartieri di Milano e fuori dalla città</a:t>
            </a:r>
            <a:endParaRPr sz="4800" b="1" dirty="0"/>
          </a:p>
        </p:txBody>
      </p:sp>
      <p:sp>
        <p:nvSpPr>
          <p:cNvPr id="125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174172" y="1210491"/>
            <a:ext cx="11878492" cy="51938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sz="1500" dirty="0" smtClean="0">
                <a:solidFill>
                  <a:srgbClr val="FF0000"/>
                </a:solidFill>
              </a:rPr>
              <a:t>Dal </a:t>
            </a:r>
            <a:r>
              <a:rPr sz="1500" dirty="0">
                <a:solidFill>
                  <a:srgbClr val="FF0000"/>
                </a:solidFill>
              </a:rPr>
              <a:t>2011 al 2018 </a:t>
            </a:r>
            <a:r>
              <a:rPr lang="it-IT" sz="1500" dirty="0" smtClean="0">
                <a:solidFill>
                  <a:srgbClr val="FF0000"/>
                </a:solidFill>
              </a:rPr>
              <a:t>il </a:t>
            </a:r>
            <a:r>
              <a:rPr sz="1500" b="1" dirty="0" err="1" smtClean="0">
                <a:solidFill>
                  <a:srgbClr val="FF0000"/>
                </a:solidFill>
              </a:rPr>
              <a:t>trasporto</a:t>
            </a:r>
            <a:r>
              <a:rPr sz="1500" b="1" dirty="0" smtClean="0">
                <a:solidFill>
                  <a:srgbClr val="FF0000"/>
                </a:solidFill>
              </a:rPr>
              <a:t> </a:t>
            </a:r>
            <a:r>
              <a:rPr sz="1500" b="1" dirty="0" err="1">
                <a:solidFill>
                  <a:srgbClr val="FF0000"/>
                </a:solidFill>
              </a:rPr>
              <a:t>pubblico</a:t>
            </a:r>
            <a:r>
              <a:rPr sz="1500" b="1" dirty="0">
                <a:solidFill>
                  <a:srgbClr val="FF0000"/>
                </a:solidFill>
              </a:rPr>
              <a:t> </a:t>
            </a:r>
            <a:r>
              <a:rPr sz="1500" dirty="0">
                <a:solidFill>
                  <a:srgbClr val="FF0000"/>
                </a:solidFill>
              </a:rPr>
              <a:t>di Milano è </a:t>
            </a:r>
            <a:r>
              <a:rPr sz="1500" dirty="0" err="1" smtClean="0">
                <a:solidFill>
                  <a:srgbClr val="FF0000"/>
                </a:solidFill>
              </a:rPr>
              <a:t>cresciut</a:t>
            </a:r>
            <a:r>
              <a:rPr lang="it-IT" sz="1500" dirty="0" smtClean="0">
                <a:solidFill>
                  <a:srgbClr val="FF0000"/>
                </a:solidFill>
              </a:rPr>
              <a:t>o</a:t>
            </a:r>
            <a:r>
              <a:rPr sz="1500" dirty="0" smtClean="0">
                <a:solidFill>
                  <a:srgbClr val="FF0000"/>
                </a:solidFill>
              </a:rPr>
              <a:t> </a:t>
            </a:r>
            <a:r>
              <a:rPr lang="it-IT" sz="1500" b="1" dirty="0" smtClean="0">
                <a:solidFill>
                  <a:srgbClr val="FF0000"/>
                </a:solidFill>
              </a:rPr>
              <a:t>+</a:t>
            </a:r>
            <a:r>
              <a:rPr sz="1500" b="1" dirty="0" smtClean="0">
                <a:solidFill>
                  <a:srgbClr val="FF0000"/>
                </a:solidFill>
              </a:rPr>
              <a:t>9,3%</a:t>
            </a:r>
            <a:r>
              <a:rPr lang="it-IT" sz="1500" b="1" dirty="0" smtClean="0">
                <a:solidFill>
                  <a:srgbClr val="FF0000"/>
                </a:solidFill>
              </a:rPr>
              <a:t> </a:t>
            </a:r>
            <a:r>
              <a:rPr lang="it-IT" sz="1500" dirty="0" smtClean="0"/>
              <a:t>(+13,1 milioni km*vetture, di cui 9,5 con M5, 3,6 con M1 M2 M3 e superficie).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b="1" dirty="0" smtClean="0"/>
              <a:t>OGGI: potenziamenti 2011-2018: servizio TPL </a:t>
            </a:r>
            <a:r>
              <a:rPr lang="it-IT" sz="1500" dirty="0" smtClean="0"/>
              <a:t>da </a:t>
            </a:r>
            <a:r>
              <a:rPr lang="it-IT" sz="1500" dirty="0">
                <a:sym typeface="Helvetica Neue LT Std 45 Light"/>
              </a:rPr>
              <a:t>141.414.000 </a:t>
            </a:r>
            <a:r>
              <a:rPr lang="it-IT" sz="1500" dirty="0" err="1" smtClean="0">
                <a:sym typeface="Helvetica Neue LT Std 45 Light"/>
              </a:rPr>
              <a:t>vett</a:t>
            </a:r>
            <a:r>
              <a:rPr lang="it-IT" sz="1500" dirty="0" smtClean="0">
                <a:sym typeface="Helvetica Neue LT Std 45 Light"/>
              </a:rPr>
              <a:t>*km nel 2011 </a:t>
            </a:r>
            <a:r>
              <a:rPr lang="it-IT" sz="1500" dirty="0">
                <a:sym typeface="Helvetica Neue LT Std 45 Light"/>
              </a:rPr>
              <a:t>agli odierni 154.582.000 </a:t>
            </a:r>
            <a:r>
              <a:rPr lang="it-IT" sz="1500" dirty="0" err="1" smtClean="0">
                <a:sym typeface="Helvetica Neue LT Std 45 Light"/>
              </a:rPr>
              <a:t>vett</a:t>
            </a:r>
            <a:r>
              <a:rPr lang="it-IT" sz="1500" dirty="0" smtClean="0">
                <a:sym typeface="Helvetica Neue LT Std 45 Light"/>
              </a:rPr>
              <a:t>*km: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dirty="0" smtClean="0">
                <a:sym typeface="Helvetica Neue LT Std 45 Light"/>
              </a:rPr>
              <a:t>Una nuova linea metropolitana: la M5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dirty="0" smtClean="0">
                <a:sym typeface="Helvetica Neue LT Std 45 Light"/>
              </a:rPr>
              <a:t>Anticipo orario della metropolitana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dirty="0" smtClean="0">
                <a:sym typeface="Helvetica Neue LT Std 45 Light"/>
              </a:rPr>
              <a:t>Riduzione delle settimane con orario estivo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dirty="0" smtClean="0">
                <a:sym typeface="Helvetica Neue LT Std 45 Light"/>
              </a:rPr>
              <a:t>Una nuova linea di superficie circolare notturna attiva tutte le notti: la N25/N26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dirty="0" smtClean="0">
                <a:sym typeface="Helvetica Neue LT Std 45 Light"/>
              </a:rPr>
              <a:t>Una nuova linea di superficie la 35, e aumenti di percorso e potenziamenti di frequenza in 29 linee di superficie: </a:t>
            </a:r>
            <a:r>
              <a:rPr lang="it-IT" sz="1500" dirty="0"/>
              <a:t>14, 15, 24, 34, </a:t>
            </a:r>
            <a:r>
              <a:rPr lang="it-IT" sz="1500" dirty="0" smtClean="0"/>
              <a:t>39, </a:t>
            </a:r>
            <a:r>
              <a:rPr lang="it-IT" sz="1500" dirty="0"/>
              <a:t>40, </a:t>
            </a:r>
            <a:r>
              <a:rPr lang="it-IT" sz="1500" dirty="0" smtClean="0"/>
              <a:t>45, 46</a:t>
            </a:r>
            <a:r>
              <a:rPr lang="it-IT" sz="1500" dirty="0"/>
              <a:t>, 47</a:t>
            </a:r>
            <a:r>
              <a:rPr lang="it-IT" sz="1500" dirty="0" smtClean="0"/>
              <a:t>, 50, 51, 58, 59, 63</a:t>
            </a:r>
            <a:r>
              <a:rPr lang="it-IT" sz="1500" dirty="0"/>
              <a:t>, 64, 70, 71</a:t>
            </a:r>
            <a:r>
              <a:rPr lang="it-IT" sz="1500" dirty="0" smtClean="0"/>
              <a:t>, 73, </a:t>
            </a:r>
            <a:r>
              <a:rPr lang="it-IT" sz="1500" dirty="0"/>
              <a:t>75, 77, 78, 80, 82, 86, 201, 220, 238, 727, </a:t>
            </a:r>
            <a:r>
              <a:rPr lang="it-IT" sz="1500" dirty="0" smtClean="0"/>
              <a:t>783;</a:t>
            </a:r>
            <a:r>
              <a:rPr lang="it-IT" sz="1500" dirty="0" smtClean="0">
                <a:sym typeface="Helvetica Neue LT Std 45 Light"/>
              </a:rPr>
              <a:t> in 41 quartieri di Milano: Adriano</a:t>
            </a:r>
            <a:r>
              <a:rPr lang="it-IT" sz="1500" dirty="0">
                <a:sym typeface="Helvetica Neue LT Std 45 Light"/>
              </a:rPr>
              <a:t>, Affori, </a:t>
            </a:r>
            <a:r>
              <a:rPr lang="it-IT" sz="1500" dirty="0" smtClean="0">
                <a:sym typeface="Helvetica Neue LT Std 45 Light"/>
              </a:rPr>
              <a:t>Acquabella/</a:t>
            </a:r>
            <a:r>
              <a:rPr lang="it-IT" sz="1500" dirty="0" err="1" smtClean="0">
                <a:sym typeface="Helvetica Neue LT Std 45 Light"/>
              </a:rPr>
              <a:t>Argonne</a:t>
            </a:r>
            <a:r>
              <a:rPr lang="it-IT" sz="1500" dirty="0">
                <a:sym typeface="Helvetica Neue LT Std 45 Light"/>
              </a:rPr>
              <a:t>, Baggio, Barona, </a:t>
            </a:r>
            <a:r>
              <a:rPr lang="it-IT" sz="1500" dirty="0" err="1">
                <a:sym typeface="Helvetica Neue LT Std 45 Light"/>
              </a:rPr>
              <a:t>Bovisa</a:t>
            </a:r>
            <a:r>
              <a:rPr lang="it-IT" sz="1500" dirty="0" smtClean="0">
                <a:sym typeface="Helvetica Neue LT Std 45 Light"/>
              </a:rPr>
              <a:t>, </a:t>
            </a:r>
            <a:r>
              <a:rPr lang="it-IT" sz="1500" dirty="0">
                <a:sym typeface="Helvetica Neue LT Std 45 Light"/>
              </a:rPr>
              <a:t>Bruzzano, Cascina Merlata, Cantalupa, Chiaravalle, Città </a:t>
            </a:r>
            <a:r>
              <a:rPr lang="it-IT" sz="1500" dirty="0" smtClean="0">
                <a:sym typeface="Helvetica Neue LT Std 45 Light"/>
              </a:rPr>
              <a:t>Studi</a:t>
            </a:r>
            <a:r>
              <a:rPr lang="it-IT" sz="1500" dirty="0">
                <a:sym typeface="Helvetica Neue LT Std 45 Light"/>
              </a:rPr>
              <a:t>, Corvetto, Dergano, </a:t>
            </a:r>
            <a:r>
              <a:rPr lang="it-IT" sz="1500" dirty="0" smtClean="0">
                <a:sym typeface="Helvetica Neue LT Std 45 Light"/>
              </a:rPr>
              <a:t>Fatima, Feltre</a:t>
            </a:r>
            <a:r>
              <a:rPr lang="it-IT" sz="1500" dirty="0">
                <a:sym typeface="Helvetica Neue LT Std 45 Light"/>
              </a:rPr>
              <a:t>, Figino, Foppa, </a:t>
            </a:r>
            <a:r>
              <a:rPr lang="it-IT" sz="1500" dirty="0" err="1">
                <a:sym typeface="Helvetica Neue LT Std 45 Light"/>
              </a:rPr>
              <a:t>Forlanini</a:t>
            </a:r>
            <a:r>
              <a:rPr lang="it-IT" sz="1500" dirty="0">
                <a:sym typeface="Helvetica Neue LT Std 45 Light"/>
              </a:rPr>
              <a:t>, </a:t>
            </a:r>
            <a:r>
              <a:rPr lang="it-IT" sz="1500" dirty="0" err="1">
                <a:sym typeface="Helvetica Neue LT Std 45 Light"/>
              </a:rPr>
              <a:t>Giambellino</a:t>
            </a:r>
            <a:r>
              <a:rPr lang="it-IT" sz="1500" dirty="0">
                <a:sym typeface="Helvetica Neue LT Std 45 Light"/>
              </a:rPr>
              <a:t>, Lambrate, Lorenteggio, </a:t>
            </a:r>
            <a:r>
              <a:rPr lang="it-IT" sz="1500" dirty="0" err="1">
                <a:sym typeface="Helvetica Neue LT Std 45 Light"/>
              </a:rPr>
              <a:t>Maciachini</a:t>
            </a:r>
            <a:r>
              <a:rPr lang="it-IT" sz="1500" dirty="0">
                <a:sym typeface="Helvetica Neue LT Std 45 Light"/>
              </a:rPr>
              <a:t>, </a:t>
            </a:r>
            <a:r>
              <a:rPr lang="it-IT" sz="1500" dirty="0" err="1" smtClean="0">
                <a:sym typeface="Helvetica Neue LT Std 45 Light"/>
              </a:rPr>
              <a:t>Montalbino</a:t>
            </a:r>
            <a:r>
              <a:rPr lang="it-IT" sz="1500" dirty="0" smtClean="0">
                <a:sym typeface="Helvetica Neue LT Std 45 Light"/>
              </a:rPr>
              <a:t>, Muggiano, </a:t>
            </a:r>
            <a:r>
              <a:rPr lang="it-IT" sz="1500" dirty="0" err="1" smtClean="0">
                <a:sym typeface="Helvetica Neue LT Std 45 Light"/>
              </a:rPr>
              <a:t>Murat</a:t>
            </a:r>
            <a:r>
              <a:rPr lang="it-IT" sz="1500" dirty="0" smtClean="0">
                <a:sym typeface="Helvetica Neue LT Std 45 Light"/>
              </a:rPr>
              <a:t>, Ortica</a:t>
            </a:r>
            <a:r>
              <a:rPr lang="it-IT" sz="1500" dirty="0">
                <a:sym typeface="Helvetica Neue LT Std 45 Light"/>
              </a:rPr>
              <a:t>, </a:t>
            </a:r>
            <a:r>
              <a:rPr lang="it-IT" sz="1500" dirty="0" smtClean="0">
                <a:sym typeface="Helvetica Neue LT Std 45 Light"/>
              </a:rPr>
              <a:t>Quarto </a:t>
            </a:r>
            <a:r>
              <a:rPr lang="it-IT" sz="1500" dirty="0" err="1" smtClean="0">
                <a:sym typeface="Helvetica Neue LT Std 45 Light"/>
              </a:rPr>
              <a:t>Cagnino</a:t>
            </a:r>
            <a:r>
              <a:rPr lang="it-IT" sz="1500" dirty="0" smtClean="0">
                <a:sym typeface="Helvetica Neue LT Std 45 Light"/>
              </a:rPr>
              <a:t>, Quarto </a:t>
            </a:r>
            <a:r>
              <a:rPr lang="it-IT" sz="1500" dirty="0" err="1" smtClean="0">
                <a:sym typeface="Helvetica Neue LT Std 45 Light"/>
              </a:rPr>
              <a:t>Oggiaro</a:t>
            </a:r>
            <a:r>
              <a:rPr lang="it-IT" sz="1500" dirty="0" smtClean="0">
                <a:sym typeface="Helvetica Neue LT Std 45 Light"/>
              </a:rPr>
              <a:t>, Ponte </a:t>
            </a:r>
            <a:r>
              <a:rPr lang="it-IT" sz="1500" dirty="0">
                <a:sym typeface="Helvetica Neue LT Std 45 Light"/>
              </a:rPr>
              <a:t>Lambro, Porretta/parco Certosa, Rizzoli, Ronchetto sul </a:t>
            </a:r>
            <a:r>
              <a:rPr lang="it-IT" sz="1500" dirty="0" smtClean="0">
                <a:sym typeface="Helvetica Neue LT Std 45 Light"/>
              </a:rPr>
              <a:t>Naviglio</a:t>
            </a:r>
            <a:r>
              <a:rPr lang="it-IT" sz="1500" dirty="0">
                <a:sym typeface="Helvetica Neue LT Std 45 Light"/>
              </a:rPr>
              <a:t>, </a:t>
            </a:r>
            <a:r>
              <a:rPr lang="it-IT" sz="1500" dirty="0" err="1">
                <a:sym typeface="Helvetica Neue LT Std 45 Light"/>
              </a:rPr>
              <a:t>Rubattino</a:t>
            </a:r>
            <a:r>
              <a:rPr lang="it-IT" sz="1500" dirty="0">
                <a:sym typeface="Helvetica Neue LT Std 45 Light"/>
              </a:rPr>
              <a:t>, Solari, Spezia, Stadera, </a:t>
            </a:r>
            <a:r>
              <a:rPr lang="it-IT" sz="1500" dirty="0" err="1">
                <a:sym typeface="Helvetica Neue LT Std 45 Light"/>
              </a:rPr>
              <a:t>Stephenson</a:t>
            </a:r>
            <a:r>
              <a:rPr lang="it-IT" sz="1500" dirty="0">
                <a:sym typeface="Helvetica Neue LT Std 45 Light"/>
              </a:rPr>
              <a:t>, </a:t>
            </a:r>
            <a:r>
              <a:rPr lang="it-IT" sz="1500" dirty="0" err="1">
                <a:sym typeface="Helvetica Neue LT Std 45 Light"/>
              </a:rPr>
              <a:t>S.Ambrogio</a:t>
            </a:r>
            <a:r>
              <a:rPr lang="it-IT" sz="1500" dirty="0">
                <a:sym typeface="Helvetica Neue LT Std 45 Light"/>
              </a:rPr>
              <a:t>, Torretta/Binda, </a:t>
            </a:r>
            <a:r>
              <a:rPr lang="it-IT" sz="1500" dirty="0" smtClean="0">
                <a:sym typeface="Helvetica Neue LT Std 45 Light"/>
              </a:rPr>
              <a:t>Trenno, Vigentino; in altri 4 Comuni della Città metropolitana: Bresso, Cusano Milanino, Pieve Emanuele, Rozzano.</a:t>
            </a:r>
            <a:endParaRPr lang="it-IT" sz="1500" dirty="0">
              <a:sym typeface="Helvetica Neue LT Std 45 Ligh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b="1" dirty="0" smtClean="0">
                <a:solidFill>
                  <a:srgbClr val="FF0000"/>
                </a:solidFill>
              </a:rPr>
              <a:t>Potenziamenti 2019 - 2021</a:t>
            </a:r>
            <a:r>
              <a:rPr lang="it-IT" sz="1500" dirty="0" smtClean="0">
                <a:solidFill>
                  <a:srgbClr val="FF0000"/>
                </a:solidFill>
              </a:rPr>
              <a:t>: </a:t>
            </a:r>
            <a:r>
              <a:rPr lang="it-IT" sz="1500" dirty="0" smtClean="0"/>
              <a:t>linee ATM </a:t>
            </a:r>
            <a:r>
              <a:rPr lang="it-IT" sz="1500" dirty="0"/>
              <a:t>35, </a:t>
            </a:r>
            <a:r>
              <a:rPr lang="it-IT" sz="1500" dirty="0" smtClean="0"/>
              <a:t>bus </a:t>
            </a:r>
            <a:r>
              <a:rPr lang="it-IT" sz="1500" dirty="0"/>
              <a:t>H </a:t>
            </a:r>
            <a:r>
              <a:rPr lang="it-IT" sz="1500" dirty="0" smtClean="0"/>
              <a:t>Niguarda, e altre linee di quartiere; M1 </a:t>
            </a:r>
            <a:r>
              <a:rPr lang="it-IT" sz="1500" dirty="0"/>
              <a:t>Monza-Bettola, </a:t>
            </a:r>
            <a:r>
              <a:rPr lang="it-IT" sz="1500" dirty="0" smtClean="0"/>
              <a:t>M4 Linate – </a:t>
            </a:r>
            <a:r>
              <a:rPr lang="it-IT" sz="1500" dirty="0" err="1" smtClean="0"/>
              <a:t>Forlanini</a:t>
            </a:r>
            <a:r>
              <a:rPr lang="it-IT" sz="1500" dirty="0" smtClean="0"/>
              <a:t> FS, </a:t>
            </a:r>
            <a:r>
              <a:rPr lang="it-IT" sz="1500" dirty="0"/>
              <a:t>prolungamento tram 7 quartiere </a:t>
            </a:r>
            <a:r>
              <a:rPr lang="it-IT" sz="1500" dirty="0" smtClean="0"/>
              <a:t>Adriano; </a:t>
            </a:r>
            <a:r>
              <a:rPr lang="it-IT" sz="1500" dirty="0" smtClean="0">
                <a:sym typeface="Wingdings" panose="05000000000000000000" pitchFamily="2" charset="2"/>
              </a:rPr>
              <a:t> </a:t>
            </a:r>
            <a:r>
              <a:rPr lang="it-IT" sz="1500" b="1" dirty="0" smtClean="0">
                <a:sym typeface="Wingdings" panose="05000000000000000000" pitchFamily="2" charset="2"/>
              </a:rPr>
              <a:t>25-30 milioni di €</a:t>
            </a:r>
            <a:endParaRPr lang="it-IT" sz="15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500" b="1" dirty="0" smtClean="0"/>
              <a:t>Potenziamenti 2022 - 2024</a:t>
            </a:r>
            <a:r>
              <a:rPr lang="it-IT" sz="1500" dirty="0" smtClean="0"/>
              <a:t>: M4, </a:t>
            </a:r>
            <a:r>
              <a:rPr lang="it-IT" sz="1500" dirty="0"/>
              <a:t>potenziamento frequenze M2, </a:t>
            </a:r>
            <a:r>
              <a:rPr lang="it-IT" sz="1500" dirty="0" smtClean="0"/>
              <a:t>sostitutive </a:t>
            </a:r>
            <a:r>
              <a:rPr lang="it-IT" sz="1500" dirty="0"/>
              <a:t>notturne M4 e M5, </a:t>
            </a:r>
            <a:r>
              <a:rPr lang="it-IT" sz="1500" dirty="0" smtClean="0"/>
              <a:t>tram 7 da Adriano a Gobba M2, tram </a:t>
            </a:r>
            <a:r>
              <a:rPr lang="it-IT" sz="1500" dirty="0"/>
              <a:t>13 </a:t>
            </a:r>
            <a:r>
              <a:rPr lang="it-IT" sz="1500" dirty="0" err="1" smtClean="0"/>
              <a:t>Forlanini</a:t>
            </a:r>
            <a:r>
              <a:rPr lang="it-IT" sz="1500" dirty="0" smtClean="0"/>
              <a:t> M4-S.Giulia-Rogoredo M3, </a:t>
            </a:r>
            <a:r>
              <a:rPr lang="it-IT" sz="1500" dirty="0" err="1"/>
              <a:t>metrotranvia</a:t>
            </a:r>
            <a:r>
              <a:rPr lang="it-IT" sz="1500" dirty="0"/>
              <a:t> Milano-Limbiate, </a:t>
            </a:r>
            <a:r>
              <a:rPr lang="it-IT" sz="1500" dirty="0" err="1"/>
              <a:t>metrotranvia</a:t>
            </a:r>
            <a:r>
              <a:rPr lang="it-IT" sz="1500" dirty="0"/>
              <a:t> </a:t>
            </a:r>
            <a:r>
              <a:rPr lang="it-IT" sz="1500" dirty="0" smtClean="0"/>
              <a:t>Milano-Desio; </a:t>
            </a:r>
            <a:r>
              <a:rPr lang="it-IT" sz="1500" b="1" dirty="0" smtClean="0">
                <a:sym typeface="Wingdings" panose="05000000000000000000" pitchFamily="2" charset="2"/>
              </a:rPr>
              <a:t> </a:t>
            </a:r>
            <a:r>
              <a:rPr lang="it-IT" sz="1500" b="1" dirty="0" smtClean="0"/>
              <a:t>120-130 milioni di €</a:t>
            </a:r>
            <a:r>
              <a:rPr lang="it-IT" sz="1500" dirty="0" smtClean="0"/>
              <a:t>.</a:t>
            </a:r>
            <a:endParaRPr sz="1500" dirty="0"/>
          </a:p>
          <a:p>
            <a:pPr marL="0" indent="0">
              <a:lnSpc>
                <a:spcPct val="120000"/>
              </a:lnSpc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endParaRPr lang="it-IT" sz="1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102825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0" y="358503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omune di Milano, assessorato mobilità e ambiente – ottobre 2018"/>
          <p:cNvSpPr txBox="1"/>
          <p:nvPr/>
        </p:nvSpPr>
        <p:spPr>
          <a:xfrm>
            <a:off x="556163" y="662469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sp>
        <p:nvSpPr>
          <p:cNvPr id="124" name="Titolo 1"/>
          <p:cNvSpPr txBox="1">
            <a:spLocks noGrp="1"/>
          </p:cNvSpPr>
          <p:nvPr>
            <p:ph type="title"/>
          </p:nvPr>
        </p:nvSpPr>
        <p:spPr>
          <a:xfrm>
            <a:off x="243840" y="175303"/>
            <a:ext cx="11669486" cy="12093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804672">
              <a:defRPr sz="4224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servizio</a:t>
            </a:r>
            <a:r>
              <a:rPr dirty="0"/>
              <a:t> </a:t>
            </a:r>
            <a:r>
              <a:rPr dirty="0" smtClean="0"/>
              <a:t>e </a:t>
            </a:r>
            <a:r>
              <a:rPr dirty="0" err="1"/>
              <a:t>meno</a:t>
            </a:r>
            <a:r>
              <a:rPr dirty="0"/>
              <a:t> </a:t>
            </a:r>
            <a:r>
              <a:rPr dirty="0" err="1"/>
              <a:t>contributi</a:t>
            </a:r>
            <a:r>
              <a:rPr dirty="0"/>
              <a:t> </a:t>
            </a:r>
            <a:r>
              <a:rPr dirty="0" smtClean="0"/>
              <a:t>da</a:t>
            </a:r>
            <a:r>
              <a:rPr lang="it-IT" dirty="0" smtClean="0"/>
              <a:t> </a:t>
            </a:r>
            <a:r>
              <a:rPr dirty="0" err="1" smtClean="0"/>
              <a:t>Regione</a:t>
            </a:r>
            <a:r>
              <a:rPr dirty="0" smtClean="0"/>
              <a:t> e Stato.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dirty="0" smtClean="0"/>
              <a:t>Chi </a:t>
            </a:r>
            <a:r>
              <a:rPr dirty="0" err="1"/>
              <a:t>paga</a:t>
            </a:r>
            <a:r>
              <a:rPr dirty="0" smtClean="0"/>
              <a:t>?</a:t>
            </a:r>
            <a:r>
              <a:rPr lang="it-IT" dirty="0" smtClean="0"/>
              <a:t> Quale servizio nel 2021 e 2024?</a:t>
            </a:r>
            <a:endParaRPr dirty="0"/>
          </a:p>
        </p:txBody>
      </p:sp>
      <p:sp>
        <p:nvSpPr>
          <p:cNvPr id="125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43840" y="1239626"/>
            <a:ext cx="11808823" cy="5309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 smtClean="0"/>
              <a:t>Il </a:t>
            </a:r>
            <a:r>
              <a:rPr lang="it-IT" sz="1600" dirty="0"/>
              <a:t>trasporto pubblico </a:t>
            </a:r>
            <a:r>
              <a:rPr lang="it-IT" sz="1600" dirty="0" smtClean="0"/>
              <a:t>Milano e prima cerchia Comuni </a:t>
            </a:r>
            <a:r>
              <a:rPr lang="it-IT" sz="1600" b="1" dirty="0" smtClean="0"/>
              <a:t>nel 2018 </a:t>
            </a:r>
            <a:r>
              <a:rPr lang="it-IT" sz="1600" b="1" dirty="0"/>
              <a:t>è costato </a:t>
            </a:r>
            <a:r>
              <a:rPr lang="it-IT" sz="1600" b="1" dirty="0" smtClean="0"/>
              <a:t>825,8 </a:t>
            </a:r>
            <a:r>
              <a:rPr lang="it-IT" sz="1600" dirty="0" smtClean="0"/>
              <a:t>[costo gestione 763,3 + canone costruzione M5 62,5 milioni di €]</a:t>
            </a:r>
            <a:r>
              <a:rPr lang="it-IT" sz="1600" b="1" dirty="0" smtClean="0"/>
              <a:t> </a:t>
            </a:r>
            <a:r>
              <a:rPr lang="it-IT" sz="1600" dirty="0" smtClean="0"/>
              <a:t>finanziati da:</a:t>
            </a:r>
            <a:endParaRPr lang="it-IT" sz="1600" dirty="0"/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 smtClean="0"/>
              <a:t>275,8 milioni € </a:t>
            </a:r>
            <a:r>
              <a:rPr lang="it-IT" sz="1600" dirty="0"/>
              <a:t>dalla Regione Lombardia e dallo Stato </a:t>
            </a:r>
            <a:r>
              <a:rPr lang="it-IT" sz="1600" dirty="0" smtClean="0"/>
              <a:t>(-17,6 </a:t>
            </a:r>
            <a:r>
              <a:rPr lang="it-IT" sz="1600" dirty="0"/>
              <a:t>milioni di €/</a:t>
            </a:r>
            <a:r>
              <a:rPr lang="it-IT" sz="1600" dirty="0" smtClean="0"/>
              <a:t>annui </a:t>
            </a:r>
            <a:r>
              <a:rPr lang="it-IT" sz="1600" b="1" dirty="0" smtClean="0"/>
              <a:t>-6%</a:t>
            </a:r>
            <a:r>
              <a:rPr lang="it-IT" sz="1600" dirty="0" smtClean="0"/>
              <a:t> </a:t>
            </a:r>
            <a:r>
              <a:rPr lang="it-IT" sz="1600" dirty="0"/>
              <a:t>rispetto al 2011</a:t>
            </a:r>
            <a:r>
              <a:rPr lang="it-IT" sz="1600" dirty="0" smtClean="0"/>
              <a:t>); 33,4%</a:t>
            </a:r>
            <a:endParaRPr lang="it-IT" sz="1600" dirty="0"/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 smtClean="0"/>
              <a:t>403,3 </a:t>
            </a:r>
            <a:r>
              <a:rPr lang="it-IT" sz="1600" dirty="0"/>
              <a:t>milioni </a:t>
            </a:r>
            <a:r>
              <a:rPr lang="it-IT" sz="1600" dirty="0" smtClean="0"/>
              <a:t>€ dai </a:t>
            </a:r>
            <a:r>
              <a:rPr lang="it-IT" sz="1600" dirty="0"/>
              <a:t>cittadini attraverso l’acquisto dei titoli di </a:t>
            </a:r>
            <a:r>
              <a:rPr lang="it-IT" sz="1600" dirty="0" smtClean="0"/>
              <a:t>viaggio; 48,8%</a:t>
            </a:r>
            <a:endParaRPr lang="it-IT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b="1" dirty="0" smtClean="0"/>
              <a:t>Risorse mancanti</a:t>
            </a:r>
            <a:r>
              <a:rPr lang="it-IT" sz="1600" dirty="0" smtClean="0"/>
              <a:t>: </a:t>
            </a:r>
            <a:r>
              <a:rPr lang="it-IT" sz="1600" b="1" dirty="0" smtClean="0"/>
              <a:t>146,7 milioni di € il 17,8% del costo totale. </a:t>
            </a:r>
            <a:r>
              <a:rPr lang="it-IT" sz="1600" dirty="0" smtClean="0"/>
              <a:t>Oggi le risorse mancanti sono a carico dei bilanci dei Comuni: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 smtClean="0"/>
              <a:t>6 </a:t>
            </a:r>
            <a:r>
              <a:rPr lang="it-IT" sz="1600" dirty="0"/>
              <a:t>milioni </a:t>
            </a:r>
            <a:r>
              <a:rPr lang="it-IT" sz="1600" dirty="0" smtClean="0"/>
              <a:t>€ da </a:t>
            </a:r>
            <a:r>
              <a:rPr lang="it-IT" sz="1600" dirty="0"/>
              <a:t>alcuni Comuni confinanti con </a:t>
            </a:r>
            <a:r>
              <a:rPr lang="it-IT" sz="1600" dirty="0" smtClean="0"/>
              <a:t>Milano </a:t>
            </a:r>
            <a:endParaRPr lang="it-IT" sz="1600" dirty="0"/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b="1" dirty="0" smtClean="0">
                <a:solidFill>
                  <a:srgbClr val="FF0000"/>
                </a:solidFill>
              </a:rPr>
              <a:t>140,7 milioni di € </a:t>
            </a:r>
            <a:r>
              <a:rPr lang="it-IT" sz="1600" dirty="0" smtClean="0">
                <a:solidFill>
                  <a:srgbClr val="FF0000"/>
                </a:solidFill>
              </a:rPr>
              <a:t>dal </a:t>
            </a:r>
            <a:r>
              <a:rPr lang="it-IT" sz="1600" dirty="0">
                <a:solidFill>
                  <a:srgbClr val="FF0000"/>
                </a:solidFill>
              </a:rPr>
              <a:t>Comune di </a:t>
            </a:r>
            <a:r>
              <a:rPr lang="it-IT" sz="1600" dirty="0" smtClean="0">
                <a:solidFill>
                  <a:srgbClr val="FF0000"/>
                </a:solidFill>
              </a:rPr>
              <a:t>Milano, ovvero </a:t>
            </a:r>
            <a:r>
              <a:rPr lang="it-IT" sz="1600" b="1" dirty="0" smtClean="0">
                <a:solidFill>
                  <a:srgbClr val="FF0000"/>
                </a:solidFill>
              </a:rPr>
              <a:t>104,3€ </a:t>
            </a:r>
            <a:r>
              <a:rPr lang="it-IT" sz="1600" b="1" dirty="0">
                <a:solidFill>
                  <a:srgbClr val="FF0000"/>
                </a:solidFill>
              </a:rPr>
              <a:t>per ogni </a:t>
            </a:r>
            <a:r>
              <a:rPr lang="it-IT" sz="1600" b="1" dirty="0" smtClean="0">
                <a:solidFill>
                  <a:srgbClr val="FF0000"/>
                </a:solidFill>
              </a:rPr>
              <a:t>cittadino milanese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Risorse nazionali/regionali ridotte e incerte</a:t>
            </a:r>
            <a:r>
              <a:rPr lang="it-IT" sz="1600" b="1" dirty="0" smtClean="0">
                <a:sym typeface="Wingdings" panose="05000000000000000000" pitchFamily="2" charset="2"/>
              </a:rPr>
              <a:t>: </a:t>
            </a:r>
            <a:r>
              <a:rPr lang="it-IT" sz="1600" dirty="0">
                <a:sym typeface="Wingdings" panose="05000000000000000000" pitchFamily="2" charset="2"/>
              </a:rPr>
              <a:t>i</a:t>
            </a:r>
            <a:r>
              <a:rPr lang="it-IT" sz="1600" dirty="0" smtClean="0">
                <a:sym typeface="Wingdings" panose="05000000000000000000" pitchFamily="2" charset="2"/>
              </a:rPr>
              <a:t>l fondo nazionale trasporti nel 2019 è di 4.876.554.000 (-56,5 milioni del 2018), cioè per la Lombardia -9 milioni di €;  il comma 1118 Legge finanziaria 2019 rende comunque indisponibili ad oggi 300 milioni € del fondo nazionale trasporti (per Milano circa 20-25 milioni di € in meno); il Ministero ha ripartito l’80% del fondo alle Regioni e la Lombardia lo farà per le Agenzie, ma solo ad agosto 2019 il Governo potrà rendere disponibili i 300 milioni e solo se saranno mantenuti gli obiettivi economici del Paese; se non saranno disponibili, Milano dovrà aggiungere fondi del suo bilancio o tagliare</a:t>
            </a:r>
            <a:endParaRPr lang="it-IT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Aumento delle risorse mancanti sopperite dal Comune di Milano </a:t>
            </a:r>
            <a:r>
              <a:rPr lang="it-IT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 le risorse della fiscalità generale (tasse)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>
                <a:sym typeface="Wingdings" panose="05000000000000000000" pitchFamily="2" charset="2"/>
              </a:rPr>
              <a:t>n</a:t>
            </a:r>
            <a:r>
              <a:rPr lang="it-IT" sz="1600" dirty="0" smtClean="0">
                <a:sym typeface="Wingdings" panose="05000000000000000000" pitchFamily="2" charset="2"/>
              </a:rPr>
              <a:t>el 2011: 70 milioni di €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it-IT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el 2018: 140,7 milioni di € (il doppio, +100% su 2011)</a:t>
            </a:r>
            <a:endParaRPr lang="it-IT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 smtClean="0">
                <a:sym typeface="Wingdings" panose="05000000000000000000" pitchFamily="2" charset="2"/>
              </a:rPr>
              <a:t>nel </a:t>
            </a:r>
            <a:r>
              <a:rPr lang="it-IT" sz="1600" dirty="0">
                <a:sym typeface="Wingdings" panose="05000000000000000000" pitchFamily="2" charset="2"/>
              </a:rPr>
              <a:t>2021: 171,7 milioni di </a:t>
            </a:r>
            <a:r>
              <a:rPr lang="it-IT" sz="1600" dirty="0" smtClean="0">
                <a:sym typeface="Wingdings" panose="05000000000000000000" pitchFamily="2" charset="2"/>
              </a:rPr>
              <a:t>€ (+145% su 2011), </a:t>
            </a:r>
            <a:r>
              <a:rPr lang="it-IT" sz="1600" dirty="0">
                <a:solidFill>
                  <a:schemeClr val="tx1"/>
                </a:solidFill>
                <a:sym typeface="Wingdings" panose="05000000000000000000" pitchFamily="2" charset="2"/>
              </a:rPr>
              <a:t>a parità risorse nazionali/regionali, </a:t>
            </a:r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rischio 20-25 milioni da </a:t>
            </a:r>
            <a:r>
              <a:rPr lang="it-IT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aggiungere dal 2019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defRPr sz="200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sz="1600" dirty="0">
                <a:sym typeface="Wingdings" panose="05000000000000000000" pitchFamily="2" charset="2"/>
              </a:rPr>
              <a:t>n</a:t>
            </a:r>
            <a:r>
              <a:rPr lang="it-IT" sz="1600" dirty="0" smtClean="0">
                <a:sym typeface="Wingdings" panose="05000000000000000000" pitchFamily="2" charset="2"/>
              </a:rPr>
              <a:t>el 2024: 291 milioni di €</a:t>
            </a:r>
            <a:endParaRPr lang="it-IT" sz="1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91440" y="6218036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17784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li obiettivi di Milano"/>
          <p:cNvSpPr txBox="1">
            <a:spLocks noGrp="1"/>
          </p:cNvSpPr>
          <p:nvPr>
            <p:ph type="title"/>
          </p:nvPr>
        </p:nvSpPr>
        <p:spPr>
          <a:xfrm>
            <a:off x="322217" y="134438"/>
            <a:ext cx="11390812" cy="104122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100000"/>
              </a:lnSpc>
              <a:defRPr sz="4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dirty="0" smtClean="0"/>
              <a:t>Milano</a:t>
            </a:r>
            <a:r>
              <a:rPr lang="it-IT" dirty="0" smtClean="0"/>
              <a:t> vuole un trasporto pubblico </a:t>
            </a:r>
            <a:r>
              <a:rPr lang="it-IT" dirty="0"/>
              <a:t>sostenibile</a:t>
            </a:r>
            <a:br>
              <a:rPr lang="it-IT" dirty="0"/>
            </a:br>
            <a:r>
              <a:rPr lang="it-IT" dirty="0" smtClean="0"/>
              <a:t>più esteso, più equo, più integrato, più giusto </a:t>
            </a:r>
            <a:endParaRPr dirty="0"/>
          </a:p>
        </p:txBody>
      </p:sp>
      <p:sp>
        <p:nvSpPr>
          <p:cNvPr id="135" name="recuperare risorse aggiuntive da utilizzi i servizi occasionalmente e temporaneamente, tutelando coloro chi vive ordinariamente nell’area metropolitana milanese e usufruisce in maniera continuativa dei servizi pubblici…"/>
          <p:cNvSpPr txBox="1">
            <a:spLocks noGrp="1"/>
          </p:cNvSpPr>
          <p:nvPr>
            <p:ph type="body" idx="1"/>
          </p:nvPr>
        </p:nvSpPr>
        <p:spPr>
          <a:xfrm>
            <a:off x="322217" y="1295220"/>
            <a:ext cx="11547566" cy="5109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1400" b="1" dirty="0" smtClean="0">
                <a:solidFill>
                  <a:srgbClr val="FF0000"/>
                </a:solidFill>
              </a:rPr>
              <a:t>SOSTENIBILE</a:t>
            </a:r>
            <a:r>
              <a:rPr lang="it-IT" sz="1400" dirty="0" smtClean="0"/>
              <a:t>: </a:t>
            </a:r>
            <a:r>
              <a:rPr lang="it-IT" sz="1400" dirty="0" smtClean="0">
                <a:solidFill>
                  <a:srgbClr val="FF0000"/>
                </a:solidFill>
              </a:rPr>
              <a:t>avere</a:t>
            </a:r>
            <a:r>
              <a:rPr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le </a:t>
            </a:r>
            <a:r>
              <a:rPr sz="1400" dirty="0" err="1" smtClean="0">
                <a:solidFill>
                  <a:srgbClr val="FF0000"/>
                </a:solidFill>
              </a:rPr>
              <a:t>risorse</a:t>
            </a:r>
            <a:r>
              <a:rPr lang="it-IT" sz="1400" dirty="0" smtClean="0">
                <a:solidFill>
                  <a:srgbClr val="FF0000"/>
                </a:solidFill>
              </a:rPr>
              <a:t> necessarie per funzionare bene e aumentare i servizi </a:t>
            </a:r>
            <a:r>
              <a:rPr lang="it-IT" sz="1400" dirty="0" smtClean="0"/>
              <a:t>(nuove linee e potenziamenti per servire più quartieri e più cittadini), per non rallentare o fermarsi; avere le risorse per investire in ambiente (ATM dal 2018 acquista nuovi bus solo elettrici) e tecnologia; SENZA RISORSE = MENO LINEE, PIU’ TRAFFICO NEI  QUARTIERI, PIU’ INQUINAMENTO.</a:t>
            </a: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endParaRPr lang="it-IT" sz="400" dirty="0" smtClean="0"/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1400" b="1" dirty="0" smtClean="0">
                <a:solidFill>
                  <a:srgbClr val="FF0000"/>
                </a:solidFill>
              </a:rPr>
              <a:t>EQUO</a:t>
            </a:r>
            <a:r>
              <a:rPr lang="it-IT" sz="1400" dirty="0" smtClean="0"/>
              <a:t>: </a:t>
            </a:r>
            <a:r>
              <a:rPr lang="it-IT" sz="1400" dirty="0" smtClean="0">
                <a:solidFill>
                  <a:srgbClr val="FF0000"/>
                </a:solidFill>
              </a:rPr>
              <a:t>tutelare e favorire i pendolari, diminuire le spese per le famiglie, sostenere chi ha meno risorse </a:t>
            </a:r>
            <a:r>
              <a:rPr lang="it-IT" sz="1400" dirty="0" smtClean="0"/>
              <a:t>(giovani, anziani, disoccupati, basso reddito), favorire chi sceglie il trasporto pubblico per la scuola, per il lavoro, per il tempo libero </a:t>
            </a:r>
            <a:r>
              <a:rPr lang="it-IT" sz="1400" dirty="0" smtClean="0">
                <a:sym typeface="Wingdings" panose="05000000000000000000" pitchFamily="2" charset="2"/>
              </a:rPr>
              <a:t> zero aumenti e più servizio per pendolari, abbonati (nel 2018 il 75% dei viaggi; 630.000 cittadini della grande Milano oggi abbonati), giovani e anziani; </a:t>
            </a:r>
            <a:r>
              <a:rPr lang="it-IT" sz="1400" dirty="0" smtClean="0">
                <a:sym typeface="Helvetica Neue LT Std 75 Bold"/>
              </a:rPr>
              <a:t>nuove risorse da prendere non dai cittadini milanesi e lombardi, con la fiscalità generale, ma dai turisti, da coloro che vengono a Milano per affari e lavoro saltuario.</a:t>
            </a: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endParaRPr lang="it-IT" sz="400" dirty="0" smtClean="0"/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sz="1400" b="1" dirty="0" smtClean="0">
                <a:solidFill>
                  <a:srgbClr val="FF0000"/>
                </a:solidFill>
              </a:rPr>
              <a:t>INTEGRATO</a:t>
            </a:r>
            <a:r>
              <a:rPr lang="it-IT" sz="1400" dirty="0" smtClean="0">
                <a:solidFill>
                  <a:srgbClr val="FF0000"/>
                </a:solidFill>
              </a:rPr>
              <a:t>: un solo titolo di viaggio in tutta l’area metropolitana milanese (Milano, Città metropolitana di Milano, Provincia Monza e Brianza), </a:t>
            </a:r>
            <a:r>
              <a:rPr lang="it-IT" sz="1400" dirty="0" smtClean="0"/>
              <a:t>per 4 milioni di cittadini, valido su bus/tram/filobus, treni, metropolitane; con tariffe convenienti perché mai superiori all’attuale cumulativo SITAM, mediamente inferiori del 10%, con abbonamenti per giovani e anziani scontati del 25%, con gratuità &lt; 14 anni, con sconto 85% per ISEE &lt; 6.000€; una famiglia di un Comune di prima fascia di due adulti e un figlio studente fino ad oggi per viaggiare con abbonamenti annuali spendeva 1.494€, domani  spenderà 1.265€ con un risparmio di 229€ all’anno, il 15,3%. </a:t>
            </a: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endParaRPr lang="it-IT" sz="400" dirty="0" smtClean="0"/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400" b="1" dirty="0" smtClean="0">
                <a:solidFill>
                  <a:srgbClr val="FF0000"/>
                </a:solidFill>
              </a:rPr>
              <a:t>GIUSTO</a:t>
            </a:r>
            <a:r>
              <a:rPr lang="it-IT" sz="1400" dirty="0">
                <a:solidFill>
                  <a:srgbClr val="FF0000"/>
                </a:solidFill>
              </a:rPr>
              <a:t>,</a:t>
            </a:r>
            <a:r>
              <a:rPr lang="it-IT" sz="1400" dirty="0" smtClean="0">
                <a:solidFill>
                  <a:srgbClr val="FF0000"/>
                </a:solidFill>
              </a:rPr>
              <a:t> LOTTA ALL’EVASIONE: aumento dei controlli su chi non paga il biglietto</a:t>
            </a:r>
            <a:r>
              <a:rPr lang="it-IT" sz="1400" dirty="0" smtClean="0"/>
              <a:t>. </a:t>
            </a:r>
            <a:r>
              <a:rPr lang="it-IT" sz="1400" dirty="0">
                <a:latin typeface="Helvetica Neue LT Std 75 Bold"/>
                <a:sym typeface="Helvetica Neue LT Std 75 Bold"/>
              </a:rPr>
              <a:t>D</a:t>
            </a:r>
            <a:r>
              <a:rPr lang="it-IT" sz="14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al </a:t>
            </a:r>
            <a:r>
              <a:rPr lang="it-IT" sz="1400" dirty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2016 al 2018: da 100 a 152 controllori, </a:t>
            </a:r>
            <a:r>
              <a:rPr lang="it-IT" sz="14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60</a:t>
            </a:r>
            <a:r>
              <a:rPr lang="it-IT" sz="1400" dirty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% </a:t>
            </a:r>
            <a:r>
              <a:rPr lang="it-IT" sz="14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in più di </a:t>
            </a:r>
            <a:r>
              <a:rPr lang="it-IT" sz="1400" dirty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passeggeri controllati, 25% in più di ricavi da sanzione, </a:t>
            </a:r>
            <a:r>
              <a:rPr lang="it-IT" sz="14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33% sanzioni in più. Ma ATM vuole fare di più: servizi speciali su alcune linee di superficie, nell’autunno 2019 inizieranno i lavori per nuovi tornelli ad altezza uomo in Duomo M1, Cadorna M1 M2, Porta Genova M2.</a:t>
            </a: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sz="400" dirty="0"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400" b="1" dirty="0" smtClean="0">
                <a:solidFill>
                  <a:srgbClr val="FF0000"/>
                </a:solidFill>
              </a:rPr>
              <a:t>SICURO</a:t>
            </a:r>
            <a:r>
              <a:rPr lang="it-IT" sz="1400" dirty="0" smtClean="0"/>
              <a:t>: più operatori della security ATM, da 94 del 2017 ai 130 del 2018, pattuglie miste con Polizia Locale, Polizia di Stato, Carabinieri, Esercito in alcune stazioni</a:t>
            </a:r>
            <a:endParaRPr lang="it-IT" sz="1400" dirty="0" smtClean="0"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sz="400" dirty="0"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  <a:p>
            <a:pPr marL="188494" indent="-188494" algn="just" defTabSz="859536">
              <a:lnSpc>
                <a:spcPct val="120000"/>
              </a:lnSpc>
              <a:spcBef>
                <a:spcPts val="0"/>
              </a:spcBef>
              <a:buFontTx/>
              <a:defRPr sz="1879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sz="1400" b="1" dirty="0" smtClean="0">
                <a:solidFill>
                  <a:srgbClr val="FF0000"/>
                </a:solidFill>
              </a:rPr>
              <a:t>TECNOLOGICO</a:t>
            </a:r>
            <a:r>
              <a:rPr lang="it-IT" sz="1400" dirty="0" smtClean="0"/>
              <a:t>: </a:t>
            </a:r>
            <a:r>
              <a:rPr sz="1400" dirty="0" err="1" smtClean="0"/>
              <a:t>facilitare</a:t>
            </a:r>
            <a:r>
              <a:rPr sz="1400" dirty="0" smtClean="0"/>
              <a:t> </a:t>
            </a:r>
            <a:r>
              <a:rPr sz="1400" dirty="0"/>
              <a:t>i </a:t>
            </a:r>
            <a:r>
              <a:rPr sz="1400" dirty="0" err="1"/>
              <a:t>sistemi</a:t>
            </a:r>
            <a:r>
              <a:rPr sz="1400" dirty="0"/>
              <a:t> di </a:t>
            </a:r>
            <a:r>
              <a:rPr sz="1400" dirty="0" err="1"/>
              <a:t>acquisto</a:t>
            </a:r>
            <a:r>
              <a:rPr sz="1400" dirty="0"/>
              <a:t> </a:t>
            </a:r>
            <a:r>
              <a:rPr sz="1400" dirty="0" err="1"/>
              <a:t>dei</a:t>
            </a:r>
            <a:r>
              <a:rPr sz="1400" dirty="0"/>
              <a:t> </a:t>
            </a:r>
            <a:r>
              <a:rPr sz="1400" dirty="0" err="1" smtClean="0"/>
              <a:t>titoli</a:t>
            </a:r>
            <a:r>
              <a:rPr sz="1400" dirty="0" smtClean="0"/>
              <a:t>, </a:t>
            </a:r>
            <a:r>
              <a:rPr sz="1400" dirty="0"/>
              <a:t>con </a:t>
            </a:r>
            <a:r>
              <a:rPr sz="1400" dirty="0" err="1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ampio</a:t>
            </a:r>
            <a:r>
              <a:rPr sz="1400" dirty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 </a:t>
            </a:r>
            <a:r>
              <a:rPr sz="1400" dirty="0" err="1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uso</a:t>
            </a:r>
            <a:r>
              <a:rPr sz="1400" dirty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 della </a:t>
            </a:r>
            <a:r>
              <a:rPr sz="1400" dirty="0" err="1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tecnologia</a:t>
            </a:r>
            <a:r>
              <a:rPr lang="it-IT" sz="1400" dirty="0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, come la carta di credito e in futuro la </a:t>
            </a:r>
            <a:r>
              <a:rPr lang="it-IT" sz="1400" dirty="0" err="1" smtClean="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rPr>
              <a:t>oystercard</a:t>
            </a:r>
            <a:endParaRPr sz="1400" dirty="0"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91589" y="6208888"/>
            <a:ext cx="397759" cy="524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olo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38574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lvl1pPr>
          </a:lstStyle>
          <a:p>
            <a:r>
              <a:rPr dirty="0"/>
              <a:t>Chi, dove e </a:t>
            </a:r>
            <a:r>
              <a:rPr dirty="0" err="1"/>
              <a:t>quando</a:t>
            </a:r>
            <a:endParaRPr dirty="0"/>
          </a:p>
        </p:txBody>
      </p:sp>
      <p:sp>
        <p:nvSpPr>
          <p:cNvPr id="13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13806" y="1303701"/>
            <a:ext cx="11112137" cy="48619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dirty="0"/>
              <a:t>La </a:t>
            </a:r>
            <a:r>
              <a:rPr lang="it-IT" dirty="0" err="1"/>
              <a:t>L</a:t>
            </a:r>
            <a:r>
              <a:rPr dirty="0" err="1" smtClean="0"/>
              <a:t>egge</a:t>
            </a:r>
            <a:r>
              <a:rPr dirty="0" smtClean="0"/>
              <a:t> </a:t>
            </a:r>
            <a:r>
              <a:rPr lang="it-IT" dirty="0" err="1"/>
              <a:t>R</a:t>
            </a:r>
            <a:r>
              <a:rPr dirty="0" err="1" smtClean="0"/>
              <a:t>egionale</a:t>
            </a:r>
            <a:r>
              <a:rPr dirty="0" smtClean="0"/>
              <a:t> </a:t>
            </a:r>
            <a:r>
              <a:rPr dirty="0"/>
              <a:t>6/2012 </a:t>
            </a:r>
            <a:r>
              <a:rPr dirty="0" err="1"/>
              <a:t>assegna</a:t>
            </a:r>
            <a:r>
              <a:rPr dirty="0"/>
              <a:t> </a:t>
            </a:r>
            <a:r>
              <a:rPr dirty="0" err="1"/>
              <a:t>competenze</a:t>
            </a:r>
            <a:r>
              <a:rPr dirty="0"/>
              <a:t>, </a:t>
            </a:r>
            <a:r>
              <a:rPr dirty="0" err="1"/>
              <a:t>governo</a:t>
            </a:r>
            <a:r>
              <a:rPr dirty="0"/>
              <a:t> e </a:t>
            </a:r>
            <a:r>
              <a:rPr dirty="0" err="1"/>
              <a:t>responsabilità</a:t>
            </a:r>
            <a:r>
              <a:rPr dirty="0"/>
              <a:t> sul </a:t>
            </a:r>
            <a:r>
              <a:rPr dirty="0" err="1"/>
              <a:t>trasporto</a:t>
            </a:r>
            <a:r>
              <a:rPr dirty="0"/>
              <a:t> </a:t>
            </a:r>
            <a:r>
              <a:rPr dirty="0" err="1"/>
              <a:t>pubblico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Agenzie</a:t>
            </a:r>
            <a:r>
              <a:rPr dirty="0"/>
              <a:t> di </a:t>
            </a:r>
            <a:r>
              <a:rPr dirty="0" err="1"/>
              <a:t>bacino</a:t>
            </a:r>
            <a:r>
              <a:rPr dirty="0"/>
              <a:t> del TPL. A Milano è </a:t>
            </a:r>
            <a:r>
              <a:rPr dirty="0" err="1"/>
              <a:t>stata</a:t>
            </a:r>
            <a:r>
              <a:rPr dirty="0"/>
              <a:t> </a:t>
            </a:r>
            <a:r>
              <a:rPr dirty="0" err="1"/>
              <a:t>costituita</a:t>
            </a:r>
            <a:r>
              <a:rPr dirty="0"/>
              <a:t> </a:t>
            </a:r>
            <a:r>
              <a:rPr dirty="0" err="1"/>
              <a:t>l’Agenzia</a:t>
            </a:r>
            <a:r>
              <a:rPr dirty="0"/>
              <a:t> di </a:t>
            </a:r>
            <a:r>
              <a:rPr dirty="0" err="1"/>
              <a:t>bacino</a:t>
            </a:r>
            <a:r>
              <a:rPr dirty="0"/>
              <a:t> TPL Milano, Monza e Brianza, Lodi e Pavia, </a:t>
            </a:r>
            <a:r>
              <a:rPr dirty="0" err="1"/>
              <a:t>costituita</a:t>
            </a:r>
            <a:r>
              <a:rPr dirty="0"/>
              <a:t> da Comune di Milano (50%), Città </a:t>
            </a:r>
            <a:r>
              <a:rPr dirty="0" err="1"/>
              <a:t>metropolitana</a:t>
            </a:r>
            <a:r>
              <a:rPr dirty="0"/>
              <a:t> di Milano (12,2%), </a:t>
            </a:r>
            <a:r>
              <a:rPr dirty="0" err="1"/>
              <a:t>Regione</a:t>
            </a:r>
            <a:r>
              <a:rPr dirty="0"/>
              <a:t> </a:t>
            </a:r>
            <a:r>
              <a:rPr dirty="0" err="1"/>
              <a:t>Lombardia</a:t>
            </a:r>
            <a:r>
              <a:rPr dirty="0"/>
              <a:t> (10%), </a:t>
            </a:r>
            <a:r>
              <a:rPr dirty="0" err="1"/>
              <a:t>Provincia</a:t>
            </a:r>
            <a:r>
              <a:rPr dirty="0"/>
              <a:t> MB (7,3%), </a:t>
            </a:r>
            <a:r>
              <a:rPr dirty="0" err="1"/>
              <a:t>Provincia</a:t>
            </a:r>
            <a:r>
              <a:rPr dirty="0"/>
              <a:t> PV (6,2%), </a:t>
            </a:r>
            <a:r>
              <a:rPr dirty="0" err="1"/>
              <a:t>Provincia</a:t>
            </a:r>
            <a:r>
              <a:rPr dirty="0"/>
              <a:t> LO (4,2%), Comune di Pavia (4,2%), Comune di Monza (3,4%), Comune di Lodi (2,4%).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dirty="0"/>
              <a:t>L</a:t>
            </a:r>
            <a:r>
              <a:rPr dirty="0" smtClean="0"/>
              <a:t>’</a:t>
            </a:r>
            <a:r>
              <a:rPr dirty="0" err="1" smtClean="0"/>
              <a:t>Agenzia</a:t>
            </a:r>
            <a:r>
              <a:rPr lang="it-IT" dirty="0" smtClean="0"/>
              <a:t> TPL ha approvato il</a:t>
            </a:r>
            <a:r>
              <a:rPr dirty="0" smtClean="0"/>
              <a:t> </a:t>
            </a:r>
            <a:r>
              <a:rPr dirty="0" err="1"/>
              <a:t>Programma</a:t>
            </a:r>
            <a:r>
              <a:rPr dirty="0"/>
              <a:t> di </a:t>
            </a:r>
            <a:r>
              <a:rPr dirty="0" err="1" smtClean="0"/>
              <a:t>Bacino</a:t>
            </a:r>
            <a:r>
              <a:rPr lang="it-IT" dirty="0" smtClean="0"/>
              <a:t> il 10 gennaio 2019</a:t>
            </a:r>
            <a:r>
              <a:rPr dirty="0" smtClean="0"/>
              <a:t> e</a:t>
            </a:r>
            <a:r>
              <a:rPr lang="it-IT" dirty="0" smtClean="0"/>
              <a:t> ha proposto</a:t>
            </a:r>
            <a:r>
              <a:rPr dirty="0" smtClean="0"/>
              <a:t> </a:t>
            </a:r>
            <a:r>
              <a:rPr lang="it-IT" dirty="0" smtClean="0"/>
              <a:t>lo</a:t>
            </a:r>
            <a:r>
              <a:rPr dirty="0" smtClean="0"/>
              <a:t> STIBM</a:t>
            </a:r>
            <a:r>
              <a:rPr lang="it-IT" dirty="0" smtClean="0"/>
              <a:t> alla Conferenza </a:t>
            </a:r>
            <a:r>
              <a:rPr dirty="0" smtClean="0"/>
              <a:t>del </a:t>
            </a:r>
            <a:r>
              <a:rPr dirty="0" err="1"/>
              <a:t>trasporto</a:t>
            </a:r>
            <a:r>
              <a:rPr dirty="0"/>
              <a:t> </a:t>
            </a:r>
            <a:r>
              <a:rPr dirty="0" err="1" smtClean="0"/>
              <a:t>pubblico</a:t>
            </a:r>
            <a:r>
              <a:rPr lang="it-IT" dirty="0" smtClean="0"/>
              <a:t> il 9 ottobre 2018</a:t>
            </a:r>
            <a:r>
              <a:rPr dirty="0" smtClean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lang="it-IT" dirty="0" smtClean="0"/>
              <a:t>avrà validità </a:t>
            </a:r>
            <a:r>
              <a:rPr dirty="0" err="1" smtClean="0"/>
              <a:t>su</a:t>
            </a:r>
            <a:r>
              <a:rPr dirty="0" smtClean="0"/>
              <a:t> </a:t>
            </a:r>
            <a:r>
              <a:rPr dirty="0" err="1"/>
              <a:t>tutto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sistema</a:t>
            </a:r>
            <a:r>
              <a:rPr dirty="0"/>
              <a:t> di </a:t>
            </a:r>
            <a:r>
              <a:rPr dirty="0" err="1"/>
              <a:t>trasporto</a:t>
            </a:r>
            <a:r>
              <a:rPr dirty="0"/>
              <a:t>: </a:t>
            </a:r>
            <a:r>
              <a:rPr dirty="0" err="1"/>
              <a:t>ferrovia</a:t>
            </a:r>
            <a:r>
              <a:rPr dirty="0"/>
              <a:t>, </a:t>
            </a:r>
            <a:r>
              <a:rPr dirty="0" err="1"/>
              <a:t>metropolitana</a:t>
            </a:r>
            <a:r>
              <a:rPr dirty="0"/>
              <a:t>, bus e tram, </a:t>
            </a:r>
            <a:r>
              <a:rPr dirty="0" err="1"/>
              <a:t>nell’intero</a:t>
            </a:r>
            <a:r>
              <a:rPr dirty="0"/>
              <a:t> </a:t>
            </a:r>
            <a:r>
              <a:rPr dirty="0" err="1"/>
              <a:t>bacino</a:t>
            </a:r>
            <a:r>
              <a:rPr dirty="0"/>
              <a:t>. </a:t>
            </a:r>
            <a:r>
              <a:rPr lang="it-IT" dirty="0" smtClean="0"/>
              <a:t>Fino a giugno 2019 </a:t>
            </a:r>
            <a:r>
              <a:rPr dirty="0" smtClean="0"/>
              <a:t>in </a:t>
            </a:r>
            <a:r>
              <a:rPr dirty="0" err="1"/>
              <a:t>vigore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SITAM e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sistemi</a:t>
            </a:r>
            <a:r>
              <a:rPr dirty="0"/>
              <a:t> </a:t>
            </a:r>
            <a:r>
              <a:rPr dirty="0" err="1"/>
              <a:t>tariffari</a:t>
            </a:r>
            <a:r>
              <a:rPr dirty="0"/>
              <a:t>, </a:t>
            </a:r>
            <a:r>
              <a:rPr dirty="0" err="1"/>
              <a:t>vecchi</a:t>
            </a:r>
            <a:r>
              <a:rPr dirty="0"/>
              <a:t> e </a:t>
            </a:r>
            <a:r>
              <a:rPr dirty="0" err="1"/>
              <a:t>iniqui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saranno</a:t>
            </a:r>
            <a:r>
              <a:rPr dirty="0"/>
              <a:t> </a:t>
            </a:r>
            <a:r>
              <a:rPr dirty="0" err="1"/>
              <a:t>integralmente</a:t>
            </a:r>
            <a:r>
              <a:rPr dirty="0"/>
              <a:t> </a:t>
            </a:r>
            <a:r>
              <a:rPr dirty="0" err="1"/>
              <a:t>superati</a:t>
            </a:r>
            <a:r>
              <a:rPr dirty="0"/>
              <a:t> </a:t>
            </a:r>
            <a:r>
              <a:rPr dirty="0" err="1"/>
              <a:t>dallo</a:t>
            </a:r>
            <a:r>
              <a:rPr dirty="0"/>
              <a:t> STIBM. </a:t>
            </a:r>
            <a:r>
              <a:rPr dirty="0" err="1"/>
              <a:t>Programma</a:t>
            </a:r>
            <a:r>
              <a:rPr dirty="0"/>
              <a:t> di </a:t>
            </a:r>
            <a:r>
              <a:rPr dirty="0" err="1"/>
              <a:t>Bacino</a:t>
            </a:r>
            <a:r>
              <a:rPr dirty="0"/>
              <a:t> e STIBM </a:t>
            </a:r>
            <a:r>
              <a:rPr dirty="0" err="1"/>
              <a:t>dovranno</a:t>
            </a:r>
            <a:r>
              <a:rPr dirty="0"/>
              <a:t> </a:t>
            </a:r>
            <a:r>
              <a:rPr dirty="0" err="1"/>
              <a:t>funzionare</a:t>
            </a:r>
            <a:r>
              <a:rPr dirty="0"/>
              <a:t> con le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economiche</a:t>
            </a:r>
            <a:r>
              <a:rPr dirty="0"/>
              <a:t> </a:t>
            </a:r>
            <a:r>
              <a:rPr dirty="0" err="1"/>
              <a:t>destinate</a:t>
            </a:r>
            <a:r>
              <a:rPr dirty="0"/>
              <a:t> e </a:t>
            </a:r>
            <a:r>
              <a:rPr dirty="0" err="1"/>
              <a:t>ripartite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Regione</a:t>
            </a:r>
            <a:r>
              <a:rPr dirty="0"/>
              <a:t> </a:t>
            </a:r>
            <a:r>
              <a:rPr dirty="0" err="1"/>
              <a:t>Lombardia</a:t>
            </a:r>
            <a:r>
              <a:rPr dirty="0"/>
              <a:t> e dal </a:t>
            </a:r>
            <a:r>
              <a:rPr dirty="0" err="1"/>
              <a:t>ricavato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vendita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titoli</a:t>
            </a:r>
            <a:r>
              <a:rPr dirty="0"/>
              <a:t> di </a:t>
            </a:r>
            <a:r>
              <a:rPr dirty="0" err="1"/>
              <a:t>viaggio</a:t>
            </a:r>
            <a:r>
              <a:rPr dirty="0"/>
              <a:t> (</a:t>
            </a:r>
            <a:r>
              <a:rPr dirty="0" err="1"/>
              <a:t>biglietti</a:t>
            </a:r>
            <a:r>
              <a:rPr dirty="0"/>
              <a:t> e </a:t>
            </a:r>
            <a:r>
              <a:rPr dirty="0" err="1"/>
              <a:t>abbonamenti</a:t>
            </a:r>
            <a:r>
              <a:rPr dirty="0"/>
              <a:t>). I </a:t>
            </a:r>
            <a:r>
              <a:rPr dirty="0" err="1"/>
              <a:t>Comuni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integrare</a:t>
            </a:r>
            <a:r>
              <a:rPr dirty="0"/>
              <a:t> con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proprie</a:t>
            </a:r>
            <a:r>
              <a:rPr dirty="0"/>
              <a:t> per </a:t>
            </a:r>
            <a:r>
              <a:rPr dirty="0" err="1"/>
              <a:t>modifiche</a:t>
            </a:r>
            <a:r>
              <a:rPr dirty="0"/>
              <a:t> </a:t>
            </a:r>
            <a:r>
              <a:rPr dirty="0" err="1"/>
              <a:t>migliorative</a:t>
            </a:r>
            <a:r>
              <a:rPr dirty="0"/>
              <a:t> e integrative </a:t>
            </a:r>
            <a:r>
              <a:rPr dirty="0" err="1"/>
              <a:t>dello</a:t>
            </a:r>
            <a:r>
              <a:rPr dirty="0"/>
              <a:t> STIBM.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dirty="0"/>
              <a:t>Il nuovo </a:t>
            </a:r>
            <a:r>
              <a:rPr lang="it-IT" dirty="0" smtClean="0"/>
              <a:t>sistema, </a:t>
            </a:r>
            <a:r>
              <a:rPr lang="it-IT" dirty="0" smtClean="0">
                <a:solidFill>
                  <a:srgbClr val="FF0000"/>
                </a:solidFill>
              </a:rPr>
              <a:t>lo STIBM è stato approvato dall’Assemblea soci dell’Agenzia di bacino TPL il 10 aprile 2019, </a:t>
            </a:r>
            <a:r>
              <a:rPr lang="it-IT" dirty="0">
                <a:solidFill>
                  <a:srgbClr val="FF0000"/>
                </a:solidFill>
              </a:rPr>
              <a:t>ed entrerà in vigore </a:t>
            </a:r>
            <a:r>
              <a:rPr lang="it-IT" dirty="0" smtClean="0">
                <a:solidFill>
                  <a:srgbClr val="FF0000"/>
                </a:solidFill>
              </a:rPr>
              <a:t>nel mese di luglio 2019, nell’area ex SITAM (Comune di Milano, Città metropolitana di Milano, Provincia di Monza e Brianza e alcuni Comuni delle provincie limitrofe)</a:t>
            </a:r>
            <a:r>
              <a:rPr lang="it-IT" dirty="0" smtClean="0"/>
              <a:t>.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>
                <a:latin typeface="Helvetica Neue LT Std 45 Light"/>
                <a:ea typeface="Helvetica Neue LT Std 45 Light"/>
                <a:cs typeface="Helvetica Neue LT Std 45 Light"/>
                <a:sym typeface="Helvetica Neue LT Std 45 Light"/>
              </a:defRPr>
            </a:pPr>
            <a:r>
              <a:rPr lang="it-IT" dirty="0" smtClean="0">
                <a:solidFill>
                  <a:schemeClr val="tx1"/>
                </a:solidFill>
              </a:rPr>
              <a:t>Il</a:t>
            </a:r>
            <a:r>
              <a:rPr lang="it-IT" dirty="0" smtClean="0">
                <a:solidFill>
                  <a:srgbClr val="FF0000"/>
                </a:solidFill>
              </a:rPr>
              <a:t> Consiglio Comunale di Milano ha approvato un ordine del giorno di indirizzo favorevole allo STIBM in data 18 ottobre 2018</a:t>
            </a:r>
            <a:r>
              <a:rPr lang="it-IT" dirty="0" smtClean="0"/>
              <a:t> e l</a:t>
            </a:r>
            <a:r>
              <a:rPr lang="it-IT" dirty="0" smtClean="0">
                <a:solidFill>
                  <a:srgbClr val="FF0000"/>
                </a:solidFill>
              </a:rPr>
              <a:t>’Assemblea dei Sindaci della Città metropolitana di Milano ha approvato un </a:t>
            </a:r>
            <a:r>
              <a:rPr lang="it-IT" dirty="0">
                <a:solidFill>
                  <a:srgbClr val="FF0000"/>
                </a:solidFill>
              </a:rPr>
              <a:t>ordine del giorno di indirizzo favorevole allo STIBM </a:t>
            </a:r>
            <a:r>
              <a:rPr lang="it-IT" dirty="0" smtClean="0">
                <a:solidFill>
                  <a:srgbClr val="FF0000"/>
                </a:solidFill>
              </a:rPr>
              <a:t>in data 18 febbraio 2019 con i voti favorevoli di 64 Sindaci e 9 astenuti</a:t>
            </a:r>
            <a:r>
              <a:rPr lang="it-IT" dirty="0" smtClean="0"/>
              <a:t>. La Giunta del Comune di Milano </a:t>
            </a:r>
            <a:r>
              <a:rPr lang="it-IT" dirty="0" smtClean="0">
                <a:solidFill>
                  <a:srgbClr val="FF0000"/>
                </a:solidFill>
              </a:rPr>
              <a:t>ha approvato il 31 maggio 2019 la proposta di delibera per il Consiglio Comunale di Milano </a:t>
            </a:r>
            <a:r>
              <a:rPr lang="it-IT" dirty="0" smtClean="0"/>
              <a:t>per le agevolazioni tariffarie aggiuntive.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rchioComuneMilano_Verticale4Colori.pdf" descr="MarchioComuneMilano_Verticale4Colori.pdf"/>
          <p:cNvPicPr>
            <a:picLocks noChangeAspect="1"/>
          </p:cNvPicPr>
          <p:nvPr/>
        </p:nvPicPr>
        <p:blipFill>
          <a:blip r:embed="rId2" cstate="print">
            <a:alphaModFix amt="5000"/>
            <a:extLst/>
          </a:blip>
          <a:stretch>
            <a:fillRect/>
          </a:stretch>
        </p:blipFill>
        <p:spPr>
          <a:xfrm>
            <a:off x="2006" y="254000"/>
            <a:ext cx="6094140" cy="947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a proposta tariffaria nel Comune di Milano"/>
          <p:cNvSpPr txBox="1">
            <a:spLocks noGrp="1"/>
          </p:cNvSpPr>
          <p:nvPr>
            <p:ph type="title"/>
          </p:nvPr>
        </p:nvSpPr>
        <p:spPr>
          <a:xfrm>
            <a:off x="838200" y="78377"/>
            <a:ext cx="10515600" cy="9492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 sz="3900">
                <a:solidFill>
                  <a:schemeClr val="accent1"/>
                </a:solidFill>
                <a:latin typeface="Helvetica Neue LT Std 85 Heavy"/>
                <a:ea typeface="Helvetica Neue LT Std 85 Heavy"/>
                <a:cs typeface="Helvetica Neue LT Std 85 Heavy"/>
                <a:sym typeface="Helvetica Neue LT Std 85 Heavy"/>
              </a:defRPr>
            </a:pPr>
            <a:r>
              <a:rPr dirty="0"/>
              <a:t>La </a:t>
            </a:r>
            <a:r>
              <a:rPr dirty="0" err="1"/>
              <a:t>proposta</a:t>
            </a:r>
            <a:r>
              <a:rPr dirty="0"/>
              <a:t> </a:t>
            </a:r>
            <a:r>
              <a:rPr dirty="0" err="1"/>
              <a:t>tariffaria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Comune di Milano</a:t>
            </a:r>
          </a:p>
        </p:txBody>
      </p:sp>
      <p:sp>
        <p:nvSpPr>
          <p:cNvPr id="140" name="nessun aumento per under 26 e pensionati, né annuali né mensili…"/>
          <p:cNvSpPr txBox="1">
            <a:spLocks noGrp="1"/>
          </p:cNvSpPr>
          <p:nvPr>
            <p:ph type="body" idx="1"/>
          </p:nvPr>
        </p:nvSpPr>
        <p:spPr>
          <a:xfrm>
            <a:off x="156754" y="905691"/>
            <a:ext cx="11834949" cy="551988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Giovani: </a:t>
            </a:r>
            <a:r>
              <a:rPr dirty="0" err="1" smtClean="0">
                <a:solidFill>
                  <a:srgbClr val="FF0000"/>
                </a:solidFill>
                <a:latin typeface="Helvetica Neue LT Std 55 Roman"/>
              </a:rPr>
              <a:t>nessun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aumento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per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 abbonamenti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mensili (22€) e annuali (200€) 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under 2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7, esteso agli under 30 con ISEE &lt;28.000€, per tutti con annuale abbinamento a tessera </a:t>
            </a:r>
            <a:r>
              <a:rPr lang="it-IT" dirty="0" err="1">
                <a:solidFill>
                  <a:srgbClr val="FF0000"/>
                </a:solidFill>
                <a:latin typeface="Helvetica Neue LT Std 55 Roman"/>
              </a:rPr>
              <a:t>B</a:t>
            </a:r>
            <a:r>
              <a:rPr lang="it-IT" dirty="0" err="1" smtClean="0">
                <a:solidFill>
                  <a:srgbClr val="FF0000"/>
                </a:solidFill>
                <a:latin typeface="Helvetica Neue LT Std 55 Roman"/>
              </a:rPr>
              <a:t>ikeMi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 al costo annuale di 12€</a:t>
            </a:r>
            <a:r>
              <a:rPr lang="it-IT" dirty="0">
                <a:solidFill>
                  <a:srgbClr val="FF0000"/>
                </a:solidFill>
                <a:latin typeface="Helvetica Neue LT Std 55 Roman"/>
              </a:rPr>
              <a:t>,</a:t>
            </a:r>
            <a:r>
              <a:rPr lang="it-IT" dirty="0" smtClean="0">
                <a:solidFill>
                  <a:schemeClr val="tx1"/>
                </a:solidFill>
                <a:latin typeface="Helvetica Neue LT Std 55 Roman"/>
              </a:rPr>
              <a:t>  </a:t>
            </a:r>
            <a:r>
              <a:rPr dirty="0" smtClean="0">
                <a:solidFill>
                  <a:schemeClr val="tx1"/>
                </a:solidFill>
                <a:latin typeface="Helvetica Neue LT Std 55 Roman"/>
              </a:rPr>
              <a:t> </a:t>
            </a:r>
            <a:endParaRPr lang="it-IT" dirty="0" smtClean="0">
              <a:solidFill>
                <a:schemeClr val="tx1"/>
              </a:solidFill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endParaRPr lang="it-IT" dirty="0">
              <a:solidFill>
                <a:srgbClr val="FF0000"/>
              </a:solidFill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Anziani e pensionati (65 anni e 60 per i pensionati): nessun aumento</a:t>
            </a:r>
            <a:r>
              <a:rPr lang="it-IT" dirty="0" smtClean="0">
                <a:solidFill>
                  <a:schemeClr val="tx1"/>
                </a:solidFill>
                <a:latin typeface="Helvetica Neue LT Std 55 Roman"/>
              </a:rPr>
              <a:t>, con </a:t>
            </a:r>
            <a:r>
              <a:rPr dirty="0" err="1" smtClean="0">
                <a:latin typeface="Helvetica Neue LT Std 55 Roman"/>
              </a:rPr>
              <a:t>miglioramento</a:t>
            </a:r>
            <a:r>
              <a:rPr dirty="0" smtClean="0">
                <a:latin typeface="Helvetica Neue LT Std 55 Roman"/>
              </a:rPr>
              <a:t> </a:t>
            </a:r>
            <a:r>
              <a:rPr lang="it-IT" dirty="0" smtClean="0">
                <a:latin typeface="Helvetica Neue LT Std 55 Roman"/>
              </a:rPr>
              <a:t>a parità di costo </a:t>
            </a:r>
            <a:r>
              <a:rPr dirty="0" smtClean="0">
                <a:latin typeface="Helvetica Neue LT Std 55 Roman"/>
              </a:rPr>
              <a:t>dell'</a:t>
            </a:r>
            <a:r>
              <a:rPr lang="it-IT" dirty="0" smtClean="0">
                <a:latin typeface="Helvetica Neue LT Std 55 Roman"/>
              </a:rPr>
              <a:t>abbonamento</a:t>
            </a:r>
            <a:r>
              <a:rPr dirty="0" smtClean="0">
                <a:latin typeface="Helvetica Neue LT Std 55 Roman"/>
              </a:rPr>
              <a:t> 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senior off 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peak</a:t>
            </a:r>
            <a:r>
              <a:rPr lang="it-IT" dirty="0" smtClean="0">
                <a:latin typeface="Helvetica Neue LT Std 55 Roman"/>
              </a:rPr>
              <a:t>,</a:t>
            </a:r>
            <a:r>
              <a:rPr dirty="0" smtClean="0">
                <a:latin typeface="Helvetica Neue LT Std 55 Roman"/>
              </a:rPr>
              <a:t> </a:t>
            </a:r>
            <a:r>
              <a:rPr dirty="0" err="1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permettendo</a:t>
            </a:r>
            <a:r>
              <a:rPr lang="it-IT"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ne</a:t>
            </a:r>
            <a:r>
              <a:rPr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</a:t>
            </a:r>
            <a:r>
              <a:rPr dirty="0" err="1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l'utilizzo</a:t>
            </a:r>
            <a:r>
              <a:rPr dirty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in </a:t>
            </a:r>
            <a:r>
              <a:rPr dirty="0" err="1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superficie</a:t>
            </a:r>
            <a:r>
              <a:rPr dirty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</a:t>
            </a:r>
            <a:r>
              <a:rPr dirty="0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da</a:t>
            </a:r>
            <a:r>
              <a:rPr lang="it-IT" dirty="0" err="1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ll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’</a:t>
            </a:r>
            <a:r>
              <a:rPr dirty="0" err="1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inizio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del</a:t>
            </a:r>
            <a:r>
              <a:rPr dirty="0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</a:t>
            </a:r>
            <a:r>
              <a:rPr dirty="0" err="1" smtClean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servizio</a:t>
            </a:r>
            <a:r>
              <a:rPr lang="it-IT"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con l’eliminazione dei vincoli orari; solo in metropolitana continuerà a valere dalle 9.30 in poi nei giorni feriali, solo per anziani residenti a Milano</a:t>
            </a:r>
            <a:endParaRPr dirty="0">
              <a:latin typeface="Helvetica Neue LT Std 55 Roman"/>
              <a:ea typeface="Helvetica Neue LT Std 55 Roman"/>
              <a:cs typeface="Helvetica Neue LT Std 55 Roman"/>
              <a:sym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endParaRPr dirty="0">
              <a:latin typeface="Helvetica Neue LT Std 55 Roman"/>
              <a:ea typeface="Helvetica Neue LT Std 55 Roman"/>
              <a:cs typeface="Helvetica Neue LT Std 55 Roman"/>
              <a:sym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dirty="0" err="1">
                <a:solidFill>
                  <a:srgbClr val="FF0000"/>
                </a:solidFill>
                <a:latin typeface="Helvetica Neue LT Std 55 Roman"/>
              </a:rPr>
              <a:t>nessun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aumento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per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abbonamenti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annuali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ordinari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>
                <a:latin typeface="Helvetica Neue LT Std 55 Roman"/>
              </a:rPr>
              <a:t>e </a:t>
            </a:r>
            <a:r>
              <a:rPr dirty="0" err="1"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introduzione</a:t>
            </a:r>
            <a:r>
              <a:rPr dirty="0"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 della </a:t>
            </a:r>
            <a:r>
              <a:rPr dirty="0" err="1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rateizzazione</a:t>
            </a:r>
            <a:r>
              <a:rPr dirty="0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 </a:t>
            </a:r>
            <a:r>
              <a:rPr dirty="0" err="1" smtClean="0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mensile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 </a:t>
            </a:r>
            <a:r>
              <a:rPr lang="it-IT" dirty="0" smtClean="0"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a 27,5€ + costo del servizio, e 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abbinamento a tessera </a:t>
            </a:r>
            <a:r>
              <a:rPr lang="it-IT" dirty="0" err="1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B</a:t>
            </a:r>
            <a:r>
              <a:rPr lang="it-IT" dirty="0" err="1" smtClean="0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ikeMi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 24€, </a:t>
            </a:r>
            <a:r>
              <a:rPr lang="it-IT" dirty="0" smtClean="0">
                <a:solidFill>
                  <a:schemeClr val="tx1"/>
                </a:solidFill>
                <a:latin typeface="Helvetica Neue LT Std 55 Roman"/>
                <a:ea typeface="Helvetica Neue LT Std 75 Bold"/>
                <a:cs typeface="Helvetica Neue LT Std 75 Bold"/>
                <a:sym typeface="Helvetica Neue LT Std 75 Bold"/>
              </a:rPr>
              <a:t>per tutti</a:t>
            </a:r>
            <a:endParaRPr dirty="0">
              <a:solidFill>
                <a:schemeClr val="tx1"/>
              </a:solidFill>
              <a:latin typeface="Helvetica Neue LT Std 55 Roman"/>
              <a:ea typeface="Helvetica Neue LT Std 75 Bold"/>
              <a:cs typeface="Helvetica Neue LT Std 75 Bold"/>
              <a:sym typeface="Helvetica Neue LT Std 75 Bold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endParaRPr dirty="0">
              <a:latin typeface="Helvetica Neue LT Std 55 Roman"/>
              <a:ea typeface="Helvetica Neue LT Std 75 Bold"/>
              <a:cs typeface="Helvetica Neue LT Std 75 Bold"/>
              <a:sym typeface="Helvetica Neue LT Std 75 Bold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75 Bold"/>
                <a:ea typeface="Helvetica Neue LT Std 75 Bold"/>
                <a:cs typeface="Helvetica Neue LT Std 75 Bold"/>
                <a:sym typeface="Helvetica Neue LT Std 75 Bold"/>
              </a:defRPr>
            </a:pPr>
            <a:r>
              <a:rPr dirty="0" err="1">
                <a:solidFill>
                  <a:srgbClr val="FF0000"/>
                </a:solidFill>
                <a:latin typeface="Helvetica Neue LT Std 55 Roman"/>
              </a:rPr>
              <a:t>gratuità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per i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minori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di 14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anni</a:t>
            </a:r>
            <a:r>
              <a:rPr dirty="0">
                <a:solidFill>
                  <a:srgbClr val="FF0000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,</a:t>
            </a:r>
            <a:r>
              <a:rPr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con </a:t>
            </a:r>
            <a:r>
              <a:rPr dirty="0" err="1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tessera</a:t>
            </a:r>
            <a:r>
              <a:rPr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di </a:t>
            </a:r>
            <a:r>
              <a:rPr dirty="0" err="1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abbonamento</a:t>
            </a:r>
            <a:r>
              <a:rPr dirty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 a </a:t>
            </a:r>
            <a:r>
              <a:rPr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vista</a:t>
            </a:r>
            <a:r>
              <a:rPr lang="it-IT" dirty="0" smtClean="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rPr>
              <a:t>, per tutti</a:t>
            </a:r>
            <a:endParaRPr dirty="0">
              <a:latin typeface="Helvetica Neue LT Std 55 Roman"/>
              <a:ea typeface="Helvetica Neue LT Std 55 Roman"/>
              <a:cs typeface="Helvetica Neue LT Std 55 Roman"/>
              <a:sym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endParaRPr dirty="0">
              <a:latin typeface="Helvetica Neue LT Std 55 Roman"/>
              <a:ea typeface="Helvetica Neue LT Std 55 Roman"/>
              <a:cs typeface="Helvetica Neue LT Std 55 Roman"/>
              <a:sym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buChar char="•"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dirty="0" err="1">
                <a:solidFill>
                  <a:srgbClr val="FF0000"/>
                </a:solidFill>
                <a:latin typeface="Helvetica Neue LT Std 55 Roman"/>
              </a:rPr>
              <a:t>abbonamento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err="1">
                <a:solidFill>
                  <a:srgbClr val="FF0000"/>
                </a:solidFill>
                <a:latin typeface="Helvetica Neue LT Std 55 Roman"/>
              </a:rPr>
              <a:t>annuale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50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€</a:t>
            </a:r>
            <a:r>
              <a:rPr dirty="0" smtClean="0">
                <a:solidFill>
                  <a:srgbClr val="FF0000"/>
                </a:solidFill>
                <a:latin typeface="Helvetica Neue LT Std 55 Roman"/>
              </a:rPr>
              <a:t> </a:t>
            </a:r>
            <a:r>
              <a:rPr dirty="0">
                <a:solidFill>
                  <a:srgbClr val="FF0000"/>
                </a:solidFill>
                <a:latin typeface="Helvetica Neue LT Std 55 Roman"/>
              </a:rPr>
              <a:t>per </a:t>
            </a:r>
            <a:r>
              <a:rPr lang="it-IT" dirty="0">
                <a:solidFill>
                  <a:srgbClr val="FF0000"/>
                </a:solidFill>
                <a:latin typeface="Helvetica Neue LT Std 55 Roman"/>
              </a:rPr>
              <a:t>persone con ISEE &lt;6.000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€</a:t>
            </a:r>
            <a:r>
              <a:rPr lang="it-IT" dirty="0" smtClean="0">
                <a:latin typeface="Helvetica Neue LT Std 55 Roman"/>
              </a:rPr>
              <a:t>, 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per persone </a:t>
            </a:r>
            <a:r>
              <a:rPr dirty="0" err="1" smtClean="0">
                <a:solidFill>
                  <a:srgbClr val="FF0000"/>
                </a:solidFill>
                <a:latin typeface="Helvetica Neue LT Std 55 Roman"/>
              </a:rPr>
              <a:t>disoccupat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e (ISEE&lt;16.954,95€) </a:t>
            </a:r>
            <a:r>
              <a:rPr lang="it-IT" dirty="0" smtClean="0">
                <a:solidFill>
                  <a:schemeClr val="tx1"/>
                </a:solidFill>
                <a:latin typeface="Helvetica Neue LT Std 55 Roman"/>
              </a:rPr>
              <a:t>e persone detenute in permesso lavorativo esterno, </a:t>
            </a:r>
            <a:r>
              <a:rPr lang="it-IT" dirty="0" smtClean="0">
                <a:latin typeface="Helvetica Neue LT Std 55 Roman"/>
              </a:rPr>
              <a:t>per </a:t>
            </a:r>
            <a:r>
              <a:rPr lang="it-IT" dirty="0">
                <a:latin typeface="Helvetica Neue LT Std 55 Roman"/>
              </a:rPr>
              <a:t>tutti, </a:t>
            </a:r>
            <a:endParaRPr lang="it-IT" dirty="0" smtClean="0">
              <a:solidFill>
                <a:schemeClr val="tx1"/>
              </a:solidFill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buChar char="•"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lang="it-IT" dirty="0">
              <a:solidFill>
                <a:schemeClr val="tx1"/>
              </a:solidFill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dirty="0">
                <a:latin typeface="Helvetica Neue LT Std 55 Roman"/>
              </a:rPr>
              <a:t>p</a:t>
            </a:r>
            <a:r>
              <a:rPr lang="it-IT" dirty="0" smtClean="0">
                <a:latin typeface="Helvetica Neue LT Std 55 Roman"/>
              </a:rPr>
              <a:t>ossibilità di 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timbrare più volte il biglietto in metropolitana </a:t>
            </a:r>
            <a:r>
              <a:rPr lang="it-IT" dirty="0" smtClean="0">
                <a:latin typeface="Helvetica Neue LT Std 55 Roman"/>
              </a:rPr>
              <a:t>entro i 90 minuti, per tutti</a:t>
            </a:r>
            <a:endParaRPr dirty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endParaRPr lang="it-IT" dirty="0" smtClean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r>
              <a:rPr lang="it-IT" dirty="0">
                <a:solidFill>
                  <a:srgbClr val="FF0000"/>
                </a:solidFill>
                <a:latin typeface="Helvetica Neue LT Std 55 Roman"/>
              </a:rPr>
              <a:t>u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tilizzo contemporaneo del carnet da parte di più persone</a:t>
            </a:r>
            <a:r>
              <a:rPr lang="it-IT" dirty="0" smtClean="0">
                <a:latin typeface="Helvetica Neue LT Std 55 Roman"/>
              </a:rPr>
              <a:t>, in vigore dall’attivazione della bigliettazione elettronica (nel corso del 2020), per tutti</a:t>
            </a:r>
            <a:endParaRPr lang="it-IT" dirty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endParaRPr dirty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dirty="0" err="1">
                <a:latin typeface="Helvetica Neue LT Std 55 Roman"/>
              </a:rPr>
              <a:t>aumento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contenuto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degli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abbonamenti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mensili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ordinari</a:t>
            </a:r>
            <a:r>
              <a:rPr dirty="0">
                <a:latin typeface="Helvetica Neue LT Std 55 Roman"/>
              </a:rPr>
              <a:t> da 35 a 39 €/</a:t>
            </a:r>
            <a:r>
              <a:rPr dirty="0" err="1" smtClean="0">
                <a:latin typeface="Helvetica Neue LT Std 55 Roman"/>
              </a:rPr>
              <a:t>mese</a:t>
            </a:r>
            <a:r>
              <a:rPr lang="it-IT" dirty="0" smtClean="0">
                <a:latin typeface="Helvetica Neue LT Std 55 Roman"/>
              </a:rPr>
              <a:t>, </a:t>
            </a:r>
            <a:endParaRPr dirty="0" smtClean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/>
            </a:pPr>
            <a:endParaRPr dirty="0" smtClean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dirty="0" err="1" smtClean="0">
                <a:latin typeface="Helvetica Neue LT Std 55 Roman"/>
              </a:rPr>
              <a:t>aumento</a:t>
            </a:r>
            <a:r>
              <a:rPr dirty="0" smtClean="0">
                <a:latin typeface="Helvetica Neue LT Std 55 Roman"/>
              </a:rPr>
              <a:t> </a:t>
            </a:r>
            <a:r>
              <a:rPr dirty="0">
                <a:latin typeface="Helvetica Neue LT Std 55 Roman"/>
              </a:rPr>
              <a:t>per i </a:t>
            </a:r>
            <a:r>
              <a:rPr dirty="0" err="1">
                <a:latin typeface="Helvetica Neue LT Std 55 Roman"/>
              </a:rPr>
              <a:t>titoli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occasionali</a:t>
            </a:r>
            <a:r>
              <a:rPr dirty="0">
                <a:latin typeface="Helvetica Neue LT Std 55 Roman"/>
              </a:rPr>
              <a:t> (</a:t>
            </a:r>
            <a:r>
              <a:rPr dirty="0" err="1">
                <a:latin typeface="Helvetica Neue LT Std 55 Roman"/>
              </a:rPr>
              <a:t>biglietto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singolo</a:t>
            </a:r>
            <a:r>
              <a:rPr dirty="0">
                <a:latin typeface="Helvetica Neue LT Std 55 Roman"/>
              </a:rPr>
              <a:t>, carnet, </a:t>
            </a:r>
            <a:r>
              <a:rPr dirty="0" err="1">
                <a:latin typeface="Helvetica Neue LT Std 55 Roman"/>
              </a:rPr>
              <a:t>giornaliero</a:t>
            </a:r>
            <a:r>
              <a:rPr dirty="0">
                <a:latin typeface="Helvetica Neue LT Std 55 Roman"/>
              </a:rPr>
              <a:t>, </a:t>
            </a:r>
            <a:r>
              <a:rPr dirty="0" err="1" smtClean="0">
                <a:latin typeface="Helvetica Neue LT Std 55 Roman"/>
              </a:rPr>
              <a:t>settimanale</a:t>
            </a:r>
            <a:r>
              <a:rPr dirty="0">
                <a:latin typeface="Helvetica Neue LT Std 55 Roman"/>
              </a:rPr>
              <a:t>), </a:t>
            </a:r>
            <a:r>
              <a:rPr dirty="0" err="1">
                <a:latin typeface="Helvetica Neue LT Std 55 Roman"/>
              </a:rPr>
              <a:t>proporzionale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all'aumento</a:t>
            </a:r>
            <a:r>
              <a:rPr dirty="0">
                <a:latin typeface="Helvetica Neue LT Std 55 Roman"/>
              </a:rPr>
              <a:t> del </a:t>
            </a:r>
            <a:r>
              <a:rPr dirty="0" err="1">
                <a:latin typeface="Helvetica Neue LT Std 55 Roman"/>
              </a:rPr>
              <a:t>biglietto</a:t>
            </a:r>
            <a:r>
              <a:rPr dirty="0">
                <a:latin typeface="Helvetica Neue LT Std 55 Roman"/>
              </a:rPr>
              <a:t> </a:t>
            </a:r>
            <a:r>
              <a:rPr dirty="0" err="1">
                <a:latin typeface="Helvetica Neue LT Std 55 Roman"/>
              </a:rPr>
              <a:t>ordinario</a:t>
            </a:r>
            <a:r>
              <a:rPr dirty="0">
                <a:latin typeface="Helvetica Neue LT Std 55 Roman"/>
              </a:rPr>
              <a:t> da 1,50 a 2,00 </a:t>
            </a:r>
            <a:r>
              <a:rPr dirty="0" smtClean="0">
                <a:latin typeface="Helvetica Neue LT Std 55 Roman"/>
              </a:rPr>
              <a:t>€</a:t>
            </a:r>
            <a:endParaRPr lang="it-IT" dirty="0" smtClean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lang="it-IT" dirty="0" smtClean="0">
              <a:latin typeface="Helvetica Neue LT Std 55 Roman"/>
            </a:endParaRPr>
          </a:p>
          <a:p>
            <a:pPr marL="174457" indent="-174457" defTabSz="795527">
              <a:lnSpc>
                <a:spcPct val="100000"/>
              </a:lnSpc>
              <a:spcBef>
                <a:spcPts val="0"/>
              </a:spcBef>
              <a:buFontTx/>
              <a:defRPr sz="174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miglioramento delle attuali </a:t>
            </a:r>
            <a:r>
              <a:rPr lang="it-IT" dirty="0" err="1" smtClean="0">
                <a:solidFill>
                  <a:srgbClr val="FF0000"/>
                </a:solidFill>
                <a:latin typeface="Helvetica Neue LT Std 55 Roman"/>
              </a:rPr>
              <a:t>scontistiche</a:t>
            </a:r>
            <a:r>
              <a:rPr lang="it-IT" dirty="0" smtClean="0">
                <a:solidFill>
                  <a:srgbClr val="FF0000"/>
                </a:solidFill>
                <a:latin typeface="Helvetica Neue LT Std 55 Roman"/>
              </a:rPr>
              <a:t> per le aziende</a:t>
            </a:r>
            <a:r>
              <a:rPr lang="it-IT" dirty="0" smtClean="0">
                <a:latin typeface="Helvetica Neue LT Std 55 Roman"/>
              </a:rPr>
              <a:t>, con sconto complessivo dal 5% al 45% in base al numero degli abbonamenti e del cofinanziamento aziendale, per aziende con sede a Milano</a:t>
            </a:r>
            <a:endParaRPr dirty="0">
              <a:latin typeface="Helvetica Neue LT Std 55 Roman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Comune di Milano, assessorato mobilità e ambiente – ottobre 2018"/>
          <p:cNvSpPr txBox="1"/>
          <p:nvPr/>
        </p:nvSpPr>
        <p:spPr>
          <a:xfrm>
            <a:off x="530037" y="6507888"/>
            <a:ext cx="4838823" cy="22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 sz="1600">
                <a:latin typeface="Helvetica Neue LT Std 25 Ultra "/>
                <a:ea typeface="Helvetica Neue LT Std 25 Ultra "/>
                <a:cs typeface="Helvetica Neue LT Std 25 Ultra "/>
                <a:sym typeface="Helvetica Neue LT Std 25 Ultra "/>
              </a:defRPr>
            </a:lvl1pPr>
          </a:lstStyle>
          <a:p>
            <a:r>
              <a:rPr sz="1200" i="1" dirty="0"/>
              <a:t>Comune di Milano, </a:t>
            </a:r>
            <a:r>
              <a:rPr sz="1200" i="1" dirty="0" err="1"/>
              <a:t>assessorato</a:t>
            </a:r>
            <a:r>
              <a:rPr sz="1200" i="1" dirty="0"/>
              <a:t> </a:t>
            </a:r>
            <a:r>
              <a:rPr sz="1200" i="1" dirty="0" err="1"/>
              <a:t>mobilità</a:t>
            </a:r>
            <a:r>
              <a:rPr sz="1200" i="1" dirty="0"/>
              <a:t> e </a:t>
            </a:r>
            <a:r>
              <a:rPr sz="1200" i="1" dirty="0" err="1"/>
              <a:t>ambiente</a:t>
            </a:r>
            <a:r>
              <a:rPr sz="1200" i="1" dirty="0"/>
              <a:t> – </a:t>
            </a:r>
            <a:r>
              <a:rPr lang="it-IT" sz="1200" i="1" dirty="0" smtClean="0"/>
              <a:t>31 maggio </a:t>
            </a:r>
            <a:r>
              <a:rPr lang="it-IT" sz="1200" i="1" dirty="0"/>
              <a:t>2019</a:t>
            </a:r>
          </a:p>
        </p:txBody>
      </p:sp>
      <p:pic>
        <p:nvPicPr>
          <p:cNvPr id="8" name="MarchioComuneMilano_Verticale4Colori.png" descr="MarchioComuneMilano_Verticale4Colori.pn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1748" t="29856" r="23309" b="18966"/>
          <a:stretch/>
        </p:blipFill>
        <p:spPr>
          <a:xfrm>
            <a:off x="156754" y="6080661"/>
            <a:ext cx="432594" cy="570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5284</Words>
  <Application>Microsoft Office PowerPoint</Application>
  <PresentationFormat>Personalizzato</PresentationFormat>
  <Paragraphs>578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#MilanoCambiaAria  LA MOBILITÀ NELL’AREA METROPOLITANA DI MILANO</vt:lpstr>
      <vt:lpstr>Due sfide da vincere:</vt:lpstr>
      <vt:lpstr>Perché e come il nuovo sistema tariffario</vt:lpstr>
      <vt:lpstr>ATM: un servizio apprezzato e in crescita</vt:lpstr>
      <vt:lpstr>Un servizio in crescita nei quartieri di Milano e fuori dalla città</vt:lpstr>
      <vt:lpstr>Più servizio e meno contributi da Regione e Stato. Chi paga? Quale servizio nel 2021 e 2024?</vt:lpstr>
      <vt:lpstr>Milano vuole un trasporto pubblico sostenibile più esteso, più equo, più integrato, più giusto </vt:lpstr>
      <vt:lpstr>Chi, dove e quando</vt:lpstr>
      <vt:lpstr>La proposta tariffaria nel Comune di Milano</vt:lpstr>
      <vt:lpstr>La proposta di mobilità sostenibile per le aziende in Comune di Milano: key account</vt:lpstr>
      <vt:lpstr>La rivoluzione metropolitana: estensione, equità, integrazione</vt:lpstr>
      <vt:lpstr>La rivoluzione: Milano e tutta l’area metropolitana sono più vicine </vt:lpstr>
      <vt:lpstr>Diapositiva 13</vt:lpstr>
      <vt:lpstr>Diapositiva 14</vt:lpstr>
      <vt:lpstr>Le nuove tariffe Comune per Comune</vt:lpstr>
      <vt:lpstr>I benefici per i cittadini del nuovo sistema tariffario  </vt:lpstr>
      <vt:lpstr>I costi del trasporto pubblico locale in altre città europee a gennaio 2019</vt:lpstr>
      <vt:lpstr>ATM, una società che investe risorse nel trasporto pubblico: 267 milioni €/anno</vt:lpstr>
      <vt:lpstr>Cambia la mobilità nell’area metropolitana di Milano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MOBILITÀ NELL’AREA METROPOLITANA DI MILANO</dc:title>
  <dc:creator>Marco Pietro Granelli</dc:creator>
  <cp:lastModifiedBy>COMMISSIONI</cp:lastModifiedBy>
  <cp:revision>186</cp:revision>
  <cp:lastPrinted>2019-05-28T16:24:06Z</cp:lastPrinted>
  <dcterms:modified xsi:type="dcterms:W3CDTF">2019-06-05T15:29:01Z</dcterms:modified>
</cp:coreProperties>
</file>