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77" r:id="rId4"/>
    <p:sldId id="278" r:id="rId5"/>
    <p:sldId id="281" r:id="rId6"/>
    <p:sldId id="280" r:id="rId7"/>
    <p:sldId id="283" r:id="rId8"/>
    <p:sldId id="282" r:id="rId9"/>
    <p:sldId id="284" r:id="rId10"/>
  </p:sldIdLst>
  <p:sldSz cx="12192000" cy="6858000"/>
  <p:notesSz cx="10018713" cy="68881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2AJubXQspcZrH+4lL7gMMux++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978D6-4488-4614-A7E4-24EE6F04F94E}" v="887" dt="2020-07-13T13:14:17.797"/>
    <p1510:client id="{B2736F24-C173-4AAC-AE0C-157A2E33EFAB}" v="110" dt="2020-05-07T12:27:55.823"/>
    <p1510:client id="{C2E5C20C-C1C8-407D-A623-90FE38117FC4}" v="39" dt="2020-05-06T12:29:52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4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42534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2" tIns="46198" rIns="92422" bIns="4619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3841" y="0"/>
            <a:ext cx="4342534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2" tIns="46198" rIns="92422" bIns="4619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27050" y="3928025"/>
            <a:ext cx="8764618" cy="244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2" tIns="46198" rIns="92422" bIns="46198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542648"/>
            <a:ext cx="4342534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2" tIns="46198" rIns="92422" bIns="4619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3841" y="6542648"/>
            <a:ext cx="4342534" cy="3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2" tIns="46198" rIns="92422" bIns="46198" anchor="b" anchorCtr="0">
            <a:noAutofit/>
          </a:bodyPr>
          <a:lstStyle/>
          <a:p>
            <a:pPr algn="r"/>
            <a:fld id="{00000000-1234-1234-1234-123412341234}" type="slidenum">
              <a:rPr lang="it-IT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3757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27050" y="3928025"/>
            <a:ext cx="8764618" cy="2442973"/>
          </a:xfrm>
          <a:prstGeom prst="rect">
            <a:avLst/>
          </a:prstGeom>
        </p:spPr>
        <p:txBody>
          <a:bodyPr spcFirstLastPara="1" wrap="square" lIns="92422" tIns="46198" rIns="92422" bIns="46198" anchor="t" anchorCtr="0">
            <a:noAutofit/>
          </a:bodyPr>
          <a:lstStyle/>
          <a:p>
            <a:pPr marL="0" indent="0">
              <a:spcBef>
                <a:spcPts val="364"/>
              </a:spcBef>
            </a:pPr>
            <a:endParaRPr dirty="0"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f51ed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f51ed3db_0_0:notes"/>
          <p:cNvSpPr txBox="1">
            <a:spLocks noGrp="1"/>
          </p:cNvSpPr>
          <p:nvPr>
            <p:ph type="body" idx="1"/>
          </p:nvPr>
        </p:nvSpPr>
        <p:spPr>
          <a:xfrm>
            <a:off x="627049" y="3928025"/>
            <a:ext cx="8764650" cy="2442892"/>
          </a:xfrm>
          <a:prstGeom prst="rect">
            <a:avLst/>
          </a:prstGeom>
        </p:spPr>
        <p:txBody>
          <a:bodyPr spcFirstLastPara="1" wrap="square" lIns="92422" tIns="46198" rIns="92422" bIns="46198" anchor="t" anchorCtr="0">
            <a:noAutofit/>
          </a:bodyPr>
          <a:lstStyle/>
          <a:p>
            <a:pPr marL="0" indent="0">
              <a:spcBef>
                <a:spcPts val="364"/>
              </a:spcBef>
            </a:pPr>
            <a:endParaRPr/>
          </a:p>
        </p:txBody>
      </p:sp>
      <p:sp>
        <p:nvSpPr>
          <p:cNvPr id="121" name="Google Shape;121;g52f51ed3db_0_0:notes"/>
          <p:cNvSpPr txBox="1">
            <a:spLocks noGrp="1"/>
          </p:cNvSpPr>
          <p:nvPr>
            <p:ph type="sldNum" idx="12"/>
          </p:nvPr>
        </p:nvSpPr>
        <p:spPr>
          <a:xfrm>
            <a:off x="5673840" y="6542648"/>
            <a:ext cx="4342509" cy="344425"/>
          </a:xfrm>
          <a:prstGeom prst="rect">
            <a:avLst/>
          </a:prstGeom>
        </p:spPr>
        <p:txBody>
          <a:bodyPr spcFirstLastPara="1" wrap="square" lIns="92422" tIns="46198" rIns="92422" bIns="46198" anchor="b" anchorCtr="0">
            <a:noAutofit/>
          </a:bodyPr>
          <a:lstStyle/>
          <a:p>
            <a:pPr algn="r"/>
            <a:fld id="{00000000-1234-1234-1234-123412341234}" type="slidenum">
              <a:rPr lang="it-IT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f51ed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f51ed3db_0_0:notes"/>
          <p:cNvSpPr txBox="1">
            <a:spLocks noGrp="1"/>
          </p:cNvSpPr>
          <p:nvPr>
            <p:ph type="body" idx="1"/>
          </p:nvPr>
        </p:nvSpPr>
        <p:spPr>
          <a:xfrm>
            <a:off x="627049" y="3928025"/>
            <a:ext cx="8764650" cy="2442892"/>
          </a:xfrm>
          <a:prstGeom prst="rect">
            <a:avLst/>
          </a:prstGeom>
        </p:spPr>
        <p:txBody>
          <a:bodyPr spcFirstLastPara="1" wrap="square" lIns="92422" tIns="46198" rIns="92422" bIns="46198" anchor="t" anchorCtr="0">
            <a:noAutofit/>
          </a:bodyPr>
          <a:lstStyle/>
          <a:p>
            <a:pPr marL="0" indent="0">
              <a:spcBef>
                <a:spcPts val="364"/>
              </a:spcBef>
            </a:pPr>
            <a:endParaRPr dirty="0"/>
          </a:p>
        </p:txBody>
      </p:sp>
      <p:sp>
        <p:nvSpPr>
          <p:cNvPr id="121" name="Google Shape;121;g52f51ed3db_0_0:notes"/>
          <p:cNvSpPr txBox="1">
            <a:spLocks noGrp="1"/>
          </p:cNvSpPr>
          <p:nvPr>
            <p:ph type="sldNum" idx="12"/>
          </p:nvPr>
        </p:nvSpPr>
        <p:spPr>
          <a:xfrm>
            <a:off x="5673840" y="6542648"/>
            <a:ext cx="4342509" cy="344425"/>
          </a:xfrm>
          <a:prstGeom prst="rect">
            <a:avLst/>
          </a:prstGeom>
        </p:spPr>
        <p:txBody>
          <a:bodyPr spcFirstLastPara="1" wrap="square" lIns="92422" tIns="46198" rIns="92422" bIns="46198" anchor="b" anchorCtr="0">
            <a:noAutofit/>
          </a:bodyPr>
          <a:lstStyle/>
          <a:p>
            <a:pPr algn="r"/>
            <a:fld id="{00000000-1234-1234-1234-123412341234}" type="slidenum">
              <a:rPr lang="it-IT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47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f51ed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f51ed3db_0_0:notes"/>
          <p:cNvSpPr txBox="1">
            <a:spLocks noGrp="1"/>
          </p:cNvSpPr>
          <p:nvPr>
            <p:ph type="body" idx="1"/>
          </p:nvPr>
        </p:nvSpPr>
        <p:spPr>
          <a:xfrm>
            <a:off x="627049" y="3928025"/>
            <a:ext cx="8764650" cy="2442892"/>
          </a:xfrm>
          <a:prstGeom prst="rect">
            <a:avLst/>
          </a:prstGeom>
        </p:spPr>
        <p:txBody>
          <a:bodyPr spcFirstLastPara="1" wrap="square" lIns="92422" tIns="46198" rIns="92422" bIns="46198" anchor="t" anchorCtr="0">
            <a:noAutofit/>
          </a:bodyPr>
          <a:lstStyle/>
          <a:p>
            <a:pPr marL="0" indent="0">
              <a:spcBef>
                <a:spcPts val="364"/>
              </a:spcBef>
            </a:pPr>
            <a:endParaRPr dirty="0"/>
          </a:p>
        </p:txBody>
      </p:sp>
      <p:sp>
        <p:nvSpPr>
          <p:cNvPr id="121" name="Google Shape;121;g52f51ed3db_0_0:notes"/>
          <p:cNvSpPr txBox="1">
            <a:spLocks noGrp="1"/>
          </p:cNvSpPr>
          <p:nvPr>
            <p:ph type="sldNum" idx="12"/>
          </p:nvPr>
        </p:nvSpPr>
        <p:spPr>
          <a:xfrm>
            <a:off x="5673840" y="6542648"/>
            <a:ext cx="4342509" cy="344425"/>
          </a:xfrm>
          <a:prstGeom prst="rect">
            <a:avLst/>
          </a:prstGeom>
        </p:spPr>
        <p:txBody>
          <a:bodyPr spcFirstLastPara="1" wrap="square" lIns="92422" tIns="46198" rIns="92422" bIns="46198" anchor="b" anchorCtr="0">
            <a:noAutofit/>
          </a:bodyPr>
          <a:lstStyle/>
          <a:p>
            <a:pPr algn="r"/>
            <a:fld id="{00000000-1234-1234-1234-123412341234}" type="slidenum">
              <a:rPr lang="it-IT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66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f51ed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f51ed3db_0_0:notes"/>
          <p:cNvSpPr txBox="1">
            <a:spLocks noGrp="1"/>
          </p:cNvSpPr>
          <p:nvPr>
            <p:ph type="body" idx="1"/>
          </p:nvPr>
        </p:nvSpPr>
        <p:spPr>
          <a:xfrm>
            <a:off x="627049" y="3928025"/>
            <a:ext cx="8764650" cy="2442892"/>
          </a:xfrm>
          <a:prstGeom prst="rect">
            <a:avLst/>
          </a:prstGeom>
        </p:spPr>
        <p:txBody>
          <a:bodyPr spcFirstLastPara="1" wrap="square" lIns="92422" tIns="46198" rIns="92422" bIns="46198" anchor="t" anchorCtr="0">
            <a:noAutofit/>
          </a:bodyPr>
          <a:lstStyle/>
          <a:p>
            <a:pPr marL="0" indent="0">
              <a:spcBef>
                <a:spcPts val="364"/>
              </a:spcBef>
            </a:pPr>
            <a:endParaRPr/>
          </a:p>
        </p:txBody>
      </p:sp>
      <p:sp>
        <p:nvSpPr>
          <p:cNvPr id="121" name="Google Shape;121;g52f51ed3db_0_0:notes"/>
          <p:cNvSpPr txBox="1">
            <a:spLocks noGrp="1"/>
          </p:cNvSpPr>
          <p:nvPr>
            <p:ph type="sldNum" idx="12"/>
          </p:nvPr>
        </p:nvSpPr>
        <p:spPr>
          <a:xfrm>
            <a:off x="5673840" y="6542648"/>
            <a:ext cx="4342509" cy="344425"/>
          </a:xfrm>
          <a:prstGeom prst="rect">
            <a:avLst/>
          </a:prstGeom>
        </p:spPr>
        <p:txBody>
          <a:bodyPr spcFirstLastPara="1" wrap="square" lIns="92422" tIns="46198" rIns="92422" bIns="46198" anchor="b" anchorCtr="0">
            <a:noAutofit/>
          </a:bodyPr>
          <a:lstStyle/>
          <a:p>
            <a:pPr algn="r"/>
            <a:fld id="{00000000-1234-1234-1234-123412341234}" type="slidenum">
              <a:rPr lang="it-IT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55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f51ed3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431800"/>
            <a:ext cx="6005513" cy="3378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f51ed3db_0_0:notes"/>
          <p:cNvSpPr txBox="1">
            <a:spLocks noGrp="1"/>
          </p:cNvSpPr>
          <p:nvPr>
            <p:ph type="body" idx="1"/>
          </p:nvPr>
        </p:nvSpPr>
        <p:spPr>
          <a:xfrm>
            <a:off x="627049" y="3928025"/>
            <a:ext cx="8764650" cy="2442892"/>
          </a:xfrm>
          <a:prstGeom prst="rect">
            <a:avLst/>
          </a:prstGeom>
        </p:spPr>
        <p:txBody>
          <a:bodyPr spcFirstLastPara="1" wrap="square" lIns="92422" tIns="46198" rIns="92422" bIns="46198" anchor="t" anchorCtr="0">
            <a:noAutofit/>
          </a:bodyPr>
          <a:lstStyle/>
          <a:p>
            <a:pPr marL="0" indent="0">
              <a:spcBef>
                <a:spcPts val="364"/>
              </a:spcBef>
            </a:pPr>
            <a:endParaRPr/>
          </a:p>
        </p:txBody>
      </p:sp>
      <p:sp>
        <p:nvSpPr>
          <p:cNvPr id="121" name="Google Shape;121;g52f51ed3db_0_0:notes"/>
          <p:cNvSpPr txBox="1">
            <a:spLocks noGrp="1"/>
          </p:cNvSpPr>
          <p:nvPr>
            <p:ph type="sldNum" idx="12"/>
          </p:nvPr>
        </p:nvSpPr>
        <p:spPr>
          <a:xfrm>
            <a:off x="5673840" y="6542648"/>
            <a:ext cx="4342509" cy="344425"/>
          </a:xfrm>
          <a:prstGeom prst="rect">
            <a:avLst/>
          </a:prstGeom>
        </p:spPr>
        <p:txBody>
          <a:bodyPr spcFirstLastPara="1" wrap="square" lIns="92422" tIns="46198" rIns="92422" bIns="46198" anchor="b" anchorCtr="0">
            <a:noAutofit/>
          </a:bodyPr>
          <a:lstStyle/>
          <a:p>
            <a:pPr algn="r"/>
            <a:fld id="{00000000-1234-1234-1234-123412341234}" type="slidenum">
              <a:rPr lang="it-IT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68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/>
          <p:nvPr/>
        </p:nvSpPr>
        <p:spPr>
          <a:xfrm>
            <a:off x="0" y="0"/>
            <a:ext cx="12192000" cy="2956456"/>
          </a:xfrm>
          <a:prstGeom prst="rect">
            <a:avLst/>
          </a:prstGeom>
          <a:solidFill>
            <a:srgbClr val="DD18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222967" y="4237892"/>
            <a:ext cx="52748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26262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323" y="-2043608"/>
            <a:ext cx="56416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 txBox="1"/>
          <p:nvPr/>
        </p:nvSpPr>
        <p:spPr>
          <a:xfrm>
            <a:off x="6497219" y="4035804"/>
            <a:ext cx="5293563" cy="1697452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DD183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853992" y="4419109"/>
            <a:ext cx="45800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1835"/>
              </a:buClr>
              <a:buSzPts val="2800"/>
              <a:buFont typeface="Arial"/>
              <a:buNone/>
            </a:pPr>
            <a:r>
              <a:rPr lang="it-IT" sz="2800" b="1" i="1" u="none" strike="noStrike" cap="none">
                <a:solidFill>
                  <a:srgbClr val="DD1835"/>
                </a:solidFill>
                <a:latin typeface="Arial"/>
                <a:ea typeface="Arial"/>
                <a:cs typeface="Arial"/>
                <a:sym typeface="Arial"/>
              </a:rPr>
              <a:t>Direzione Organizzazione &amp; Risorse Umane</a:t>
            </a:r>
            <a:endParaRPr sz="28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 descr="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1" cy="1662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960967" y="75723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719403" y="500165"/>
            <a:ext cx="10332640" cy="4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719403" y="1650392"/>
            <a:ext cx="10972800" cy="45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 t="30247" b="21728"/>
          <a:stretch/>
        </p:blipFill>
        <p:spPr>
          <a:xfrm>
            <a:off x="191344" y="6365059"/>
            <a:ext cx="648072" cy="427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800" cy="26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2"/>
          <p:cNvGrpSpPr/>
          <p:nvPr/>
        </p:nvGrpSpPr>
        <p:grpSpPr>
          <a:xfrm>
            <a:off x="4943872" y="1196752"/>
            <a:ext cx="6714499" cy="4932224"/>
            <a:chOff x="3528070" y="1196752"/>
            <a:chExt cx="5035874" cy="4932224"/>
          </a:xfrm>
        </p:grpSpPr>
        <p:pic>
          <p:nvPicPr>
            <p:cNvPr id="25" name="Google Shape;25;p12"/>
            <p:cNvPicPr preferRelativeResize="0"/>
            <p:nvPr/>
          </p:nvPicPr>
          <p:blipFill rotWithShape="1">
            <a:blip r:embed="rId2">
              <a:alphaModFix/>
            </a:blip>
            <a:srcRect r="2352" b="4363"/>
            <a:stretch/>
          </p:blipFill>
          <p:spPr>
            <a:xfrm>
              <a:off x="3528070" y="1196752"/>
              <a:ext cx="5035874" cy="493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12"/>
            <p:cNvSpPr/>
            <p:nvPr/>
          </p:nvSpPr>
          <p:spPr>
            <a:xfrm>
              <a:off x="5256262" y="2924944"/>
              <a:ext cx="1658527" cy="1677978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rgbClr val="E20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2"/>
          <p:cNvSpPr/>
          <p:nvPr/>
        </p:nvSpPr>
        <p:spPr>
          <a:xfrm>
            <a:off x="4545108" y="899180"/>
            <a:ext cx="7488832" cy="5689178"/>
          </a:xfrm>
          <a:prstGeom prst="ellipse">
            <a:avLst/>
          </a:prstGeom>
          <a:noFill/>
          <a:ln w="762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3">
            <a:alphaModFix/>
          </a:blip>
          <a:srcRect l="-682" t="35699" r="681" b="26907"/>
          <a:stretch/>
        </p:blipFill>
        <p:spPr>
          <a:xfrm>
            <a:off x="7361704" y="3428197"/>
            <a:ext cx="1984217" cy="78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360" y="547223"/>
            <a:ext cx="485785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335360" y="4804871"/>
            <a:ext cx="5088565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3" descr="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1" cy="166211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609600" y="1412776"/>
            <a:ext cx="10972800" cy="44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609600" y="1928814"/>
            <a:ext cx="10972800" cy="38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3">
            <a:alphaModFix/>
          </a:blip>
          <a:srcRect t="30247" b="21728"/>
          <a:stretch/>
        </p:blipFill>
        <p:spPr>
          <a:xfrm>
            <a:off x="398865" y="6452284"/>
            <a:ext cx="671473" cy="3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800" cy="26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4" descr="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1" cy="166211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/>
          <p:nvPr/>
        </p:nvSpPr>
        <p:spPr>
          <a:xfrm>
            <a:off x="719403" y="0"/>
            <a:ext cx="11472597" cy="906221"/>
          </a:xfrm>
          <a:prstGeom prst="rect">
            <a:avLst/>
          </a:prstGeom>
          <a:solidFill>
            <a:srgbClr val="DB0C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4"/>
          <p:cNvSpPr/>
          <p:nvPr/>
        </p:nvSpPr>
        <p:spPr>
          <a:xfrm rot="10800000">
            <a:off x="8208231" y="2535"/>
            <a:ext cx="2504796" cy="105960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4"/>
          <p:cNvPicPr preferRelativeResize="0"/>
          <p:nvPr/>
        </p:nvPicPr>
        <p:blipFill rotWithShape="1">
          <a:blip r:embed="rId3">
            <a:alphaModFix/>
          </a:blip>
          <a:srcRect t="30247" b="21728"/>
          <a:stretch/>
        </p:blipFill>
        <p:spPr>
          <a:xfrm>
            <a:off x="8688288" y="173350"/>
            <a:ext cx="1549125" cy="78958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/>
          <p:nvPr/>
        </p:nvSpPr>
        <p:spPr>
          <a:xfrm>
            <a:off x="719403" y="1124745"/>
            <a:ext cx="11472597" cy="153923"/>
          </a:xfrm>
          <a:prstGeom prst="rect">
            <a:avLst/>
          </a:prstGeom>
          <a:solidFill>
            <a:srgbClr val="DB0C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4"/>
          <p:cNvSpPr txBox="1">
            <a:spLocks noGrp="1"/>
          </p:cNvSpPr>
          <p:nvPr>
            <p:ph type="ctrTitle"/>
          </p:nvPr>
        </p:nvSpPr>
        <p:spPr>
          <a:xfrm>
            <a:off x="719401" y="843518"/>
            <a:ext cx="7296811" cy="4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719403" y="1650392"/>
            <a:ext cx="10972800" cy="45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800" cy="26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5"/>
          <p:cNvPicPr preferRelativeResize="0"/>
          <p:nvPr/>
        </p:nvPicPr>
        <p:blipFill rotWithShape="1">
          <a:blip r:embed="rId2">
            <a:alphaModFix/>
          </a:blip>
          <a:srcRect l="35069" t="39779"/>
          <a:stretch/>
        </p:blipFill>
        <p:spPr>
          <a:xfrm>
            <a:off x="13365" y="0"/>
            <a:ext cx="2145969" cy="161175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5"/>
          <p:cNvSpPr/>
          <p:nvPr/>
        </p:nvSpPr>
        <p:spPr>
          <a:xfrm>
            <a:off x="1391477" y="273839"/>
            <a:ext cx="1344149" cy="10081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DB0C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>
            <a:spLocks noGrp="1"/>
          </p:cNvSpPr>
          <p:nvPr>
            <p:ph type="ctrTitle"/>
          </p:nvPr>
        </p:nvSpPr>
        <p:spPr>
          <a:xfrm>
            <a:off x="2831637" y="560681"/>
            <a:ext cx="8983893" cy="4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91C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334434" y="1989138"/>
            <a:ext cx="11618217" cy="432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 t="30247" b="21728"/>
          <a:stretch/>
        </p:blipFill>
        <p:spPr>
          <a:xfrm>
            <a:off x="398865" y="6452284"/>
            <a:ext cx="671473" cy="34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800" cy="26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title"/>
          </p:nvPr>
        </p:nvSpPr>
        <p:spPr>
          <a:xfrm>
            <a:off x="222967" y="3501008"/>
            <a:ext cx="5945041" cy="259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FF0000"/>
                </a:solidFill>
              </a:rPr>
              <a:t>Approvazione tariffe TARI </a:t>
            </a:r>
            <a:r>
              <a:rPr lang="it-IT" dirty="0" smtClean="0">
                <a:solidFill>
                  <a:srgbClr val="FF0000"/>
                </a:solidFill>
              </a:rPr>
              <a:t>- </a:t>
            </a:r>
            <a:r>
              <a:rPr lang="it-IT" dirty="0">
                <a:solidFill>
                  <a:srgbClr val="FF0000"/>
                </a:solidFill>
              </a:rPr>
              <a:t>Tassa </a:t>
            </a:r>
            <a:r>
              <a:rPr lang="it-IT" dirty="0" smtClean="0">
                <a:solidFill>
                  <a:srgbClr val="FF0000"/>
                </a:solidFill>
              </a:rPr>
              <a:t>Rifiuti - </a:t>
            </a:r>
            <a:r>
              <a:rPr lang="it-IT" dirty="0">
                <a:solidFill>
                  <a:srgbClr val="FF0000"/>
                </a:solidFill>
              </a:rPr>
              <a:t>Anno </a:t>
            </a:r>
            <a:r>
              <a:rPr lang="it-IT" dirty="0" smtClean="0">
                <a:solidFill>
                  <a:srgbClr val="FF0000"/>
                </a:solidFill>
              </a:rPr>
              <a:t>2020 </a:t>
            </a:r>
            <a:r>
              <a:rPr lang="it-IT" dirty="0">
                <a:solidFill>
                  <a:srgbClr val="FF0000"/>
                </a:solidFill>
              </a:rPr>
              <a:t>e agevolazioni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sz="1800" dirty="0">
                <a:solidFill>
                  <a:schemeClr val="dk1"/>
                </a:solidFill>
              </a:rPr>
              <a:t/>
            </a:r>
            <a:br>
              <a:rPr lang="it-IT" sz="1800" dirty="0">
                <a:solidFill>
                  <a:schemeClr val="dk1"/>
                </a:solidFill>
              </a:rPr>
            </a:br>
            <a:r>
              <a:rPr lang="it-IT" sz="1800" dirty="0">
                <a:solidFill>
                  <a:schemeClr val="dk1"/>
                </a:solidFill>
              </a:rPr>
              <a:t> </a:t>
            </a:r>
            <a:r>
              <a:rPr lang="it-IT" sz="1800" b="0" i="0" smtClean="0">
                <a:solidFill>
                  <a:srgbClr val="002060"/>
                </a:solidFill>
              </a:rPr>
              <a:t>Commissione consiliare_9  </a:t>
            </a:r>
            <a:r>
              <a:rPr lang="it-IT" sz="1800" b="0" i="0" dirty="0">
                <a:solidFill>
                  <a:srgbClr val="002060"/>
                </a:solidFill>
              </a:rPr>
              <a:t>settembre 2020</a:t>
            </a:r>
            <a:r>
              <a:rPr lang="it-IT" sz="1800" dirty="0">
                <a:solidFill>
                  <a:schemeClr val="dk1"/>
                </a:solidFill>
              </a:rPr>
              <a:t/>
            </a:r>
            <a:br>
              <a:rPr lang="it-IT" sz="1800" dirty="0">
                <a:solidFill>
                  <a:schemeClr val="dk1"/>
                </a:solidFill>
              </a:rPr>
            </a:br>
            <a:r>
              <a:rPr lang="it-IT" sz="1800" dirty="0">
                <a:solidFill>
                  <a:schemeClr val="dk1"/>
                </a:solidFill>
              </a:rPr>
              <a:t/>
            </a:r>
            <a:br>
              <a:rPr lang="it-IT" sz="1800" dirty="0">
                <a:solidFill>
                  <a:schemeClr val="dk1"/>
                </a:solidFill>
              </a:rPr>
            </a:br>
            <a:r>
              <a:rPr lang="it-IT" sz="1800" dirty="0">
                <a:solidFill>
                  <a:schemeClr val="dk1"/>
                </a:solidFill>
              </a:rPr>
              <a:t/>
            </a:r>
            <a:br>
              <a:rPr lang="it-IT" sz="1800" dirty="0">
                <a:solidFill>
                  <a:schemeClr val="dk1"/>
                </a:solidFill>
              </a:rPr>
            </a:br>
            <a:r>
              <a:rPr lang="it-IT" sz="1800" b="0" i="0" dirty="0">
                <a:solidFill>
                  <a:srgbClr val="002060"/>
                </a:solidFill>
              </a:rPr>
              <a:t>Area Gestione Fiscalità e </a:t>
            </a:r>
            <a:r>
              <a:rPr lang="it-IT" sz="1800" b="0" i="0" dirty="0" smtClean="0">
                <a:solidFill>
                  <a:srgbClr val="002060"/>
                </a:solidFill>
              </a:rPr>
              <a:t>Controlli - </a:t>
            </a:r>
            <a:r>
              <a:rPr lang="it-IT" sz="1800" b="0" i="0" dirty="0">
                <a:solidFill>
                  <a:srgbClr val="002060"/>
                </a:solidFill>
              </a:rPr>
              <a:t>Direzione Bilancio e Partecipate </a:t>
            </a:r>
            <a:endParaRPr b="0" i="0" dirty="0">
              <a:solidFill>
                <a:srgbClr val="002060"/>
              </a:solidFill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8008" y="3501008"/>
            <a:ext cx="597666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f51ed3db_0_0"/>
          <p:cNvSpPr txBox="1">
            <a:spLocks noGrp="1"/>
          </p:cNvSpPr>
          <p:nvPr>
            <p:ph type="ctrTitle"/>
          </p:nvPr>
        </p:nvSpPr>
        <p:spPr>
          <a:xfrm>
            <a:off x="719403" y="500165"/>
            <a:ext cx="10332600" cy="43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Tari </a:t>
            </a:r>
            <a:r>
              <a:rPr lang="it-IT" dirty="0" smtClean="0"/>
              <a:t>2020: </a:t>
            </a:r>
            <a:r>
              <a:rPr lang="it-IT" dirty="0"/>
              <a:t>Approvazione delle tariffe TARI </a:t>
            </a:r>
            <a:r>
              <a:rPr lang="it-IT" dirty="0" smtClean="0"/>
              <a:t>- </a:t>
            </a:r>
            <a:r>
              <a:rPr lang="it-IT" dirty="0"/>
              <a:t>Tassa </a:t>
            </a:r>
            <a:r>
              <a:rPr lang="it-IT" dirty="0" smtClean="0"/>
              <a:t>rifiuti - </a:t>
            </a:r>
            <a:r>
              <a:rPr lang="it-IT" dirty="0"/>
              <a:t>anno 2020 e agevolazioni </a:t>
            </a:r>
            <a:endParaRPr dirty="0"/>
          </a:p>
        </p:txBody>
      </p:sp>
      <p:sp>
        <p:nvSpPr>
          <p:cNvPr id="124" name="Google Shape;124;g52f51ed3db_0_0"/>
          <p:cNvSpPr txBox="1">
            <a:spLocks noGrp="1"/>
          </p:cNvSpPr>
          <p:nvPr>
            <p:ph type="body" idx="1"/>
          </p:nvPr>
        </p:nvSpPr>
        <p:spPr>
          <a:xfrm>
            <a:off x="719403" y="1650392"/>
            <a:ext cx="10972800" cy="458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it-IT" b="1" dirty="0" smtClean="0"/>
              <a:t>Il </a:t>
            </a:r>
            <a:r>
              <a:rPr lang="it-IT" b="1" dirty="0"/>
              <a:t>2020: particolarmente «difficile» per  le imposte locali,  in particolare per la </a:t>
            </a:r>
            <a:r>
              <a:rPr lang="it-IT" b="1" dirty="0" smtClean="0"/>
              <a:t>TARI. Cosa è accaduto:</a:t>
            </a:r>
            <a:endParaRPr lang="it-IT" b="1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it-IT" dirty="0">
                <a:highlight>
                  <a:srgbClr val="FFFF00"/>
                </a:highlight>
              </a:rPr>
              <a:t>ARERA (Autorità di Regolazione per Energia Reti e Ambiente</a:t>
            </a:r>
            <a:r>
              <a:rPr lang="it-IT" dirty="0" smtClean="0">
                <a:highlight>
                  <a:srgbClr val="FFFF00"/>
                </a:highlight>
              </a:rPr>
              <a:t>):</a:t>
            </a:r>
            <a:endParaRPr lang="it-IT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 ad essa sono assegnate funzioni di regolazione e controllo del ciclo rifiuti, con il compito di uniformare </a:t>
            </a:r>
            <a:r>
              <a:rPr lang="it-IT" dirty="0" smtClean="0">
                <a:sym typeface="Wingdings" panose="05000000000000000000" pitchFamily="2" charset="2"/>
              </a:rPr>
              <a:t/>
            </a:r>
            <a:br>
              <a:rPr lang="it-IT" dirty="0" smtClean="0">
                <a:sym typeface="Wingdings" panose="05000000000000000000" pitchFamily="2" charset="2"/>
              </a:rPr>
            </a:br>
            <a:r>
              <a:rPr lang="it-IT" dirty="0" smtClean="0">
                <a:sym typeface="Wingdings" panose="05000000000000000000" pitchFamily="2" charset="2"/>
              </a:rPr>
              <a:t>      comportamenti </a:t>
            </a:r>
            <a:r>
              <a:rPr lang="it-IT" dirty="0">
                <a:sym typeface="Wingdings" panose="05000000000000000000" pitchFamily="2" charset="2"/>
              </a:rPr>
              <a:t>sull’intero territorio nazionale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it-IT" dirty="0"/>
              <a:t>dal 2020,  definisce nuova metodologia di calcolo per i corrispettivi del servizio integrato di raccolta e smaltimento, prevedendo anche  quote di ripartizione (tra gestore e Comuni)  dei proventi di smaltimento (carta, vetro, energia prodotta dai termovalorizzatori…) e gli utili massimi dei gestori 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</a:pPr>
            <a:endParaRPr lang="it-IT"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</a:pPr>
            <a:r>
              <a:rPr lang="it-IT" dirty="0">
                <a:highlight>
                  <a:srgbClr val="FFFF00"/>
                </a:highlight>
              </a:rPr>
              <a:t>COVID 19:</a:t>
            </a: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it-IT" dirty="0">
                <a:sym typeface="Wingdings" panose="05000000000000000000" pitchFamily="2" charset="2"/>
              </a:rPr>
              <a:t>t</a:t>
            </a:r>
            <a:r>
              <a:rPr lang="it-IT" dirty="0" smtClean="0">
                <a:sym typeface="Wingdings" panose="05000000000000000000" pitchFamily="2" charset="2"/>
              </a:rPr>
              <a:t>ra </a:t>
            </a:r>
            <a:r>
              <a:rPr lang="it-IT" dirty="0">
                <a:sym typeface="Wingdings" panose="05000000000000000000" pitchFamily="2" charset="2"/>
              </a:rPr>
              <a:t>le tante conseguenze, determina uno «stravolgimento» nella produzione </a:t>
            </a:r>
            <a:r>
              <a:rPr lang="it-IT" dirty="0" smtClean="0">
                <a:sym typeface="Wingdings" panose="05000000000000000000" pitchFamily="2" charset="2"/>
              </a:rPr>
              <a:t>(e </a:t>
            </a:r>
            <a:r>
              <a:rPr lang="it-IT" dirty="0">
                <a:sym typeface="Wingdings" panose="05000000000000000000" pitchFamily="2" charset="2"/>
              </a:rPr>
              <a:t>conseguente raccolta/smaltimento) dei rifiuti  </a:t>
            </a:r>
            <a:r>
              <a:rPr lang="it-IT" dirty="0" smtClean="0">
                <a:sym typeface="Wingdings" panose="05000000000000000000" pitchFamily="2" charset="2"/>
              </a:rPr>
              <a:t>per </a:t>
            </a:r>
            <a:r>
              <a:rPr lang="it-IT" dirty="0" err="1" smtClean="0">
                <a:sym typeface="Wingdings" panose="05000000000000000000" pitchFamily="2" charset="2"/>
              </a:rPr>
              <a:t>ca</a:t>
            </a:r>
            <a:r>
              <a:rPr lang="it-IT" dirty="0" smtClean="0">
                <a:sym typeface="Wingdings" panose="05000000000000000000" pitchFamily="2" charset="2"/>
              </a:rPr>
              <a:t>. </a:t>
            </a:r>
            <a:r>
              <a:rPr lang="it-IT" dirty="0">
                <a:sym typeface="Wingdings" panose="05000000000000000000" pitchFamily="2" charset="2"/>
              </a:rPr>
              <a:t>3 mesi spariscono i city users, chiudono numerose attività produttive,  i cittadini sono «confinati» nelle proprie abitazioni….)  </a:t>
            </a: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/>
          </a:p>
        </p:txBody>
      </p:sp>
      <p:sp>
        <p:nvSpPr>
          <p:cNvPr id="125" name="Google Shape;125;g52f51ed3db_0_0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900" cy="2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f51ed3db_0_0"/>
          <p:cNvSpPr txBox="1">
            <a:spLocks noGrp="1"/>
          </p:cNvSpPr>
          <p:nvPr>
            <p:ph type="ctrTitle"/>
          </p:nvPr>
        </p:nvSpPr>
        <p:spPr>
          <a:xfrm>
            <a:off x="719403" y="500165"/>
            <a:ext cx="10332600" cy="43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Tari </a:t>
            </a:r>
            <a:r>
              <a:rPr lang="it-IT" dirty="0" smtClean="0"/>
              <a:t>2020: </a:t>
            </a:r>
            <a:r>
              <a:rPr lang="it-IT" dirty="0"/>
              <a:t>Approvazione delle tariffe TARI </a:t>
            </a:r>
            <a:r>
              <a:rPr lang="it-IT" dirty="0" smtClean="0"/>
              <a:t>- </a:t>
            </a:r>
            <a:r>
              <a:rPr lang="it-IT" dirty="0"/>
              <a:t>Tassa </a:t>
            </a:r>
            <a:r>
              <a:rPr lang="it-IT" dirty="0" smtClean="0"/>
              <a:t>rifiuti - </a:t>
            </a:r>
            <a:r>
              <a:rPr lang="it-IT" dirty="0"/>
              <a:t>anno 2020 e agevolazioni </a:t>
            </a:r>
            <a:endParaRPr dirty="0"/>
          </a:p>
        </p:txBody>
      </p:sp>
      <p:sp>
        <p:nvSpPr>
          <p:cNvPr id="124" name="Google Shape;124;g52f51ed3db_0_0"/>
          <p:cNvSpPr txBox="1">
            <a:spLocks noGrp="1"/>
          </p:cNvSpPr>
          <p:nvPr>
            <p:ph type="body" idx="1"/>
          </p:nvPr>
        </p:nvSpPr>
        <p:spPr>
          <a:xfrm>
            <a:off x="746349" y="1865285"/>
            <a:ext cx="10972800" cy="458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it-IT" b="1" dirty="0"/>
              <a:t>Il Piano emissioni TARI </a:t>
            </a:r>
            <a:r>
              <a:rPr lang="it-IT" b="1" dirty="0" smtClean="0"/>
              <a:t>2020:</a:t>
            </a:r>
            <a:endParaRPr lang="it-IT" b="1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0" lvl="0" indent="0"/>
            <a:r>
              <a:rPr lang="it-IT" b="1" dirty="0"/>
              <a:t>l</a:t>
            </a:r>
            <a:r>
              <a:rPr lang="it-IT" b="1" dirty="0" smtClean="0"/>
              <a:t>e </a:t>
            </a:r>
            <a:r>
              <a:rPr lang="it-IT" b="1" dirty="0"/>
              <a:t>utenze </a:t>
            </a:r>
            <a:r>
              <a:rPr lang="it-IT" b="1" dirty="0" smtClean="0"/>
              <a:t>domestiche/utenze non domestiche </a:t>
            </a:r>
            <a:r>
              <a:rPr lang="it-IT" b="1" dirty="0"/>
              <a:t>NON </a:t>
            </a:r>
            <a:r>
              <a:rPr lang="it-IT" b="1" dirty="0" err="1"/>
              <a:t>lockdown</a:t>
            </a:r>
            <a:r>
              <a:rPr lang="it-IT" b="1" dirty="0"/>
              <a:t>  (</a:t>
            </a:r>
            <a:r>
              <a:rPr lang="it-IT" b="1" dirty="0" smtClean="0"/>
              <a:t>es. </a:t>
            </a:r>
            <a:r>
              <a:rPr lang="it-IT" b="1" dirty="0"/>
              <a:t>supermercati e </a:t>
            </a:r>
            <a:r>
              <a:rPr lang="it-IT" b="1" dirty="0" smtClean="0"/>
              <a:t>farmacie)  </a:t>
            </a:r>
            <a:r>
              <a:rPr lang="it-IT" b="1" dirty="0">
                <a:sym typeface="Wingdings" panose="05000000000000000000" pitchFamily="2" charset="2"/>
              </a:rPr>
              <a:t> </a:t>
            </a:r>
            <a:r>
              <a:rPr lang="it-IT" b="1" dirty="0"/>
              <a:t>hanno usufruito del servizio di raccolta in modo ordinario </a:t>
            </a:r>
            <a:r>
              <a:rPr lang="it-IT" b="1" dirty="0" smtClean="0"/>
              <a:t>(uguale</a:t>
            </a:r>
            <a:r>
              <a:rPr lang="it-IT" b="1" dirty="0"/>
              <a:t>, se non maggiore, </a:t>
            </a:r>
            <a:r>
              <a:rPr lang="it-IT" b="1" dirty="0" smtClean="0"/>
              <a:t>di produzione </a:t>
            </a:r>
            <a:r>
              <a:rPr lang="it-IT" b="1" dirty="0"/>
              <a:t>di rifiuti </a:t>
            </a:r>
            <a:r>
              <a:rPr lang="it-IT" b="1" dirty="0" smtClean="0"/>
              <a:t>)</a:t>
            </a:r>
            <a:endParaRPr lang="it-IT" b="1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it-IT" dirty="0"/>
              <a:t>si è deciso </a:t>
            </a:r>
            <a:r>
              <a:rPr lang="it-IT" dirty="0" smtClean="0"/>
              <a:t>(CFR </a:t>
            </a:r>
            <a:r>
              <a:rPr lang="it-IT" dirty="0"/>
              <a:t>Informativa di </a:t>
            </a:r>
            <a:r>
              <a:rPr lang="it-IT" dirty="0" smtClean="0"/>
              <a:t>G.C. </a:t>
            </a:r>
            <a:r>
              <a:rPr lang="it-IT" dirty="0"/>
              <a:t>del 05/06/2020) di </a:t>
            </a:r>
            <a:r>
              <a:rPr lang="it-IT" dirty="0">
                <a:highlight>
                  <a:srgbClr val="FFFF00"/>
                </a:highlight>
              </a:rPr>
              <a:t> </a:t>
            </a: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it-IT" u="sng" dirty="0"/>
              <a:t>inviare le bollette TARI 2020</a:t>
            </a:r>
            <a:r>
              <a:rPr lang="it-IT" dirty="0"/>
              <a:t> (gli avvisi di pagamento sono pervenuti a luglio)  </a:t>
            </a:r>
            <a:r>
              <a:rPr lang="it-IT" u="sng" dirty="0"/>
              <a:t>con le TARIFE 2019 </a:t>
            </a:r>
            <a:r>
              <a:rPr lang="it-IT" dirty="0"/>
              <a:t>alle </a:t>
            </a: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endParaRPr lang="it-IT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utenze domestiche, </a:t>
            </a:r>
            <a:r>
              <a:rPr lang="it-IT" dirty="0" err="1" smtClean="0"/>
              <a:t>ca</a:t>
            </a:r>
            <a:r>
              <a:rPr lang="it-IT" dirty="0" smtClean="0"/>
              <a:t>. </a:t>
            </a:r>
            <a:r>
              <a:rPr lang="it-IT" dirty="0"/>
              <a:t>618.000 posizioni  </a:t>
            </a: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u</a:t>
            </a:r>
            <a:r>
              <a:rPr lang="it-IT" dirty="0" smtClean="0"/>
              <a:t>tenze </a:t>
            </a:r>
            <a:r>
              <a:rPr lang="it-IT" dirty="0"/>
              <a:t>non domestiche non interessate da </a:t>
            </a:r>
            <a:r>
              <a:rPr lang="it-IT" dirty="0" err="1"/>
              <a:t>lockdown</a:t>
            </a:r>
            <a:r>
              <a:rPr lang="it-IT" dirty="0"/>
              <a:t> </a:t>
            </a:r>
            <a:r>
              <a:rPr lang="it-IT" dirty="0" smtClean="0"/>
              <a:t>(es. supermercati e  farmacie)</a:t>
            </a:r>
            <a:endParaRPr lang="it-IT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914400" lvl="2" indent="0">
              <a:buNone/>
            </a:pPr>
            <a:endParaRPr lang="it-IT" dirty="0"/>
          </a:p>
          <a:p>
            <a:pPr marL="914400" lvl="2" indent="0">
              <a:buNone/>
            </a:pPr>
            <a:r>
              <a:rPr lang="it-IT" dirty="0" smtClean="0"/>
              <a:t>N.B.: </a:t>
            </a:r>
            <a:r>
              <a:rPr lang="it-IT" dirty="0"/>
              <a:t>le tariffe TARI 2020  sostanzialmente coincidono con le 2019  (anche per recuperare i costi </a:t>
            </a:r>
            <a:r>
              <a:rPr lang="it-IT" dirty="0" err="1"/>
              <a:t>lockdown</a:t>
            </a:r>
            <a:r>
              <a:rPr lang="it-IT" dirty="0"/>
              <a:t>)  </a:t>
            </a: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125" name="Google Shape;125;g52f51ed3db_0_0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900" cy="2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9F00ADEE-8E8D-4291-B4C8-29330B3F8031}"/>
              </a:ext>
            </a:extLst>
          </p:cNvPr>
          <p:cNvSpPr/>
          <p:nvPr/>
        </p:nvSpPr>
        <p:spPr>
          <a:xfrm>
            <a:off x="5228948" y="3977196"/>
            <a:ext cx="1633491" cy="568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7273087F-5D41-4401-8BB5-AA8FF39BC98F}"/>
              </a:ext>
            </a:extLst>
          </p:cNvPr>
          <p:cNvSpPr/>
          <p:nvPr/>
        </p:nvSpPr>
        <p:spPr>
          <a:xfrm rot="16200000">
            <a:off x="776353" y="5715870"/>
            <a:ext cx="1080380" cy="568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00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f51ed3db_0_0"/>
          <p:cNvSpPr txBox="1">
            <a:spLocks noGrp="1"/>
          </p:cNvSpPr>
          <p:nvPr>
            <p:ph type="ctrTitle"/>
          </p:nvPr>
        </p:nvSpPr>
        <p:spPr>
          <a:xfrm>
            <a:off x="719403" y="500165"/>
            <a:ext cx="10332600" cy="43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Tari </a:t>
            </a:r>
            <a:r>
              <a:rPr lang="it-IT" dirty="0" smtClean="0"/>
              <a:t>2020: </a:t>
            </a:r>
            <a:r>
              <a:rPr lang="it-IT" dirty="0"/>
              <a:t>Approvazione delle tariffe TARI </a:t>
            </a:r>
            <a:r>
              <a:rPr lang="it-IT" dirty="0" smtClean="0"/>
              <a:t>- </a:t>
            </a:r>
            <a:r>
              <a:rPr lang="it-IT" dirty="0"/>
              <a:t>Tassa </a:t>
            </a:r>
            <a:r>
              <a:rPr lang="it-IT" dirty="0" smtClean="0"/>
              <a:t>rifiuti - </a:t>
            </a:r>
            <a:r>
              <a:rPr lang="it-IT" dirty="0"/>
              <a:t>anno 2020 e agevolazioni </a:t>
            </a:r>
            <a:endParaRPr dirty="0"/>
          </a:p>
        </p:txBody>
      </p:sp>
      <p:sp>
        <p:nvSpPr>
          <p:cNvPr id="124" name="Google Shape;124;g52f51ed3db_0_0"/>
          <p:cNvSpPr txBox="1">
            <a:spLocks noGrp="1"/>
          </p:cNvSpPr>
          <p:nvPr>
            <p:ph type="body" idx="1"/>
          </p:nvPr>
        </p:nvSpPr>
        <p:spPr>
          <a:xfrm>
            <a:off x="719403" y="1650392"/>
            <a:ext cx="10972800" cy="458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dirty="0"/>
              <a:t>Nel 2020 si è </a:t>
            </a:r>
            <a:r>
              <a:rPr lang="it-IT" dirty="0" smtClean="0"/>
              <a:t>determinato:  </a:t>
            </a:r>
            <a:endParaRPr lang="it-IT" sz="12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it-IT" dirty="0"/>
              <a:t>Un </a:t>
            </a:r>
            <a:r>
              <a:rPr lang="it-IT" dirty="0">
                <a:highlight>
                  <a:srgbClr val="FFFF00"/>
                </a:highlight>
              </a:rPr>
              <a:t>costo complessivo del servizio di € 298.617.329,39  </a:t>
            </a:r>
            <a:r>
              <a:rPr lang="it-IT" dirty="0" smtClean="0">
                <a:highlight>
                  <a:srgbClr val="FFFF00"/>
                </a:highlight>
              </a:rPr>
              <a:t>(-</a:t>
            </a:r>
            <a:r>
              <a:rPr lang="it-IT" dirty="0">
                <a:highlight>
                  <a:srgbClr val="FFFF00"/>
                </a:highlight>
              </a:rPr>
              <a:t>€ 2.301.576,02 , -0,76%,   vs  2019 ) </a:t>
            </a:r>
            <a:r>
              <a:rPr lang="it-IT" dirty="0">
                <a:sym typeface="Wingdings" panose="05000000000000000000" pitchFamily="2" charset="2"/>
              </a:rPr>
              <a:t> </a:t>
            </a:r>
            <a:r>
              <a:rPr lang="it-IT" dirty="0"/>
              <a:t>minor costo di raccolta e smaltimento corrisposto dal Comune </a:t>
            </a:r>
            <a:r>
              <a:rPr lang="it-IT" dirty="0" smtClean="0"/>
              <a:t>al Gestore per </a:t>
            </a:r>
            <a:r>
              <a:rPr lang="it-IT" dirty="0"/>
              <a:t>la minor attività di raccolta </a:t>
            </a:r>
            <a:r>
              <a:rPr lang="it-IT" dirty="0" smtClean="0"/>
              <a:t>rifiuti;</a:t>
            </a:r>
            <a:r>
              <a:rPr lang="it-IT" sz="1400" dirty="0" smtClean="0"/>
              <a:t> </a:t>
            </a:r>
            <a:endParaRPr lang="it-IT" sz="14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it-IT" sz="11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it-IT" dirty="0"/>
              <a:t>Un incremento delle superfici delle </a:t>
            </a:r>
            <a:r>
              <a:rPr lang="it-IT" dirty="0" err="1"/>
              <a:t>u.i.</a:t>
            </a:r>
            <a:r>
              <a:rPr lang="it-IT" dirty="0"/>
              <a:t> vs 2019 </a:t>
            </a:r>
            <a:r>
              <a:rPr lang="it-IT" dirty="0">
                <a:sym typeface="Wingdings" panose="05000000000000000000" pitchFamily="2" charset="2"/>
              </a:rPr>
              <a:t> </a:t>
            </a:r>
            <a:r>
              <a:rPr lang="it-IT" dirty="0">
                <a:highlight>
                  <a:srgbClr val="FFFF00"/>
                </a:highlight>
              </a:rPr>
              <a:t>recupero di ulteriori € 1.934.857,69 </a:t>
            </a:r>
            <a:r>
              <a:rPr lang="it-IT" dirty="0"/>
              <a:t>che, sommati </a:t>
            </a:r>
            <a:r>
              <a:rPr lang="it-IT" dirty="0" smtClean="0"/>
              <a:t>a </a:t>
            </a:r>
            <a:r>
              <a:rPr lang="it-IT" dirty="0"/>
              <a:t>€ 2.301.576,02 portano ad un </a:t>
            </a:r>
          </a:p>
          <a:p>
            <a:pPr marL="228600" lvl="0" indent="0"/>
            <a:endParaRPr lang="it-IT" dirty="0">
              <a:highlight>
                <a:srgbClr val="FFFF00"/>
              </a:highlight>
            </a:endParaRPr>
          </a:p>
          <a:p>
            <a:pPr marL="228600" lvl="0" indent="0" algn="ctr"/>
            <a:r>
              <a:rPr lang="it-IT" b="1" dirty="0">
                <a:highlight>
                  <a:srgbClr val="FFFF00"/>
                </a:highlight>
              </a:rPr>
              <a:t>recupero complessivo 2020 vs 2019 di € </a:t>
            </a:r>
            <a:r>
              <a:rPr lang="it-IT" b="1" dirty="0" smtClean="0">
                <a:highlight>
                  <a:srgbClr val="FFFF00"/>
                </a:highlight>
              </a:rPr>
              <a:t>4.236.433,71</a:t>
            </a:r>
            <a:endParaRPr lang="it-IT" sz="1100" dirty="0"/>
          </a:p>
          <a:p>
            <a:r>
              <a:rPr lang="it-IT" dirty="0"/>
              <a:t> </a:t>
            </a:r>
            <a:endParaRPr lang="it-IT" sz="1100" dirty="0"/>
          </a:p>
          <a:p>
            <a:r>
              <a:rPr lang="it-IT" dirty="0"/>
              <a:t>TARI utenze non domestiche </a:t>
            </a:r>
            <a:r>
              <a:rPr lang="it-IT" dirty="0" err="1"/>
              <a:t>lockdown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 </a:t>
            </a:r>
            <a:r>
              <a:rPr lang="it-IT" dirty="0"/>
              <a:t>si è provveduto a (ai sensi della Deliberazione ARERA 443/2019) </a:t>
            </a:r>
          </a:p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scontare il 25% (3/12) della quota variabile, con la sola eccezione della categoria Uffici e Agenzie a cui è stato scontato il 16,66% (2/12)</a:t>
            </a:r>
            <a:r>
              <a:rPr lang="it-IT" dirty="0"/>
              <a:t>, </a:t>
            </a:r>
          </a:p>
          <a:p>
            <a:endParaRPr lang="it-IT" dirty="0"/>
          </a:p>
          <a:p>
            <a:r>
              <a:rPr lang="it-IT" dirty="0"/>
              <a:t>come riportato nell’Allegato 2 alla </a:t>
            </a:r>
            <a:r>
              <a:rPr lang="it-IT" dirty="0" smtClean="0"/>
              <a:t>Delibera,  </a:t>
            </a:r>
            <a:r>
              <a:rPr lang="it-IT" dirty="0"/>
              <a:t>Tabella 23 colonna “Agevolazioni” (CFR </a:t>
            </a:r>
            <a:r>
              <a:rPr lang="it-IT" b="1" dirty="0">
                <a:solidFill>
                  <a:schemeClr val="tx1"/>
                </a:solidFill>
                <a:highlight>
                  <a:srgbClr val="00FF00"/>
                </a:highlight>
              </a:rPr>
              <a:t>slide n 6</a:t>
            </a:r>
            <a:r>
              <a:rPr lang="it-IT" dirty="0"/>
              <a:t>) </a:t>
            </a:r>
            <a:endParaRPr lang="it-IT" sz="1100" dirty="0"/>
          </a:p>
          <a:p>
            <a:r>
              <a:rPr lang="it-IT" dirty="0"/>
              <a:t> </a:t>
            </a:r>
            <a:endParaRPr lang="it-IT" sz="11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/>
          </a:p>
        </p:txBody>
      </p:sp>
      <p:sp>
        <p:nvSpPr>
          <p:cNvPr id="125" name="Google Shape;125;g52f51ed3db_0_0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900" cy="2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F6655B2-721D-4EEF-B1B0-7C467D9FA9C9}"/>
              </a:ext>
            </a:extLst>
          </p:cNvPr>
          <p:cNvSpPr/>
          <p:nvPr/>
        </p:nvSpPr>
        <p:spPr>
          <a:xfrm>
            <a:off x="3284738" y="3329126"/>
            <a:ext cx="6107837" cy="6569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E03C24C-DD1F-48AE-A2E6-9370C0F02978}"/>
              </a:ext>
            </a:extLst>
          </p:cNvPr>
          <p:cNvSpPr/>
          <p:nvPr/>
        </p:nvSpPr>
        <p:spPr>
          <a:xfrm flipV="1">
            <a:off x="568171" y="4406630"/>
            <a:ext cx="11387123" cy="100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48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f51ed3db_0_0"/>
          <p:cNvSpPr txBox="1">
            <a:spLocks noGrp="1"/>
          </p:cNvSpPr>
          <p:nvPr>
            <p:ph type="ctrTitle"/>
          </p:nvPr>
        </p:nvSpPr>
        <p:spPr>
          <a:xfrm>
            <a:off x="719403" y="500165"/>
            <a:ext cx="10332600" cy="43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Tari </a:t>
            </a:r>
            <a:r>
              <a:rPr lang="it-IT" dirty="0" smtClean="0"/>
              <a:t>2020: </a:t>
            </a:r>
            <a:r>
              <a:rPr lang="it-IT" dirty="0"/>
              <a:t>Approvazione delle tariffe TARI </a:t>
            </a:r>
            <a:r>
              <a:rPr lang="it-IT" dirty="0" smtClean="0"/>
              <a:t>- </a:t>
            </a:r>
            <a:r>
              <a:rPr lang="it-IT" dirty="0"/>
              <a:t>Tassa </a:t>
            </a:r>
            <a:r>
              <a:rPr lang="it-IT" dirty="0" smtClean="0"/>
              <a:t>rifiuti - </a:t>
            </a:r>
            <a:r>
              <a:rPr lang="it-IT" dirty="0"/>
              <a:t>anno 2020 e agevolazioni </a:t>
            </a:r>
            <a:endParaRPr dirty="0"/>
          </a:p>
        </p:txBody>
      </p:sp>
      <p:sp>
        <p:nvSpPr>
          <p:cNvPr id="124" name="Google Shape;124;g52f51ed3db_0_0"/>
          <p:cNvSpPr txBox="1">
            <a:spLocks noGrp="1"/>
          </p:cNvSpPr>
          <p:nvPr>
            <p:ph type="body" idx="1"/>
          </p:nvPr>
        </p:nvSpPr>
        <p:spPr>
          <a:xfrm>
            <a:off x="719403" y="1650392"/>
            <a:ext cx="10972800" cy="458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dirty="0"/>
              <a:t>Segue… </a:t>
            </a:r>
            <a:r>
              <a:rPr lang="it-IT" i="1" dirty="0"/>
              <a:t>Nel 2020 si è determinato  </a:t>
            </a:r>
          </a:p>
          <a:p>
            <a:endParaRPr lang="it-IT" sz="1200" dirty="0"/>
          </a:p>
          <a:p>
            <a:endParaRPr lang="it-IT" dirty="0"/>
          </a:p>
          <a:p>
            <a:r>
              <a:rPr lang="it-IT" dirty="0"/>
              <a:t>Il costo complessivo delle agevolazioni </a:t>
            </a:r>
            <a:r>
              <a:rPr lang="it-IT" i="1" dirty="0" err="1"/>
              <a:t>lockdown</a:t>
            </a:r>
            <a:r>
              <a:rPr lang="it-IT" i="1" dirty="0"/>
              <a:t> </a:t>
            </a:r>
            <a:r>
              <a:rPr lang="it-IT" dirty="0"/>
              <a:t>così determinato è stimato in € 10.275.695,07 (CFR Allegato 2, Tabella 23, come riportato  in </a:t>
            </a:r>
            <a:r>
              <a:rPr lang="it-IT" b="1" dirty="0">
                <a:solidFill>
                  <a:schemeClr val="tx1"/>
                </a:solidFill>
                <a:highlight>
                  <a:srgbClr val="00FF00"/>
                </a:highlight>
              </a:rPr>
              <a:t>slide n. 6 </a:t>
            </a:r>
            <a:r>
              <a:rPr lang="it-IT" dirty="0" smtClean="0"/>
              <a:t>, </a:t>
            </a:r>
            <a:r>
              <a:rPr lang="it-IT" dirty="0"/>
              <a:t>colonna Perdita </a:t>
            </a:r>
            <a:r>
              <a:rPr lang="it-IT" dirty="0" smtClean="0"/>
              <a:t>Gettito).</a:t>
            </a:r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dirty="0">
                <a:highlight>
                  <a:srgbClr val="FFFF00"/>
                </a:highlight>
              </a:rPr>
              <a:t>La differenza tra € 10.275.695,07 e € 4.236.433,71, pari a € 6.039.261,36,  rappresenta il costo effettivo netto agevolazioni </a:t>
            </a:r>
            <a:r>
              <a:rPr lang="it-IT" i="1" dirty="0" err="1">
                <a:highlight>
                  <a:srgbClr val="FFFF00"/>
                </a:highlight>
              </a:rPr>
              <a:t>lockdown</a:t>
            </a:r>
            <a:r>
              <a:rPr lang="it-IT" i="1" dirty="0">
                <a:highlight>
                  <a:srgbClr val="FFFF00"/>
                </a:highlight>
              </a:rPr>
              <a:t> </a:t>
            </a:r>
            <a:r>
              <a:rPr lang="it-IT" dirty="0">
                <a:highlight>
                  <a:srgbClr val="FFFF00"/>
                </a:highlight>
              </a:rPr>
              <a:t>da finanziare. </a:t>
            </a:r>
          </a:p>
          <a:p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ripartibile </a:t>
            </a:r>
            <a:r>
              <a:rPr lang="it-IT" dirty="0"/>
              <a:t>in tre annualità a partire dal 2021 (</a:t>
            </a:r>
            <a:r>
              <a:rPr lang="it-IT" dirty="0" smtClean="0"/>
              <a:t>D.L. </a:t>
            </a:r>
            <a:r>
              <a:rPr lang="it-IT" dirty="0"/>
              <a:t>n. 18/2020, art 107).</a:t>
            </a:r>
            <a:endParaRPr lang="it-IT" sz="1100" dirty="0"/>
          </a:p>
          <a:p>
            <a:r>
              <a:rPr lang="it-IT" dirty="0"/>
              <a:t> </a:t>
            </a:r>
            <a:endParaRPr lang="it-IT" sz="1100" dirty="0"/>
          </a:p>
          <a:p>
            <a:r>
              <a:rPr lang="it-IT" dirty="0"/>
              <a:t> </a:t>
            </a:r>
            <a:endParaRPr lang="it-IT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/>
          </a:p>
        </p:txBody>
      </p:sp>
      <p:sp>
        <p:nvSpPr>
          <p:cNvPr id="125" name="Google Shape;125;g52f51ed3db_0_0"/>
          <p:cNvSpPr txBox="1">
            <a:spLocks noGrp="1"/>
          </p:cNvSpPr>
          <p:nvPr>
            <p:ph type="sldNum" idx="12"/>
          </p:nvPr>
        </p:nvSpPr>
        <p:spPr>
          <a:xfrm>
            <a:off x="8737600" y="6452285"/>
            <a:ext cx="2844900" cy="2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0A6066C1-63AC-4757-A7F5-69E1F990B156}"/>
              </a:ext>
            </a:extLst>
          </p:cNvPr>
          <p:cNvSpPr/>
          <p:nvPr/>
        </p:nvSpPr>
        <p:spPr>
          <a:xfrm>
            <a:off x="5314891" y="3815320"/>
            <a:ext cx="745724" cy="63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91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CD76E-09A3-4F41-8024-64BB0ED25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Slide 6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259BD4-6554-4F62-8B05-4C266E2D5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4" y="1238250"/>
            <a:ext cx="10582275" cy="499906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7762DD-5F8C-420E-9D88-CDD88EA159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30" y="1266043"/>
            <a:ext cx="9829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7DF4E6B-0317-4BC3-8888-3761465FC8DA}"/>
              </a:ext>
            </a:extLst>
          </p:cNvPr>
          <p:cNvSpPr/>
          <p:nvPr/>
        </p:nvSpPr>
        <p:spPr>
          <a:xfrm>
            <a:off x="7173158" y="1748901"/>
            <a:ext cx="701335" cy="4261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31988B-D35A-4432-AE56-290FE11A2D4E}"/>
              </a:ext>
            </a:extLst>
          </p:cNvPr>
          <p:cNvSpPr/>
          <p:nvPr/>
        </p:nvSpPr>
        <p:spPr>
          <a:xfrm>
            <a:off x="8568924" y="1748901"/>
            <a:ext cx="974571" cy="4261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08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f51ed3db_0_0"/>
          <p:cNvSpPr txBox="1">
            <a:spLocks noGrp="1"/>
          </p:cNvSpPr>
          <p:nvPr>
            <p:ph type="ctrTitle"/>
          </p:nvPr>
        </p:nvSpPr>
        <p:spPr>
          <a:xfrm>
            <a:off x="719403" y="500165"/>
            <a:ext cx="10332600" cy="43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Tari </a:t>
            </a:r>
            <a:r>
              <a:rPr lang="it-IT" dirty="0" smtClean="0"/>
              <a:t>2020: </a:t>
            </a:r>
            <a:r>
              <a:rPr lang="it-IT" dirty="0"/>
              <a:t>Approvazione delle tariffe TARI </a:t>
            </a:r>
            <a:r>
              <a:rPr lang="it-IT" dirty="0" smtClean="0"/>
              <a:t>- </a:t>
            </a:r>
            <a:r>
              <a:rPr lang="it-IT" dirty="0"/>
              <a:t>Tassa </a:t>
            </a:r>
            <a:r>
              <a:rPr lang="it-IT" dirty="0" smtClean="0"/>
              <a:t>rifiuti - </a:t>
            </a:r>
            <a:r>
              <a:rPr lang="it-IT" dirty="0"/>
              <a:t>anno 2020 e agevolazioni </a:t>
            </a:r>
            <a:endParaRPr dirty="0"/>
          </a:p>
        </p:txBody>
      </p:sp>
      <p:sp>
        <p:nvSpPr>
          <p:cNvPr id="124" name="Google Shape;124;g52f51ed3db_0_0"/>
          <p:cNvSpPr txBox="1">
            <a:spLocks noGrp="1"/>
          </p:cNvSpPr>
          <p:nvPr>
            <p:ph type="body" idx="1"/>
          </p:nvPr>
        </p:nvSpPr>
        <p:spPr>
          <a:xfrm>
            <a:off x="719403" y="1650392"/>
            <a:ext cx="10972800" cy="458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dirty="0"/>
              <a:t> </a:t>
            </a:r>
            <a:endParaRPr lang="it-IT" sz="1100" dirty="0"/>
          </a:p>
          <a:p>
            <a:r>
              <a:rPr lang="it-IT" dirty="0"/>
              <a:t>Il </a:t>
            </a:r>
            <a:r>
              <a:rPr lang="it-IT" dirty="0" smtClean="0"/>
              <a:t>provvedimento: </a:t>
            </a:r>
            <a:endParaRPr lang="it-IT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it-IT" dirty="0"/>
              <a:t> determina le tariffe TARI 2020 (calcolate sul costo totale del servizio di € 298.617.329,39) come indicato in Allegato 3, Tabella 3 - Tariffe Utenze Domestiche 2020 (</a:t>
            </a:r>
            <a:r>
              <a:rPr lang="it-IT" b="1" dirty="0">
                <a:solidFill>
                  <a:schemeClr val="tx1"/>
                </a:solidFill>
                <a:highlight>
                  <a:srgbClr val="00FF00"/>
                </a:highlight>
              </a:rPr>
              <a:t>slide 8</a:t>
            </a:r>
            <a:r>
              <a:rPr lang="it-IT" dirty="0"/>
              <a:t>)  e Tabella 4 </a:t>
            </a:r>
            <a:r>
              <a:rPr lang="it-IT" dirty="0" smtClean="0"/>
              <a:t>– Tariffe Utenze </a:t>
            </a:r>
            <a:r>
              <a:rPr lang="it-IT" dirty="0"/>
              <a:t>non domestiche 2020 (</a:t>
            </a:r>
            <a:r>
              <a:rPr lang="it-IT" b="1" dirty="0">
                <a:solidFill>
                  <a:schemeClr val="tx1"/>
                </a:solidFill>
                <a:highlight>
                  <a:srgbClr val="00FF00"/>
                </a:highlight>
              </a:rPr>
              <a:t>slide 9, 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/>
              <a:t>Colonna Tariffa Applicabile</a:t>
            </a:r>
            <a:r>
              <a:rPr lang="it-IT" dirty="0" smtClean="0"/>
              <a:t>);</a:t>
            </a:r>
            <a:r>
              <a:rPr lang="it-IT" b="1" dirty="0" smtClean="0"/>
              <a:t> </a:t>
            </a:r>
            <a:endParaRPr lang="it-IT" b="1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it-IT" sz="11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it-IT" dirty="0"/>
              <a:t>c</a:t>
            </a:r>
            <a:r>
              <a:rPr lang="it-IT" dirty="0" smtClean="0"/>
              <a:t>onferma  </a:t>
            </a:r>
            <a:r>
              <a:rPr lang="it-IT" dirty="0"/>
              <a:t>le agevolazioni alle utenze domestiche e non domestiche attualmente in </a:t>
            </a:r>
            <a:r>
              <a:rPr lang="it-IT" dirty="0" smtClean="0"/>
              <a:t>vigore;</a:t>
            </a:r>
            <a:endParaRPr lang="it-IT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it-IT" dirty="0"/>
              <a:t>d</a:t>
            </a:r>
            <a:r>
              <a:rPr lang="it-IT" dirty="0" smtClean="0"/>
              <a:t>etermina </a:t>
            </a:r>
            <a:r>
              <a:rPr lang="it-IT" dirty="0"/>
              <a:t>le riduzioni tariffarie della quota variabile per le imprese oggetto di chiusura per </a:t>
            </a:r>
            <a:r>
              <a:rPr lang="it-IT" i="1" dirty="0" err="1"/>
              <a:t>lockdown</a:t>
            </a:r>
            <a:r>
              <a:rPr lang="it-IT" dirty="0"/>
              <a:t>, come indicato in Allegato 2 -Tabella 23 (Colonna Agevolazioni), </a:t>
            </a:r>
            <a:r>
              <a:rPr lang="it-IT" b="1" dirty="0">
                <a:solidFill>
                  <a:schemeClr val="tx1"/>
                </a:solidFill>
                <a:highlight>
                  <a:srgbClr val="00FF00"/>
                </a:highlight>
              </a:rPr>
              <a:t>slide </a:t>
            </a:r>
            <a:r>
              <a:rPr lang="it-IT" b="1" dirty="0" smtClean="0">
                <a:solidFill>
                  <a:schemeClr val="tx1"/>
                </a:solidFill>
                <a:highlight>
                  <a:srgbClr val="00FF00"/>
                </a:highlight>
              </a:rPr>
              <a:t>6</a:t>
            </a:r>
            <a:r>
              <a:rPr lang="it-IT" dirty="0" smtClean="0"/>
              <a:t>;</a:t>
            </a:r>
            <a:endParaRPr lang="it-IT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it-IT" sz="11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it-IT" dirty="0"/>
              <a:t>ripartisce il costo effettivo netto delle agevolazioni </a:t>
            </a:r>
            <a:r>
              <a:rPr lang="it-IT" i="1" dirty="0" err="1"/>
              <a:t>lockdown</a:t>
            </a:r>
            <a:r>
              <a:rPr lang="it-IT" dirty="0"/>
              <a:t> (€ 6.039.261,36) in n. 3 annualità (</a:t>
            </a:r>
            <a:r>
              <a:rPr lang="it-IT" b="1" dirty="0"/>
              <a:t>PEF 2021, 2022, 2023</a:t>
            </a:r>
            <a:r>
              <a:rPr lang="it-IT" dirty="0"/>
              <a:t>) ai sensi del D.L. n 18 del 2020, art. 107;  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endParaRPr lang="it-IT" sz="11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it-IT" dirty="0"/>
              <a:t>da mandato al dirigente competente ad effettuare gli adempimenti connessi alla delibera, compreso l’invio del provvedimento </a:t>
            </a:r>
            <a:r>
              <a:rPr lang="it-IT" dirty="0" smtClean="0"/>
              <a:t>ad ARERA  </a:t>
            </a:r>
            <a:r>
              <a:rPr lang="it-IT" dirty="0"/>
              <a:t>e </a:t>
            </a:r>
            <a:r>
              <a:rPr lang="it-IT" dirty="0" smtClean="0"/>
              <a:t>al MEF.</a:t>
            </a:r>
            <a:endParaRPr lang="it-IT" sz="11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18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CD76E-09A3-4F41-8024-64BB0ED25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Slide 8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259BD4-6554-4F62-8B05-4C266E2D5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7762DD-5F8C-420E-9D88-CDD88EA159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005013"/>
            <a:ext cx="82962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84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Slide 9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4628" y="1307492"/>
            <a:ext cx="10920147" cy="513140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12850"/>
            <a:ext cx="66294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EFF8006-389E-4684-AE87-A64FFF9D381B}"/>
              </a:ext>
            </a:extLst>
          </p:cNvPr>
          <p:cNvSpPr/>
          <p:nvPr/>
        </p:nvSpPr>
        <p:spPr>
          <a:xfrm>
            <a:off x="7945515" y="1748901"/>
            <a:ext cx="792085" cy="4456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235821"/>
      </p:ext>
    </p:extLst>
  </p:cSld>
  <p:clrMapOvr>
    <a:masterClrMapping/>
  </p:clrMapOvr>
</p:sld>
</file>

<file path=ppt/theme/theme1.xml><?xml version="1.0" encoding="utf-8"?>
<a:theme xmlns:a="http://schemas.openxmlformats.org/drawingml/2006/main" name="1_schema_slides">
  <a:themeElements>
    <a:clrScheme name="PwC Red">
      <a:dk1>
        <a:srgbClr val="000000"/>
      </a:dk1>
      <a:lt1>
        <a:srgbClr val="FFFFFF"/>
      </a:lt1>
      <a:dk2>
        <a:srgbClr val="E0301E"/>
      </a:dk2>
      <a:lt2>
        <a:srgbClr val="FFFFFF"/>
      </a:lt2>
      <a:accent1>
        <a:srgbClr val="E0301E"/>
      </a:accent1>
      <a:accent2>
        <a:srgbClr val="A32020"/>
      </a:accent2>
      <a:accent3>
        <a:srgbClr val="DB536A"/>
      </a:accent3>
      <a:accent4>
        <a:srgbClr val="602320"/>
      </a:accent4>
      <a:accent5>
        <a:srgbClr val="FFB600"/>
      </a:accent5>
      <a:accent6>
        <a:srgbClr val="DC6900"/>
      </a:accent6>
      <a:hlink>
        <a:srgbClr val="E0301E"/>
      </a:hlink>
      <a:folHlink>
        <a:srgbClr val="E030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6D5E2BFA095947A8DF1D1B4A90B9FF" ma:contentTypeVersion="9" ma:contentTypeDescription="Creare un nuovo documento." ma:contentTypeScope="" ma:versionID="c5087a23ff4db521c83698f7ab4d5874">
  <xsd:schema xmlns:xsd="http://www.w3.org/2001/XMLSchema" xmlns:xs="http://www.w3.org/2001/XMLSchema" xmlns:p="http://schemas.microsoft.com/office/2006/metadata/properties" xmlns:ns2="3f749dff-13d0-43b2-a038-35b646bac0af" xmlns:ns3="d2202b96-1288-4fc7-8321-2563a0a5b969" targetNamespace="http://schemas.microsoft.com/office/2006/metadata/properties" ma:root="true" ma:fieldsID="a873badde2788c146478cb7bebcda0ce" ns2:_="" ns3:_="">
    <xsd:import namespace="3f749dff-13d0-43b2-a038-35b646bac0af"/>
    <xsd:import namespace="d2202b96-1288-4fc7-8321-2563a0a5b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49dff-13d0-43b2-a038-35b646bac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02b96-1288-4fc7-8321-2563a0a5b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4D2399-7FB8-4E88-99AA-0B68826C1F59}"/>
</file>

<file path=customXml/itemProps2.xml><?xml version="1.0" encoding="utf-8"?>
<ds:datastoreItem xmlns:ds="http://schemas.openxmlformats.org/officeDocument/2006/customXml" ds:itemID="{9C86F1A5-E0D4-49D7-A51D-E1CE824922F5}"/>
</file>

<file path=customXml/itemProps3.xml><?xml version="1.0" encoding="utf-8"?>
<ds:datastoreItem xmlns:ds="http://schemas.openxmlformats.org/officeDocument/2006/customXml" ds:itemID="{1F42B0C5-F928-4D75-B6A9-7163313266B5}"/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432</Words>
  <Application>Microsoft Office PowerPoint</Application>
  <PresentationFormat>Widescreen</PresentationFormat>
  <Paragraphs>83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1_schema_slides</vt:lpstr>
      <vt:lpstr>Approvazione tariffe TARI - Tassa Rifiuti - Anno 2020 e agevolazioni    Commissione consiliare_9  settembre 2020   Area Gestione Fiscalità e Controlli - Direzione Bilancio e Partecipate </vt:lpstr>
      <vt:lpstr>Tari 2020: Approvazione delle tariffe TARI - Tassa rifiuti - anno 2020 e agevolazioni </vt:lpstr>
      <vt:lpstr>Tari 2020: Approvazione delle tariffe TARI - Tassa rifiuti - anno 2020 e agevolazioni </vt:lpstr>
      <vt:lpstr>Tari 2020: Approvazione delle tariffe TARI - Tassa rifiuti - anno 2020 e agevolazioni </vt:lpstr>
      <vt:lpstr>Tari 2020: Approvazione delle tariffe TARI - Tassa rifiuti - anno 2020 e agevolazioni </vt:lpstr>
      <vt:lpstr>Slide 6 </vt:lpstr>
      <vt:lpstr>Tari 2020: Approvazione delle tariffe TARI - Tassa rifiuti - anno 2020 e agevolazioni </vt:lpstr>
      <vt:lpstr>Slide 8 </vt:lpstr>
      <vt:lpstr>Slide 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Emissioni TARI 2020- Piano Operativo  29 Aprile 2020</dc:title>
  <dc:creator>Administrator [NOME-CF17FBA34A]</dc:creator>
  <cp:lastModifiedBy>Giovanna Luigia Aprigliano</cp:lastModifiedBy>
  <cp:revision>325</cp:revision>
  <cp:lastPrinted>2020-09-04T09:38:59Z</cp:lastPrinted>
  <dcterms:created xsi:type="dcterms:W3CDTF">2010-07-07T07:39:51Z</dcterms:created>
  <dcterms:modified xsi:type="dcterms:W3CDTF">2020-09-04T10:06:30Z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0x0101007C6D5E2BFA095947A8DF1D1B4A90B9FF</vt:lpwstr>
  </property>
</Properties>
</file>