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2" r:id="rId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43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2D3A8257-ACE0-4F61-A770-C2CF5E92D824}" type="datetimeFigureOut">
              <a:rPr lang="it-IT" smtClean="0"/>
              <a:t>25/11/2020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868F098-D318-404E-A052-93EAB0CBEFA7}" type="slidenum">
              <a:rPr lang="it-IT" smtClean="0"/>
              <a:t>‹N›</a:t>
            </a:fld>
            <a:endParaRPr lang="it-IT"/>
          </a:p>
        </p:txBody>
      </p:sp>
    </p:spTree>
    <p:extLst>
      <p:ext uri="{BB962C8B-B14F-4D97-AF65-F5344CB8AC3E}">
        <p14:creationId xmlns:p14="http://schemas.microsoft.com/office/powerpoint/2010/main" val="4235732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D3A8257-ACE0-4F61-A770-C2CF5E92D824}" type="datetimeFigureOut">
              <a:rPr lang="it-IT" smtClean="0"/>
              <a:t>25/11/2020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868F098-D318-404E-A052-93EAB0CBEFA7}" type="slidenum">
              <a:rPr lang="it-IT" smtClean="0"/>
              <a:t>‹N›</a:t>
            </a:fld>
            <a:endParaRPr lang="it-IT"/>
          </a:p>
        </p:txBody>
      </p:sp>
    </p:spTree>
    <p:extLst>
      <p:ext uri="{BB962C8B-B14F-4D97-AF65-F5344CB8AC3E}">
        <p14:creationId xmlns:p14="http://schemas.microsoft.com/office/powerpoint/2010/main" val="3524641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D3A8257-ACE0-4F61-A770-C2CF5E92D824}" type="datetimeFigureOut">
              <a:rPr lang="it-IT" smtClean="0"/>
              <a:t>25/11/2020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868F098-D318-404E-A052-93EAB0CBEFA7}" type="slidenum">
              <a:rPr lang="it-IT" smtClean="0"/>
              <a:t>‹N›</a:t>
            </a:fld>
            <a:endParaRPr lang="it-IT"/>
          </a:p>
        </p:txBody>
      </p:sp>
    </p:spTree>
    <p:extLst>
      <p:ext uri="{BB962C8B-B14F-4D97-AF65-F5344CB8AC3E}">
        <p14:creationId xmlns:p14="http://schemas.microsoft.com/office/powerpoint/2010/main" val="4125867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D3A8257-ACE0-4F61-A770-C2CF5E92D824}" type="datetimeFigureOut">
              <a:rPr lang="it-IT" smtClean="0"/>
              <a:t>25/11/2020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868F098-D318-404E-A052-93EAB0CBEFA7}" type="slidenum">
              <a:rPr lang="it-IT" smtClean="0"/>
              <a:t>‹N›</a:t>
            </a:fld>
            <a:endParaRPr lang="it-IT"/>
          </a:p>
        </p:txBody>
      </p:sp>
    </p:spTree>
    <p:extLst>
      <p:ext uri="{BB962C8B-B14F-4D97-AF65-F5344CB8AC3E}">
        <p14:creationId xmlns:p14="http://schemas.microsoft.com/office/powerpoint/2010/main" val="3726373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2D3A8257-ACE0-4F61-A770-C2CF5E92D824}" type="datetimeFigureOut">
              <a:rPr lang="it-IT" smtClean="0"/>
              <a:t>25/11/2020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868F098-D318-404E-A052-93EAB0CBEFA7}" type="slidenum">
              <a:rPr lang="it-IT" smtClean="0"/>
              <a:t>‹N›</a:t>
            </a:fld>
            <a:endParaRPr lang="it-IT"/>
          </a:p>
        </p:txBody>
      </p:sp>
    </p:spTree>
    <p:extLst>
      <p:ext uri="{BB962C8B-B14F-4D97-AF65-F5344CB8AC3E}">
        <p14:creationId xmlns:p14="http://schemas.microsoft.com/office/powerpoint/2010/main" val="2975682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2D3A8257-ACE0-4F61-A770-C2CF5E92D824}" type="datetimeFigureOut">
              <a:rPr lang="it-IT" smtClean="0"/>
              <a:t>25/11/2020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868F098-D318-404E-A052-93EAB0CBEFA7}" type="slidenum">
              <a:rPr lang="it-IT" smtClean="0"/>
              <a:t>‹N›</a:t>
            </a:fld>
            <a:endParaRPr lang="it-IT"/>
          </a:p>
        </p:txBody>
      </p:sp>
    </p:spTree>
    <p:extLst>
      <p:ext uri="{BB962C8B-B14F-4D97-AF65-F5344CB8AC3E}">
        <p14:creationId xmlns:p14="http://schemas.microsoft.com/office/powerpoint/2010/main" val="3422520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D3A8257-ACE0-4F61-A770-C2CF5E92D824}" type="datetimeFigureOut">
              <a:rPr lang="it-IT" smtClean="0"/>
              <a:t>25/11/2020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868F098-D318-404E-A052-93EAB0CBEFA7}" type="slidenum">
              <a:rPr lang="it-IT" smtClean="0"/>
              <a:t>‹N›</a:t>
            </a:fld>
            <a:endParaRPr lang="it-IT"/>
          </a:p>
        </p:txBody>
      </p:sp>
    </p:spTree>
    <p:extLst>
      <p:ext uri="{BB962C8B-B14F-4D97-AF65-F5344CB8AC3E}">
        <p14:creationId xmlns:p14="http://schemas.microsoft.com/office/powerpoint/2010/main" val="2512338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2D3A8257-ACE0-4F61-A770-C2CF5E92D824}" type="datetimeFigureOut">
              <a:rPr lang="it-IT" smtClean="0"/>
              <a:t>25/11/2020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868F098-D318-404E-A052-93EAB0CBEFA7}" type="slidenum">
              <a:rPr lang="it-IT" smtClean="0"/>
              <a:t>‹N›</a:t>
            </a:fld>
            <a:endParaRPr lang="it-IT"/>
          </a:p>
        </p:txBody>
      </p:sp>
    </p:spTree>
    <p:extLst>
      <p:ext uri="{BB962C8B-B14F-4D97-AF65-F5344CB8AC3E}">
        <p14:creationId xmlns:p14="http://schemas.microsoft.com/office/powerpoint/2010/main" val="3808001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D3A8257-ACE0-4F61-A770-C2CF5E92D824}" type="datetimeFigureOut">
              <a:rPr lang="it-IT" smtClean="0"/>
              <a:t>25/11/2020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868F098-D318-404E-A052-93EAB0CBEFA7}" type="slidenum">
              <a:rPr lang="it-IT" smtClean="0"/>
              <a:t>‹N›</a:t>
            </a:fld>
            <a:endParaRPr lang="it-IT"/>
          </a:p>
        </p:txBody>
      </p:sp>
    </p:spTree>
    <p:extLst>
      <p:ext uri="{BB962C8B-B14F-4D97-AF65-F5344CB8AC3E}">
        <p14:creationId xmlns:p14="http://schemas.microsoft.com/office/powerpoint/2010/main" val="2751539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2D3A8257-ACE0-4F61-A770-C2CF5E92D824}" type="datetimeFigureOut">
              <a:rPr lang="it-IT" smtClean="0"/>
              <a:t>25/11/2020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868F098-D318-404E-A052-93EAB0CBEFA7}" type="slidenum">
              <a:rPr lang="it-IT" smtClean="0"/>
              <a:t>‹N›</a:t>
            </a:fld>
            <a:endParaRPr lang="it-IT"/>
          </a:p>
        </p:txBody>
      </p:sp>
    </p:spTree>
    <p:extLst>
      <p:ext uri="{BB962C8B-B14F-4D97-AF65-F5344CB8AC3E}">
        <p14:creationId xmlns:p14="http://schemas.microsoft.com/office/powerpoint/2010/main" val="664027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2D3A8257-ACE0-4F61-A770-C2CF5E92D824}" type="datetimeFigureOut">
              <a:rPr lang="it-IT" smtClean="0"/>
              <a:t>25/11/2020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868F098-D318-404E-A052-93EAB0CBEFA7}" type="slidenum">
              <a:rPr lang="it-IT" smtClean="0"/>
              <a:t>‹N›</a:t>
            </a:fld>
            <a:endParaRPr lang="it-IT"/>
          </a:p>
        </p:txBody>
      </p:sp>
    </p:spTree>
    <p:extLst>
      <p:ext uri="{BB962C8B-B14F-4D97-AF65-F5344CB8AC3E}">
        <p14:creationId xmlns:p14="http://schemas.microsoft.com/office/powerpoint/2010/main" val="1334041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3A8257-ACE0-4F61-A770-C2CF5E92D824}" type="datetimeFigureOut">
              <a:rPr lang="it-IT" smtClean="0"/>
              <a:t>25/11/2020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68F098-D318-404E-A052-93EAB0CBEFA7}" type="slidenum">
              <a:rPr lang="it-IT" smtClean="0"/>
              <a:t>‹N›</a:t>
            </a:fld>
            <a:endParaRPr lang="it-IT"/>
          </a:p>
        </p:txBody>
      </p:sp>
    </p:spTree>
    <p:extLst>
      <p:ext uri="{BB962C8B-B14F-4D97-AF65-F5344CB8AC3E}">
        <p14:creationId xmlns:p14="http://schemas.microsoft.com/office/powerpoint/2010/main" val="629453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Sintesi Riequilibrio</a:t>
            </a:r>
            <a:endParaRPr lang="it-IT" dirty="0"/>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3384937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delibera</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La variazione oggetto della delibera punta a riequilibrare il Bilancio di Previsione 2020</a:t>
            </a:r>
          </a:p>
          <a:p>
            <a:r>
              <a:rPr lang="it-IT" dirty="0" smtClean="0"/>
              <a:t>Il termine dal 31 luglio è stato spostato al 30 novembre</a:t>
            </a:r>
          </a:p>
          <a:p>
            <a:r>
              <a:rPr lang="it-IT" dirty="0" smtClean="0"/>
              <a:t>Si prende atto dei trasferimenti statali assegnati con il DL 34 ed è stata effettuata una stima prudenziale di quelli stanziati con il DL 104 (che dovrebbero essere comunicati entro il 20 novembre ma che a oggi non risultano ancora assegnati)</a:t>
            </a:r>
          </a:p>
          <a:p>
            <a:r>
              <a:rPr lang="it-IT" dirty="0" smtClean="0"/>
              <a:t>Per riequilibrare il Bilancio, al netto delle minori entrate gestionali, delle maggiori entrate da trasferimenti e delle minori spese, si applicano 110 milioni di avanzo di amministrazione (su 162 disponibili determinati con l’approvazione del Rendiconto 2019)</a:t>
            </a:r>
          </a:p>
          <a:p>
            <a:r>
              <a:rPr lang="it-IT" dirty="0" smtClean="0"/>
              <a:t>Aggiornamento dello stato di attuazione dei programmi (previsto dal TUEL e dal Regolamento dei Controlli Interni del Comune)</a:t>
            </a:r>
          </a:p>
          <a:p>
            <a:r>
              <a:rPr lang="it-IT" dirty="0" smtClean="0"/>
              <a:t>Integrazioni del DUP</a:t>
            </a:r>
          </a:p>
          <a:p>
            <a:endParaRPr lang="it-IT" dirty="0"/>
          </a:p>
        </p:txBody>
      </p:sp>
    </p:spTree>
    <p:extLst>
      <p:ext uri="{BB962C8B-B14F-4D97-AF65-F5344CB8AC3E}">
        <p14:creationId xmlns:p14="http://schemas.microsoft.com/office/powerpoint/2010/main" val="2694256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Numeri dell’operazione di riequilibrio della parte corrente</a:t>
            </a:r>
            <a:endParaRPr lang="it-IT" dirty="0"/>
          </a:p>
        </p:txBody>
      </p:sp>
      <p:sp>
        <p:nvSpPr>
          <p:cNvPr id="3" name="Segnaposto contenuto 2"/>
          <p:cNvSpPr>
            <a:spLocks noGrp="1"/>
          </p:cNvSpPr>
          <p:nvPr>
            <p:ph idx="1"/>
          </p:nvPr>
        </p:nvSpPr>
        <p:spPr>
          <a:xfrm>
            <a:off x="838200" y="2195080"/>
            <a:ext cx="10515600" cy="4351338"/>
          </a:xfrm>
        </p:spPr>
        <p:txBody>
          <a:bodyPr>
            <a:normAutofit lnSpcReduction="10000"/>
          </a:bodyPr>
          <a:lstStyle/>
          <a:p>
            <a:r>
              <a:rPr lang="it-IT" dirty="0" smtClean="0"/>
              <a:t>Saldo Entrate Correnti 			</a:t>
            </a:r>
            <a:r>
              <a:rPr lang="it-IT" dirty="0" smtClean="0">
                <a:solidFill>
                  <a:srgbClr val="FF0000"/>
                </a:solidFill>
              </a:rPr>
              <a:t>-740 milioni</a:t>
            </a:r>
          </a:p>
          <a:p>
            <a:r>
              <a:rPr lang="it-IT" dirty="0" smtClean="0"/>
              <a:t>Riduzione FCDE			 	 113 milioni</a:t>
            </a:r>
          </a:p>
          <a:p>
            <a:r>
              <a:rPr lang="it-IT" b="1" dirty="0" smtClean="0"/>
              <a:t>SALDO NETTO ENTRATE CORRENTI	</a:t>
            </a:r>
            <a:r>
              <a:rPr lang="it-IT" b="1" dirty="0" smtClean="0">
                <a:solidFill>
                  <a:srgbClr val="FF0000"/>
                </a:solidFill>
              </a:rPr>
              <a:t>-627 milioni</a:t>
            </a:r>
          </a:p>
          <a:p>
            <a:r>
              <a:rPr lang="it-IT" dirty="0" smtClean="0"/>
              <a:t>Intervento Statale			 447 milioni</a:t>
            </a:r>
          </a:p>
          <a:p>
            <a:r>
              <a:rPr lang="it-IT" dirty="0" smtClean="0"/>
              <a:t>Minori spese Direzioni			   56 milioni</a:t>
            </a:r>
          </a:p>
          <a:p>
            <a:r>
              <a:rPr lang="it-IT" dirty="0" smtClean="0"/>
              <a:t>Rinegoziazione Mutui			   14 milioni</a:t>
            </a:r>
          </a:p>
          <a:p>
            <a:r>
              <a:rPr lang="it-IT" dirty="0" smtClean="0"/>
              <a:t>Avanzo di Amministrazione		 110 milioni</a:t>
            </a:r>
          </a:p>
          <a:p>
            <a:endParaRPr lang="it-IT" dirty="0" smtClean="0"/>
          </a:p>
          <a:p>
            <a:pPr marL="0" indent="0">
              <a:buNone/>
            </a:pPr>
            <a:r>
              <a:rPr lang="it-IT" dirty="0" smtClean="0"/>
              <a:t>				    </a:t>
            </a:r>
            <a:r>
              <a:rPr lang="it-IT" dirty="0" smtClean="0"/>
              <a:t>          </a:t>
            </a:r>
            <a:r>
              <a:rPr lang="it-IT" sz="1800" dirty="0" smtClean="0"/>
              <a:t>EQUILIBRIO </a:t>
            </a:r>
            <a:r>
              <a:rPr lang="it-IT" sz="1800" dirty="0" smtClean="0"/>
              <a:t>DI PARTE CORRENTE</a:t>
            </a:r>
            <a:endParaRPr lang="it-IT" dirty="0"/>
          </a:p>
        </p:txBody>
      </p:sp>
      <p:graphicFrame>
        <p:nvGraphicFramePr>
          <p:cNvPr id="4" name="Tabella 3"/>
          <p:cNvGraphicFramePr>
            <a:graphicFrameLocks noGrp="1"/>
          </p:cNvGraphicFramePr>
          <p:nvPr>
            <p:extLst>
              <p:ext uri="{D42A27DB-BD31-4B8C-83A1-F6EECF244321}">
                <p14:modId xmlns:p14="http://schemas.microsoft.com/office/powerpoint/2010/main" val="4283382582"/>
              </p:ext>
            </p:extLst>
          </p:nvPr>
        </p:nvGraphicFramePr>
        <p:xfrm>
          <a:off x="8928100" y="2900217"/>
          <a:ext cx="2425700" cy="1816100"/>
        </p:xfrm>
        <a:graphic>
          <a:graphicData uri="http://schemas.openxmlformats.org/drawingml/2006/table">
            <a:tbl>
              <a:tblPr>
                <a:tableStyleId>{5C22544A-7EE6-4342-B048-85BDC9FD1C3A}</a:tableStyleId>
              </a:tblPr>
              <a:tblGrid>
                <a:gridCol w="1816100">
                  <a:extLst>
                    <a:ext uri="{9D8B030D-6E8A-4147-A177-3AD203B41FA5}">
                      <a16:colId xmlns:a16="http://schemas.microsoft.com/office/drawing/2014/main" val="2642663230"/>
                    </a:ext>
                  </a:extLst>
                </a:gridCol>
                <a:gridCol w="609600">
                  <a:extLst>
                    <a:ext uri="{9D8B030D-6E8A-4147-A177-3AD203B41FA5}">
                      <a16:colId xmlns:a16="http://schemas.microsoft.com/office/drawing/2014/main" val="1159509272"/>
                    </a:ext>
                  </a:extLst>
                </a:gridCol>
              </a:tblGrid>
              <a:tr h="317500">
                <a:tc>
                  <a:txBody>
                    <a:bodyPr/>
                    <a:lstStyle/>
                    <a:p>
                      <a:pPr algn="l" fontAlgn="ctr"/>
                      <a:r>
                        <a:rPr lang="it-IT" sz="1000" u="none" strike="noStrike">
                          <a:effectLst/>
                        </a:rPr>
                        <a:t>Ristoro minori entrate Imposta di soggiorno</a:t>
                      </a:r>
                      <a:endParaRPr lang="it-IT" sz="1000" b="0" i="0" u="none" strike="noStrike">
                        <a:solidFill>
                          <a:srgbClr val="000000"/>
                        </a:solidFill>
                        <a:effectLst/>
                        <a:latin typeface="Arial" panose="020B0604020202020204" pitchFamily="34" charset="0"/>
                      </a:endParaRPr>
                    </a:p>
                  </a:txBody>
                  <a:tcPr marL="6350" marR="6350" marT="6350" marB="0" anchor="ctr"/>
                </a:tc>
                <a:tc>
                  <a:txBody>
                    <a:bodyPr/>
                    <a:lstStyle/>
                    <a:p>
                      <a:pPr algn="r" fontAlgn="ctr"/>
                      <a:r>
                        <a:rPr lang="it-IT" sz="1400" u="none" strike="noStrike">
                          <a:effectLst/>
                        </a:rPr>
                        <a:t>32</a:t>
                      </a:r>
                      <a:endParaRPr lang="it-IT" sz="1400" b="0" i="0" u="none" strike="noStrike">
                        <a:solidFill>
                          <a:srgbClr val="000000"/>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305726468"/>
                  </a:ext>
                </a:extLst>
              </a:tr>
              <a:tr h="317500">
                <a:tc>
                  <a:txBody>
                    <a:bodyPr/>
                    <a:lstStyle/>
                    <a:p>
                      <a:pPr algn="l" fontAlgn="ctr"/>
                      <a:r>
                        <a:rPr lang="it-IT" sz="1000" u="none" strike="noStrike" dirty="0">
                          <a:effectLst/>
                        </a:rPr>
                        <a:t>Ristoro minori entrate esenzioni IMU</a:t>
                      </a:r>
                      <a:endParaRPr lang="it-IT" sz="1000" b="0" i="0" u="none" strike="noStrike" dirty="0">
                        <a:solidFill>
                          <a:srgbClr val="000000"/>
                        </a:solidFill>
                        <a:effectLst/>
                        <a:latin typeface="Arial" panose="020B0604020202020204" pitchFamily="34" charset="0"/>
                      </a:endParaRPr>
                    </a:p>
                  </a:txBody>
                  <a:tcPr marL="6350" marR="6350" marT="6350" marB="0" anchor="ctr"/>
                </a:tc>
                <a:tc>
                  <a:txBody>
                    <a:bodyPr/>
                    <a:lstStyle/>
                    <a:p>
                      <a:pPr algn="r" fontAlgn="ctr"/>
                      <a:r>
                        <a:rPr lang="it-IT" sz="1400" u="none" strike="noStrike">
                          <a:effectLst/>
                        </a:rPr>
                        <a:t>6</a:t>
                      </a:r>
                      <a:endParaRPr lang="it-IT" sz="1400" b="0" i="0" u="none" strike="noStrike">
                        <a:solidFill>
                          <a:srgbClr val="000000"/>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837599413"/>
                  </a:ext>
                </a:extLst>
              </a:tr>
              <a:tr h="317500">
                <a:tc>
                  <a:txBody>
                    <a:bodyPr/>
                    <a:lstStyle/>
                    <a:p>
                      <a:pPr algn="l" fontAlgn="ctr"/>
                      <a:r>
                        <a:rPr lang="it-IT" sz="1000" u="none" strike="noStrike">
                          <a:effectLst/>
                        </a:rPr>
                        <a:t>Ristoro minori entrate esenzioni COSAP</a:t>
                      </a:r>
                      <a:endParaRPr lang="it-IT" sz="1000" b="0" i="0" u="none" strike="noStrike">
                        <a:solidFill>
                          <a:srgbClr val="000000"/>
                        </a:solidFill>
                        <a:effectLst/>
                        <a:latin typeface="Arial" panose="020B0604020202020204" pitchFamily="34" charset="0"/>
                      </a:endParaRPr>
                    </a:p>
                  </a:txBody>
                  <a:tcPr marL="6350" marR="6350" marT="6350" marB="0" anchor="ctr"/>
                </a:tc>
                <a:tc>
                  <a:txBody>
                    <a:bodyPr/>
                    <a:lstStyle/>
                    <a:p>
                      <a:pPr algn="r" fontAlgn="ctr"/>
                      <a:r>
                        <a:rPr lang="it-IT" sz="1400" u="none" strike="noStrike">
                          <a:effectLst/>
                        </a:rPr>
                        <a:t>9</a:t>
                      </a:r>
                      <a:endParaRPr lang="it-IT" sz="1400" b="0" i="0" u="none" strike="noStrike">
                        <a:solidFill>
                          <a:srgbClr val="000000"/>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1442182988"/>
                  </a:ext>
                </a:extLst>
              </a:tr>
              <a:tr h="317500">
                <a:tc>
                  <a:txBody>
                    <a:bodyPr/>
                    <a:lstStyle/>
                    <a:p>
                      <a:pPr algn="l" fontAlgn="ctr"/>
                      <a:r>
                        <a:rPr lang="it-IT" sz="1000" u="none" strike="noStrike">
                          <a:effectLst/>
                        </a:rPr>
                        <a:t>Compensazione riduzione ricavi tariffari TPL</a:t>
                      </a:r>
                      <a:endParaRPr lang="it-IT" sz="1000" b="0" i="0" u="none" strike="noStrike">
                        <a:solidFill>
                          <a:srgbClr val="000000"/>
                        </a:solidFill>
                        <a:effectLst/>
                        <a:latin typeface="Arial" panose="020B0604020202020204" pitchFamily="34" charset="0"/>
                      </a:endParaRPr>
                    </a:p>
                  </a:txBody>
                  <a:tcPr marL="6350" marR="6350" marT="6350" marB="0" anchor="ctr"/>
                </a:tc>
                <a:tc>
                  <a:txBody>
                    <a:bodyPr/>
                    <a:lstStyle/>
                    <a:p>
                      <a:pPr algn="r" fontAlgn="ctr"/>
                      <a:r>
                        <a:rPr lang="it-IT" sz="1400" u="none" strike="noStrike">
                          <a:effectLst/>
                        </a:rPr>
                        <a:t>95</a:t>
                      </a:r>
                      <a:endParaRPr lang="it-IT" sz="1400" b="0" i="0" u="none" strike="noStrike">
                        <a:solidFill>
                          <a:srgbClr val="000000"/>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620572203"/>
                  </a:ext>
                </a:extLst>
              </a:tr>
              <a:tr h="317500">
                <a:tc>
                  <a:txBody>
                    <a:bodyPr/>
                    <a:lstStyle/>
                    <a:p>
                      <a:pPr algn="l" fontAlgn="ctr"/>
                      <a:r>
                        <a:rPr lang="it-IT" sz="1000" u="none" strike="noStrike">
                          <a:effectLst/>
                        </a:rPr>
                        <a:t>FONDO ESERCIZIO FUNZIONI FONDAMENTALI</a:t>
                      </a:r>
                      <a:endParaRPr lang="it-IT" sz="1000" b="0" i="0" u="none" strike="noStrike">
                        <a:solidFill>
                          <a:srgbClr val="000000"/>
                        </a:solidFill>
                        <a:effectLst/>
                        <a:latin typeface="Arial" panose="020B0604020202020204" pitchFamily="34" charset="0"/>
                      </a:endParaRPr>
                    </a:p>
                  </a:txBody>
                  <a:tcPr marL="6350" marR="6350" marT="6350" marB="0" anchor="ctr"/>
                </a:tc>
                <a:tc>
                  <a:txBody>
                    <a:bodyPr/>
                    <a:lstStyle/>
                    <a:p>
                      <a:pPr algn="r" fontAlgn="ctr"/>
                      <a:r>
                        <a:rPr lang="it-IT" sz="1400" u="none" strike="noStrike">
                          <a:effectLst/>
                        </a:rPr>
                        <a:t>305</a:t>
                      </a:r>
                      <a:endParaRPr lang="it-IT" sz="1400" b="0" i="0" u="none" strike="noStrike">
                        <a:solidFill>
                          <a:srgbClr val="000000"/>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1407792446"/>
                  </a:ext>
                </a:extLst>
              </a:tr>
              <a:tr h="228600">
                <a:tc>
                  <a:txBody>
                    <a:bodyPr/>
                    <a:lstStyle/>
                    <a:p>
                      <a:pPr algn="l" fontAlgn="ctr"/>
                      <a:r>
                        <a:rPr lang="it-IT" sz="1100" u="none" strike="noStrike" dirty="0">
                          <a:effectLst/>
                        </a:rPr>
                        <a:t>TOTALE</a:t>
                      </a:r>
                      <a:endParaRPr lang="it-IT" sz="1100" b="1" i="0" u="none" strike="noStrike" dirty="0">
                        <a:solidFill>
                          <a:srgbClr val="000000"/>
                        </a:solidFill>
                        <a:effectLst/>
                        <a:latin typeface="Arial" panose="020B0604020202020204" pitchFamily="34" charset="0"/>
                      </a:endParaRPr>
                    </a:p>
                  </a:txBody>
                  <a:tcPr marL="6350" marR="6350" marT="6350" marB="0" anchor="ctr"/>
                </a:tc>
                <a:tc>
                  <a:txBody>
                    <a:bodyPr/>
                    <a:lstStyle/>
                    <a:p>
                      <a:pPr algn="r" fontAlgn="ctr"/>
                      <a:r>
                        <a:rPr lang="it-IT" sz="1400" u="none" strike="noStrike" dirty="0">
                          <a:effectLst/>
                        </a:rPr>
                        <a:t>447</a:t>
                      </a:r>
                      <a:endParaRPr lang="it-IT" sz="1400" b="1" i="0" u="none" strike="noStrike" dirty="0">
                        <a:solidFill>
                          <a:srgbClr val="000000"/>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317590975"/>
                  </a:ext>
                </a:extLst>
              </a:tr>
            </a:tbl>
          </a:graphicData>
        </a:graphic>
      </p:graphicFrame>
      <p:sp>
        <p:nvSpPr>
          <p:cNvPr id="5" name="Parentesi graffa aperta 4"/>
          <p:cNvSpPr/>
          <p:nvPr/>
        </p:nvSpPr>
        <p:spPr>
          <a:xfrm>
            <a:off x="8226367" y="2750704"/>
            <a:ext cx="563418" cy="2115127"/>
          </a:xfrm>
          <a:prstGeom prst="leftBrace">
            <a:avLst>
              <a:gd name="adj1" fmla="val 8333"/>
              <a:gd name="adj2" fmla="val 5043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7" name="Uguale 6"/>
          <p:cNvSpPr/>
          <p:nvPr/>
        </p:nvSpPr>
        <p:spPr>
          <a:xfrm>
            <a:off x="6797964" y="5338619"/>
            <a:ext cx="960582" cy="58189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8" name="Callout 14 7"/>
          <p:cNvSpPr/>
          <p:nvPr/>
        </p:nvSpPr>
        <p:spPr>
          <a:xfrm>
            <a:off x="9050712" y="1070116"/>
            <a:ext cx="2695171" cy="1491311"/>
          </a:xfrm>
          <a:prstGeom prst="accentBorderCallout2">
            <a:avLst>
              <a:gd name="adj1" fmla="val 18750"/>
              <a:gd name="adj2" fmla="val -8333"/>
              <a:gd name="adj3" fmla="val 18750"/>
              <a:gd name="adj4" fmla="val -16667"/>
              <a:gd name="adj5" fmla="val 77514"/>
              <a:gd name="adj6" fmla="val -5800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200" dirty="0" smtClean="0">
                <a:solidFill>
                  <a:schemeClr val="bg1"/>
                </a:solidFill>
              </a:rPr>
              <a:t>Si tratta di un saldo tra minori e maggiori </a:t>
            </a:r>
            <a:r>
              <a:rPr lang="it-IT" sz="1200" dirty="0" smtClean="0">
                <a:solidFill>
                  <a:schemeClr val="bg1"/>
                </a:solidFill>
              </a:rPr>
              <a:t>entrate. Infatti, al lordo del FCDE le minori entrate sono 803 mio (rif.to slide Commissione pag. 6) ma ci sono anche maggiori entrate per 63 mio (rif.to slide Commissione pag. 6) per un saldo di -740</a:t>
            </a:r>
            <a:endParaRPr lang="it-IT" sz="1200" dirty="0">
              <a:solidFill>
                <a:schemeClr val="bg1"/>
              </a:solidFill>
            </a:endParaRPr>
          </a:p>
        </p:txBody>
      </p:sp>
      <p:sp>
        <p:nvSpPr>
          <p:cNvPr id="9" name="Callout 14 8"/>
          <p:cNvSpPr/>
          <p:nvPr/>
        </p:nvSpPr>
        <p:spPr>
          <a:xfrm>
            <a:off x="9236363" y="5338619"/>
            <a:ext cx="2243513" cy="1039373"/>
          </a:xfrm>
          <a:prstGeom prst="accentBorderCallout2">
            <a:avLst>
              <a:gd name="adj1" fmla="val 18750"/>
              <a:gd name="adj2" fmla="val -8333"/>
              <a:gd name="adj3" fmla="val 18750"/>
              <a:gd name="adj4" fmla="val -16667"/>
              <a:gd name="adj5" fmla="val -85591"/>
              <a:gd name="adj6" fmla="val -506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200" dirty="0" smtClean="0">
                <a:solidFill>
                  <a:schemeClr val="bg1"/>
                </a:solidFill>
              </a:rPr>
              <a:t>L’importo è un saldo tra maggiori spese per 14 mio e minori spese per 70 mio (rif.to slide Commissione pag. 7)</a:t>
            </a:r>
            <a:endParaRPr lang="it-IT" sz="1200" dirty="0">
              <a:solidFill>
                <a:schemeClr val="bg1"/>
              </a:solidFill>
            </a:endParaRPr>
          </a:p>
        </p:txBody>
      </p:sp>
    </p:spTree>
    <p:extLst>
      <p:ext uri="{BB962C8B-B14F-4D97-AF65-F5344CB8AC3E}">
        <p14:creationId xmlns:p14="http://schemas.microsoft.com/office/powerpoint/2010/main" val="3957154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Focus Minori Entrate</a:t>
            </a:r>
            <a:endParaRPr lang="it-IT" dirty="0"/>
          </a:p>
        </p:txBody>
      </p:sp>
      <p:graphicFrame>
        <p:nvGraphicFramePr>
          <p:cNvPr id="4" name="Oggetto 3"/>
          <p:cNvGraphicFramePr>
            <a:graphicFrameLocks noChangeAspect="1"/>
          </p:cNvGraphicFramePr>
          <p:nvPr>
            <p:extLst>
              <p:ext uri="{D42A27DB-BD31-4B8C-83A1-F6EECF244321}">
                <p14:modId xmlns:p14="http://schemas.microsoft.com/office/powerpoint/2010/main" val="2293409608"/>
              </p:ext>
            </p:extLst>
          </p:nvPr>
        </p:nvGraphicFramePr>
        <p:xfrm>
          <a:off x="2279650" y="2000250"/>
          <a:ext cx="8001000" cy="3968750"/>
        </p:xfrm>
        <a:graphic>
          <a:graphicData uri="http://schemas.openxmlformats.org/presentationml/2006/ole">
            <mc:AlternateContent xmlns:mc="http://schemas.openxmlformats.org/markup-compatibility/2006">
              <mc:Choice xmlns:v="urn:schemas-microsoft-com:vml" Requires="v">
                <p:oleObj spid="_x0000_s2071" name="Foglio di lavoro" r:id="rId3" imgW="8000948" imgH="3968912" progId="Excel.Sheet.12">
                  <p:embed/>
                </p:oleObj>
              </mc:Choice>
              <mc:Fallback>
                <p:oleObj name="Foglio di lavoro" r:id="rId3" imgW="8000948" imgH="3968912" progId="Excel.Sheet.12">
                  <p:embed/>
                  <p:pic>
                    <p:nvPicPr>
                      <p:cNvPr id="18435" name="Oggetto 3"/>
                      <p:cNvPicPr>
                        <a:picLocks noChangeAspect="1" noChangeArrowheads="1"/>
                      </p:cNvPicPr>
                      <p:nvPr/>
                    </p:nvPicPr>
                    <p:blipFill>
                      <a:blip r:embed="rId4"/>
                      <a:srcRect/>
                      <a:stretch>
                        <a:fillRect/>
                      </a:stretch>
                    </p:blipFill>
                    <p:spPr bwMode="auto">
                      <a:xfrm>
                        <a:off x="2279650" y="2000250"/>
                        <a:ext cx="8001000" cy="3968750"/>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Callout 14 4"/>
          <p:cNvSpPr/>
          <p:nvPr/>
        </p:nvSpPr>
        <p:spPr>
          <a:xfrm>
            <a:off x="10475538" y="365125"/>
            <a:ext cx="1602855" cy="2168265"/>
          </a:xfrm>
          <a:prstGeom prst="accentBorderCallout2">
            <a:avLst>
              <a:gd name="adj1" fmla="val 18750"/>
              <a:gd name="adj2" fmla="val -8333"/>
              <a:gd name="adj3" fmla="val 18750"/>
              <a:gd name="adj4" fmla="val -16667"/>
              <a:gd name="adj5" fmla="val 96901"/>
              <a:gd name="adj6" fmla="val -242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200" dirty="0" smtClean="0">
                <a:solidFill>
                  <a:schemeClr val="bg1"/>
                </a:solidFill>
              </a:rPr>
              <a:t>L’importo di -742 mio è riferito all’elenco riportato in serie storica nella tabella a lato riguardante le principali minori entrate. Si tratta di un «di cui» dell’importo e dell’elenco riportato nella slide Commissione a pag. 6</a:t>
            </a:r>
            <a:endParaRPr lang="it-IT" sz="1200" dirty="0">
              <a:solidFill>
                <a:schemeClr val="bg1"/>
              </a:solidFill>
            </a:endParaRPr>
          </a:p>
        </p:txBody>
      </p:sp>
    </p:spTree>
    <p:extLst>
      <p:ext uri="{BB962C8B-B14F-4D97-AF65-F5344CB8AC3E}">
        <p14:creationId xmlns:p14="http://schemas.microsoft.com/office/powerpoint/2010/main" val="139469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Focus principali minori spese</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446040567"/>
              </p:ext>
            </p:extLst>
          </p:nvPr>
        </p:nvGraphicFramePr>
        <p:xfrm>
          <a:off x="838200" y="1825625"/>
          <a:ext cx="10515600" cy="4114800"/>
        </p:xfrm>
        <a:graphic>
          <a:graphicData uri="http://schemas.openxmlformats.org/drawingml/2006/table">
            <a:tbl>
              <a:tblPr firstRow="1" bandRow="1">
                <a:tableStyleId>{5C22544A-7EE6-4342-B048-85BDC9FD1C3A}</a:tableStyleId>
              </a:tblPr>
              <a:tblGrid>
                <a:gridCol w="7280564">
                  <a:extLst>
                    <a:ext uri="{9D8B030D-6E8A-4147-A177-3AD203B41FA5}">
                      <a16:colId xmlns:a16="http://schemas.microsoft.com/office/drawing/2014/main" val="936345868"/>
                    </a:ext>
                  </a:extLst>
                </a:gridCol>
                <a:gridCol w="3235036">
                  <a:extLst>
                    <a:ext uri="{9D8B030D-6E8A-4147-A177-3AD203B41FA5}">
                      <a16:colId xmlns:a16="http://schemas.microsoft.com/office/drawing/2014/main" val="504980993"/>
                    </a:ext>
                  </a:extLst>
                </a:gridCol>
              </a:tblGrid>
              <a:tr h="370840">
                <a:tc>
                  <a:txBody>
                    <a:bodyPr/>
                    <a:lstStyle/>
                    <a:p>
                      <a:r>
                        <a:rPr lang="it-IT" sz="2400" dirty="0" smtClean="0"/>
                        <a:t>Tipologia</a:t>
                      </a:r>
                      <a:endParaRPr lang="it-IT" sz="2400" dirty="0"/>
                    </a:p>
                  </a:txBody>
                  <a:tcPr/>
                </a:tc>
                <a:tc>
                  <a:txBody>
                    <a:bodyPr/>
                    <a:lstStyle/>
                    <a:p>
                      <a:r>
                        <a:rPr lang="it-IT" sz="2400" dirty="0" smtClean="0"/>
                        <a:t>Importo (mio)</a:t>
                      </a:r>
                      <a:endParaRPr lang="it-IT" sz="2400" dirty="0"/>
                    </a:p>
                  </a:txBody>
                  <a:tcPr/>
                </a:tc>
                <a:extLst>
                  <a:ext uri="{0D108BD9-81ED-4DB2-BD59-A6C34878D82A}">
                    <a16:rowId xmlns:a16="http://schemas.microsoft.com/office/drawing/2014/main" val="3173885466"/>
                  </a:ext>
                </a:extLst>
              </a:tr>
              <a:tr h="370840">
                <a:tc>
                  <a:txBody>
                    <a:bodyPr/>
                    <a:lstStyle/>
                    <a:p>
                      <a:r>
                        <a:rPr lang="it-IT" sz="2400" dirty="0" smtClean="0"/>
                        <a:t>Manifestazioni ed Eventi</a:t>
                      </a:r>
                      <a:endParaRPr lang="it-IT" sz="2400" dirty="0"/>
                    </a:p>
                  </a:txBody>
                  <a:tcPr/>
                </a:tc>
                <a:tc>
                  <a:txBody>
                    <a:bodyPr/>
                    <a:lstStyle/>
                    <a:p>
                      <a:r>
                        <a:rPr lang="it-IT" sz="2400" dirty="0" smtClean="0"/>
                        <a:t>3,6</a:t>
                      </a:r>
                      <a:endParaRPr lang="it-IT" sz="2400" dirty="0"/>
                    </a:p>
                  </a:txBody>
                  <a:tcPr/>
                </a:tc>
                <a:extLst>
                  <a:ext uri="{0D108BD9-81ED-4DB2-BD59-A6C34878D82A}">
                    <a16:rowId xmlns:a16="http://schemas.microsoft.com/office/drawing/2014/main" val="3315415693"/>
                  </a:ext>
                </a:extLst>
              </a:tr>
              <a:tr h="370840">
                <a:tc>
                  <a:txBody>
                    <a:bodyPr/>
                    <a:lstStyle/>
                    <a:p>
                      <a:r>
                        <a:rPr lang="it-IT" sz="2400" dirty="0" smtClean="0"/>
                        <a:t>Educazione (Colonie, case vacanza</a:t>
                      </a:r>
                      <a:r>
                        <a:rPr lang="it-IT" sz="2400" baseline="0" dirty="0" smtClean="0"/>
                        <a:t> e Ristorazione)</a:t>
                      </a:r>
                      <a:endParaRPr lang="it-IT" sz="2400" dirty="0"/>
                    </a:p>
                  </a:txBody>
                  <a:tcPr/>
                </a:tc>
                <a:tc>
                  <a:txBody>
                    <a:bodyPr/>
                    <a:lstStyle/>
                    <a:p>
                      <a:r>
                        <a:rPr lang="it-IT" sz="2400" dirty="0" smtClean="0"/>
                        <a:t>12,1</a:t>
                      </a:r>
                      <a:endParaRPr lang="it-IT" sz="2400" dirty="0"/>
                    </a:p>
                  </a:txBody>
                  <a:tcPr/>
                </a:tc>
                <a:extLst>
                  <a:ext uri="{0D108BD9-81ED-4DB2-BD59-A6C34878D82A}">
                    <a16:rowId xmlns:a16="http://schemas.microsoft.com/office/drawing/2014/main" val="4062065092"/>
                  </a:ext>
                </a:extLst>
              </a:tr>
              <a:tr h="370840">
                <a:tc>
                  <a:txBody>
                    <a:bodyPr/>
                    <a:lstStyle/>
                    <a:p>
                      <a:r>
                        <a:rPr lang="it-IT" sz="2400" dirty="0" smtClean="0"/>
                        <a:t>Risorse</a:t>
                      </a:r>
                      <a:r>
                        <a:rPr lang="it-IT" sz="2400" baseline="0" dirty="0" smtClean="0"/>
                        <a:t> Umane</a:t>
                      </a:r>
                      <a:endParaRPr lang="it-IT" sz="2400" dirty="0"/>
                    </a:p>
                  </a:txBody>
                  <a:tcPr/>
                </a:tc>
                <a:tc>
                  <a:txBody>
                    <a:bodyPr/>
                    <a:lstStyle/>
                    <a:p>
                      <a:r>
                        <a:rPr lang="it-IT" sz="2400" dirty="0" smtClean="0"/>
                        <a:t>6,2</a:t>
                      </a:r>
                      <a:endParaRPr lang="it-IT" sz="2400" dirty="0"/>
                    </a:p>
                  </a:txBody>
                  <a:tcPr/>
                </a:tc>
                <a:extLst>
                  <a:ext uri="{0D108BD9-81ED-4DB2-BD59-A6C34878D82A}">
                    <a16:rowId xmlns:a16="http://schemas.microsoft.com/office/drawing/2014/main" val="218185498"/>
                  </a:ext>
                </a:extLst>
              </a:tr>
              <a:tr h="370840">
                <a:tc>
                  <a:txBody>
                    <a:bodyPr/>
                    <a:lstStyle/>
                    <a:p>
                      <a:r>
                        <a:rPr lang="it-IT" sz="2400" dirty="0" smtClean="0"/>
                        <a:t>Direzione Tecnica</a:t>
                      </a:r>
                      <a:r>
                        <a:rPr lang="it-IT" sz="2400" baseline="0" dirty="0" smtClean="0"/>
                        <a:t> (</a:t>
                      </a:r>
                      <a:r>
                        <a:rPr lang="it-IT" sz="2400" dirty="0" smtClean="0"/>
                        <a:t>Utenze</a:t>
                      </a:r>
                      <a:r>
                        <a:rPr lang="it-IT" sz="2400" baseline="0" dirty="0" smtClean="0"/>
                        <a:t> e manutenzioni)</a:t>
                      </a:r>
                      <a:endParaRPr lang="it-IT" sz="2400" dirty="0"/>
                    </a:p>
                  </a:txBody>
                  <a:tcPr/>
                </a:tc>
                <a:tc>
                  <a:txBody>
                    <a:bodyPr/>
                    <a:lstStyle/>
                    <a:p>
                      <a:r>
                        <a:rPr lang="it-IT" sz="2400" dirty="0" smtClean="0"/>
                        <a:t>5,7</a:t>
                      </a:r>
                      <a:endParaRPr lang="it-IT" sz="2400" dirty="0"/>
                    </a:p>
                  </a:txBody>
                  <a:tcPr/>
                </a:tc>
                <a:extLst>
                  <a:ext uri="{0D108BD9-81ED-4DB2-BD59-A6C34878D82A}">
                    <a16:rowId xmlns:a16="http://schemas.microsoft.com/office/drawing/2014/main" val="629143865"/>
                  </a:ext>
                </a:extLst>
              </a:tr>
              <a:tr h="370840">
                <a:tc>
                  <a:txBody>
                    <a:bodyPr/>
                    <a:lstStyle/>
                    <a:p>
                      <a:r>
                        <a:rPr lang="it-IT" sz="2400" dirty="0" smtClean="0"/>
                        <a:t>Spese Postali (PL)</a:t>
                      </a:r>
                      <a:endParaRPr lang="it-IT" sz="2400" dirty="0"/>
                    </a:p>
                  </a:txBody>
                  <a:tcPr/>
                </a:tc>
                <a:tc>
                  <a:txBody>
                    <a:bodyPr/>
                    <a:lstStyle/>
                    <a:p>
                      <a:r>
                        <a:rPr lang="it-IT" sz="2400" dirty="0" smtClean="0"/>
                        <a:t>3,8</a:t>
                      </a:r>
                      <a:endParaRPr lang="it-IT" sz="2400" dirty="0"/>
                    </a:p>
                  </a:txBody>
                  <a:tcPr/>
                </a:tc>
                <a:extLst>
                  <a:ext uri="{0D108BD9-81ED-4DB2-BD59-A6C34878D82A}">
                    <a16:rowId xmlns:a16="http://schemas.microsoft.com/office/drawing/2014/main" val="4105346846"/>
                  </a:ext>
                </a:extLst>
              </a:tr>
              <a:tr h="370840">
                <a:tc>
                  <a:txBody>
                    <a:bodyPr/>
                    <a:lstStyle/>
                    <a:p>
                      <a:r>
                        <a:rPr lang="it-IT" sz="2400" dirty="0" smtClean="0"/>
                        <a:t>Sistemi informativi (varie voci)</a:t>
                      </a:r>
                      <a:endParaRPr lang="it-IT" sz="2400" dirty="0"/>
                    </a:p>
                  </a:txBody>
                  <a:tcPr/>
                </a:tc>
                <a:tc>
                  <a:txBody>
                    <a:bodyPr/>
                    <a:lstStyle/>
                    <a:p>
                      <a:r>
                        <a:rPr lang="it-IT" sz="2400" dirty="0" smtClean="0"/>
                        <a:t>2,3</a:t>
                      </a:r>
                      <a:endParaRPr lang="it-IT" sz="2400" dirty="0"/>
                    </a:p>
                  </a:txBody>
                  <a:tcPr/>
                </a:tc>
                <a:extLst>
                  <a:ext uri="{0D108BD9-81ED-4DB2-BD59-A6C34878D82A}">
                    <a16:rowId xmlns:a16="http://schemas.microsoft.com/office/drawing/2014/main" val="1087230301"/>
                  </a:ext>
                </a:extLst>
              </a:tr>
              <a:tr h="370840">
                <a:tc>
                  <a:txBody>
                    <a:bodyPr/>
                    <a:lstStyle/>
                    <a:p>
                      <a:r>
                        <a:rPr lang="it-IT" sz="2400" dirty="0" smtClean="0"/>
                        <a:t>Mobilità (Contratto di Servizio ATM)</a:t>
                      </a:r>
                      <a:endParaRPr lang="it-IT" sz="2400" dirty="0"/>
                    </a:p>
                  </a:txBody>
                  <a:tcPr/>
                </a:tc>
                <a:tc>
                  <a:txBody>
                    <a:bodyPr/>
                    <a:lstStyle/>
                    <a:p>
                      <a:r>
                        <a:rPr lang="it-IT" sz="2400" dirty="0" smtClean="0"/>
                        <a:t>11,8</a:t>
                      </a:r>
                      <a:endParaRPr lang="it-IT" sz="2400" dirty="0"/>
                    </a:p>
                  </a:txBody>
                  <a:tcPr/>
                </a:tc>
                <a:extLst>
                  <a:ext uri="{0D108BD9-81ED-4DB2-BD59-A6C34878D82A}">
                    <a16:rowId xmlns:a16="http://schemas.microsoft.com/office/drawing/2014/main" val="1699717844"/>
                  </a:ext>
                </a:extLst>
              </a:tr>
              <a:tr h="370840">
                <a:tc>
                  <a:txBody>
                    <a:bodyPr/>
                    <a:lstStyle/>
                    <a:p>
                      <a:pPr algn="r"/>
                      <a:r>
                        <a:rPr lang="it-IT" sz="2400" dirty="0" smtClean="0"/>
                        <a:t>Totale</a:t>
                      </a:r>
                      <a:endParaRPr lang="it-IT" sz="2400" dirty="0"/>
                    </a:p>
                  </a:txBody>
                  <a:tcPr/>
                </a:tc>
                <a:tc>
                  <a:txBody>
                    <a:bodyPr/>
                    <a:lstStyle/>
                    <a:p>
                      <a:r>
                        <a:rPr lang="it-IT" sz="2400" dirty="0" smtClean="0"/>
                        <a:t>45,6 (</a:t>
                      </a:r>
                      <a:r>
                        <a:rPr lang="it-IT" sz="2400" dirty="0" smtClean="0">
                          <a:sym typeface="Symbol" panose="05050102010706020507" pitchFamily="18" charset="2"/>
                        </a:rPr>
                        <a:t></a:t>
                      </a:r>
                      <a:r>
                        <a:rPr lang="it-IT" sz="2400" baseline="0" dirty="0" smtClean="0">
                          <a:sym typeface="Symbol" panose="05050102010706020507" pitchFamily="18" charset="2"/>
                        </a:rPr>
                        <a:t> 81% del totale)</a:t>
                      </a:r>
                      <a:endParaRPr lang="it-IT" sz="2400" dirty="0"/>
                    </a:p>
                  </a:txBody>
                  <a:tcPr/>
                </a:tc>
                <a:extLst>
                  <a:ext uri="{0D108BD9-81ED-4DB2-BD59-A6C34878D82A}">
                    <a16:rowId xmlns:a16="http://schemas.microsoft.com/office/drawing/2014/main" val="1896601710"/>
                  </a:ext>
                </a:extLst>
              </a:tr>
            </a:tbl>
          </a:graphicData>
        </a:graphic>
      </p:graphicFrame>
    </p:spTree>
    <p:extLst>
      <p:ext uri="{BB962C8B-B14F-4D97-AF65-F5344CB8AC3E}">
        <p14:creationId xmlns:p14="http://schemas.microsoft.com/office/powerpoint/2010/main" val="400015067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364</Words>
  <Application>Microsoft Office PowerPoint</Application>
  <PresentationFormat>Widescreen</PresentationFormat>
  <Paragraphs>53</Paragraphs>
  <Slides>5</Slides>
  <Notes>0</Notes>
  <HiddenSlides>0</HiddenSlides>
  <MMClips>0</MMClips>
  <ScaleCrop>false</ScaleCrop>
  <HeadingPairs>
    <vt:vector size="8" baseType="variant">
      <vt:variant>
        <vt:lpstr>Caratteri utilizzati</vt:lpstr>
      </vt:variant>
      <vt:variant>
        <vt:i4>4</vt:i4>
      </vt:variant>
      <vt:variant>
        <vt:lpstr>Tema</vt:lpstr>
      </vt:variant>
      <vt:variant>
        <vt:i4>1</vt:i4>
      </vt:variant>
      <vt:variant>
        <vt:lpstr>Server OLE incorporati</vt:lpstr>
      </vt:variant>
      <vt:variant>
        <vt:i4>1</vt:i4>
      </vt:variant>
      <vt:variant>
        <vt:lpstr>Titoli diapositive</vt:lpstr>
      </vt:variant>
      <vt:variant>
        <vt:i4>5</vt:i4>
      </vt:variant>
    </vt:vector>
  </HeadingPairs>
  <TitlesOfParts>
    <vt:vector size="11" baseType="lpstr">
      <vt:lpstr>Arial</vt:lpstr>
      <vt:lpstr>Calibri</vt:lpstr>
      <vt:lpstr>Calibri Light</vt:lpstr>
      <vt:lpstr>Symbol</vt:lpstr>
      <vt:lpstr>Tema di Office</vt:lpstr>
      <vt:lpstr>Foglio di lavoro</vt:lpstr>
      <vt:lpstr>Sintesi Riequilibrio</vt:lpstr>
      <vt:lpstr>La delibera</vt:lpstr>
      <vt:lpstr>I Numeri dell’operazione di riequilibrio della parte corrente</vt:lpstr>
      <vt:lpstr>Focus Minori Entrate</vt:lpstr>
      <vt:lpstr>Focus principali minori spese</vt:lpstr>
    </vt:vector>
  </TitlesOfParts>
  <Company>Comune di Milano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Sintesi Riequilibrio</dc:title>
  <dc:creator>Roberto Nicola Colangelo</dc:creator>
  <cp:lastModifiedBy>Roberto Nicola Colangelo</cp:lastModifiedBy>
  <cp:revision>16</cp:revision>
  <dcterms:created xsi:type="dcterms:W3CDTF">2020-11-19T15:40:28Z</dcterms:created>
  <dcterms:modified xsi:type="dcterms:W3CDTF">2020-11-25T15:38:06Z</dcterms:modified>
</cp:coreProperties>
</file>