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3" r:id="rId2"/>
    <p:sldId id="286" r:id="rId3"/>
    <p:sldId id="298" r:id="rId4"/>
    <p:sldId id="287" r:id="rId5"/>
    <p:sldId id="299" r:id="rId6"/>
    <p:sldId id="300" r:id="rId7"/>
    <p:sldId id="295" r:id="rId8"/>
    <p:sldId id="294" r:id="rId9"/>
    <p:sldId id="293" r:id="rId10"/>
    <p:sldId id="292" r:id="rId11"/>
    <p:sldId id="291" r:id="rId12"/>
    <p:sldId id="288" r:id="rId13"/>
    <p:sldId id="290" r:id="rId14"/>
    <p:sldId id="289" r:id="rId15"/>
    <p:sldId id="296" r:id="rId16"/>
    <p:sldId id="272" r:id="rId17"/>
  </p:sldIdLst>
  <p:sldSz cx="9144000" cy="6858000" type="screen4x3"/>
  <p:notesSz cx="6864350" cy="9701213"/>
  <p:defaultTextStyle>
    <a:defPPr>
      <a:defRPr lang="it-I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5050"/>
    <a:srgbClr val="DDDDDD"/>
    <a:srgbClr val="FF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75B4A-5371-4299-9469-1E969C830D21}" v="12" dt="2020-11-03T14:35:16.484"/>
    <p1510:client id="{D943C67E-2F09-41A0-A4E4-12AB200ACB73}" v="4" dt="2020-11-03T14:30:31.9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372" autoAdjust="0"/>
  </p:normalViewPr>
  <p:slideViewPr>
    <p:cSldViewPr snapToGrid="0">
      <p:cViewPr varScale="1">
        <p:scale>
          <a:sx n="83" d="100"/>
          <a:sy n="83" d="100"/>
        </p:scale>
        <p:origin x="1440" y="67"/>
      </p:cViewPr>
      <p:guideLst>
        <p:guide orient="horz" pos="2160"/>
        <p:guide pos="288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D943C67E-2F09-41A0-A4E4-12AB200ACB73}"/>
    <pc:docChg chg="modSld">
      <pc:chgData name="" userId="" providerId="" clId="Web-{D943C67E-2F09-41A0-A4E4-12AB200ACB73}" dt="2020-11-03T14:30:31.920" v="3" actId="20577"/>
      <pc:docMkLst>
        <pc:docMk/>
      </pc:docMkLst>
      <pc:sldChg chg="modSp">
        <pc:chgData name="" userId="" providerId="" clId="Web-{D943C67E-2F09-41A0-A4E4-12AB200ACB73}" dt="2020-11-03T14:30:31.920" v="2" actId="20577"/>
        <pc:sldMkLst>
          <pc:docMk/>
          <pc:sldMk cId="0" sldId="265"/>
        </pc:sldMkLst>
        <pc:spChg chg="mod">
          <ac:chgData name="" userId="" providerId="" clId="Web-{D943C67E-2F09-41A0-A4E4-12AB200ACB73}" dt="2020-11-03T14:30:31.920" v="2" actId="20577"/>
          <ac:spMkLst>
            <pc:docMk/>
            <pc:sldMk cId="0" sldId="265"/>
            <ac:spMk id="21" creationId="{95734FE2-F2E7-44D0-BAE4-9B3E074BDAD2}"/>
          </ac:spMkLst>
        </pc:spChg>
      </pc:sldChg>
    </pc:docChg>
  </pc:docChgLst>
  <pc:docChgLst>
    <pc:chgData clId="Web-{CF275B4A-5371-4299-9469-1E969C830D21}"/>
    <pc:docChg chg="modSld">
      <pc:chgData name="" userId="" providerId="" clId="Web-{CF275B4A-5371-4299-9469-1E969C830D21}" dt="2020-11-03T14:35:16.484" v="11" actId="20577"/>
      <pc:docMkLst>
        <pc:docMk/>
      </pc:docMkLst>
      <pc:sldChg chg="modSp">
        <pc:chgData name="" userId="" providerId="" clId="Web-{CF275B4A-5371-4299-9469-1E969C830D21}" dt="2020-11-03T14:35:16.484" v="10" actId="20577"/>
        <pc:sldMkLst>
          <pc:docMk/>
          <pc:sldMk cId="0" sldId="265"/>
        </pc:sldMkLst>
        <pc:spChg chg="mod">
          <ac:chgData name="" userId="" providerId="" clId="Web-{CF275B4A-5371-4299-9469-1E969C830D21}" dt="2020-11-03T14:35:16.484" v="10" actId="20577"/>
          <ac:spMkLst>
            <pc:docMk/>
            <pc:sldMk cId="0" sldId="265"/>
            <ac:spMk id="21" creationId="{95734FE2-F2E7-44D0-BAE4-9B3E074BDA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B758408-F7E0-4D29-B683-71AE4A04135C}"/>
              </a:ext>
            </a:extLst>
          </p:cNvPr>
          <p:cNvSpPr>
            <a:spLocks noGrp="1" noChangeArrowheads="1"/>
          </p:cNvSpPr>
          <p:nvPr>
            <p:ph type="hdr" sz="quarter"/>
          </p:nvPr>
        </p:nvSpPr>
        <p:spPr bwMode="auto">
          <a:xfrm>
            <a:off x="0" y="0"/>
            <a:ext cx="2974975" cy="485775"/>
          </a:xfrm>
          <a:prstGeom prst="rect">
            <a:avLst/>
          </a:prstGeom>
          <a:noFill/>
          <a:ln w="9525">
            <a:noFill/>
            <a:miter lim="800000"/>
            <a:headEnd/>
            <a:tailEnd/>
          </a:ln>
          <a:effectLst/>
        </p:spPr>
        <p:txBody>
          <a:bodyPr vert="horz" wrap="square" lIns="94659" tIns="47329" rIns="94659" bIns="47329" numCol="1" anchor="t" anchorCtr="0" compatLnSpc="1">
            <a:prstTxWarp prst="textNoShape">
              <a:avLst/>
            </a:prstTxWarp>
          </a:bodyPr>
          <a:lstStyle>
            <a:lvl1pPr>
              <a:defRPr sz="1200">
                <a:latin typeface="Arial" charset="0"/>
              </a:defRPr>
            </a:lvl1pPr>
          </a:lstStyle>
          <a:p>
            <a:pPr>
              <a:defRPr/>
            </a:pPr>
            <a:endParaRPr lang="it-IT"/>
          </a:p>
        </p:txBody>
      </p:sp>
      <p:sp>
        <p:nvSpPr>
          <p:cNvPr id="6147" name="Rectangle 3">
            <a:extLst>
              <a:ext uri="{FF2B5EF4-FFF2-40B4-BE49-F238E27FC236}">
                <a16:creationId xmlns:a16="http://schemas.microsoft.com/office/drawing/2014/main" id="{FCA7DB1B-FD5C-4B06-9134-CB7AAB9C31D9}"/>
              </a:ext>
            </a:extLst>
          </p:cNvPr>
          <p:cNvSpPr>
            <a:spLocks noGrp="1" noChangeArrowheads="1"/>
          </p:cNvSpPr>
          <p:nvPr>
            <p:ph type="dt" idx="1"/>
          </p:nvPr>
        </p:nvSpPr>
        <p:spPr bwMode="auto">
          <a:xfrm>
            <a:off x="3887788" y="0"/>
            <a:ext cx="2974975" cy="485775"/>
          </a:xfrm>
          <a:prstGeom prst="rect">
            <a:avLst/>
          </a:prstGeom>
          <a:noFill/>
          <a:ln w="9525">
            <a:noFill/>
            <a:miter lim="800000"/>
            <a:headEnd/>
            <a:tailEnd/>
          </a:ln>
          <a:effectLst/>
        </p:spPr>
        <p:txBody>
          <a:bodyPr vert="horz" wrap="square" lIns="94659" tIns="47329" rIns="94659" bIns="47329" numCol="1" anchor="t" anchorCtr="0" compatLnSpc="1">
            <a:prstTxWarp prst="textNoShape">
              <a:avLst/>
            </a:prstTxWarp>
          </a:bodyPr>
          <a:lstStyle>
            <a:lvl1pPr algn="r">
              <a:defRPr sz="1200">
                <a:latin typeface="Arial" charset="0"/>
              </a:defRPr>
            </a:lvl1pPr>
          </a:lstStyle>
          <a:p>
            <a:pPr>
              <a:defRPr/>
            </a:pPr>
            <a:endParaRPr lang="it-IT"/>
          </a:p>
        </p:txBody>
      </p:sp>
      <p:sp>
        <p:nvSpPr>
          <p:cNvPr id="9220" name="Rectangle 4">
            <a:extLst>
              <a:ext uri="{FF2B5EF4-FFF2-40B4-BE49-F238E27FC236}">
                <a16:creationId xmlns:a16="http://schemas.microsoft.com/office/drawing/2014/main" id="{E62FF977-E145-4278-B003-C7B1EDB5FDF2}"/>
              </a:ext>
            </a:extLst>
          </p:cNvPr>
          <p:cNvSpPr>
            <a:spLocks noGrp="1" noRot="1" noChangeAspect="1" noChangeArrowheads="1" noTextEdit="1"/>
          </p:cNvSpPr>
          <p:nvPr>
            <p:ph type="sldImg" idx="2"/>
          </p:nvPr>
        </p:nvSpPr>
        <p:spPr bwMode="auto">
          <a:xfrm>
            <a:off x="1006475" y="727075"/>
            <a:ext cx="4851400" cy="3638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47D347EB-1072-48E0-A925-BE1FDD84C5E2}"/>
              </a:ext>
            </a:extLst>
          </p:cNvPr>
          <p:cNvSpPr>
            <a:spLocks noGrp="1" noChangeArrowheads="1"/>
          </p:cNvSpPr>
          <p:nvPr>
            <p:ph type="body" sz="quarter" idx="3"/>
          </p:nvPr>
        </p:nvSpPr>
        <p:spPr bwMode="auto">
          <a:xfrm>
            <a:off x="685800" y="4608513"/>
            <a:ext cx="5492750" cy="4365625"/>
          </a:xfrm>
          <a:prstGeom prst="rect">
            <a:avLst/>
          </a:prstGeom>
          <a:noFill/>
          <a:ln w="9525">
            <a:noFill/>
            <a:miter lim="800000"/>
            <a:headEnd/>
            <a:tailEnd/>
          </a:ln>
          <a:effectLst/>
        </p:spPr>
        <p:txBody>
          <a:bodyPr vert="horz" wrap="square" lIns="94659" tIns="47329" rIns="94659" bIns="47329"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150" name="Rectangle 6">
            <a:extLst>
              <a:ext uri="{FF2B5EF4-FFF2-40B4-BE49-F238E27FC236}">
                <a16:creationId xmlns:a16="http://schemas.microsoft.com/office/drawing/2014/main" id="{BE8CF840-F64A-4018-92A9-4B19382EA39F}"/>
              </a:ext>
            </a:extLst>
          </p:cNvPr>
          <p:cNvSpPr>
            <a:spLocks noGrp="1" noChangeArrowheads="1"/>
          </p:cNvSpPr>
          <p:nvPr>
            <p:ph type="ftr" sz="quarter" idx="4"/>
          </p:nvPr>
        </p:nvSpPr>
        <p:spPr bwMode="auto">
          <a:xfrm>
            <a:off x="0" y="9213850"/>
            <a:ext cx="2974975" cy="485775"/>
          </a:xfrm>
          <a:prstGeom prst="rect">
            <a:avLst/>
          </a:prstGeom>
          <a:noFill/>
          <a:ln w="9525">
            <a:noFill/>
            <a:miter lim="800000"/>
            <a:headEnd/>
            <a:tailEnd/>
          </a:ln>
          <a:effectLst/>
        </p:spPr>
        <p:txBody>
          <a:bodyPr vert="horz" wrap="square" lIns="94659" tIns="47329" rIns="94659" bIns="47329" numCol="1" anchor="b" anchorCtr="0" compatLnSpc="1">
            <a:prstTxWarp prst="textNoShape">
              <a:avLst/>
            </a:prstTxWarp>
          </a:bodyPr>
          <a:lstStyle>
            <a:lvl1pPr>
              <a:defRPr sz="1200">
                <a:latin typeface="Arial" charset="0"/>
              </a:defRPr>
            </a:lvl1pPr>
          </a:lstStyle>
          <a:p>
            <a:pPr>
              <a:defRPr/>
            </a:pPr>
            <a:endParaRPr lang="it-IT"/>
          </a:p>
        </p:txBody>
      </p:sp>
      <p:sp>
        <p:nvSpPr>
          <p:cNvPr id="6151" name="Rectangle 7">
            <a:extLst>
              <a:ext uri="{FF2B5EF4-FFF2-40B4-BE49-F238E27FC236}">
                <a16:creationId xmlns:a16="http://schemas.microsoft.com/office/drawing/2014/main" id="{082669C4-EEC0-4256-A6F8-8D5AE9B62A4C}"/>
              </a:ext>
            </a:extLst>
          </p:cNvPr>
          <p:cNvSpPr>
            <a:spLocks noGrp="1" noChangeArrowheads="1"/>
          </p:cNvSpPr>
          <p:nvPr>
            <p:ph type="sldNum" sz="quarter" idx="5"/>
          </p:nvPr>
        </p:nvSpPr>
        <p:spPr bwMode="auto">
          <a:xfrm>
            <a:off x="3887788" y="9213850"/>
            <a:ext cx="2974975" cy="485775"/>
          </a:xfrm>
          <a:prstGeom prst="rect">
            <a:avLst/>
          </a:prstGeom>
          <a:noFill/>
          <a:ln w="9525">
            <a:noFill/>
            <a:miter lim="800000"/>
            <a:headEnd/>
            <a:tailEnd/>
          </a:ln>
          <a:effectLst/>
        </p:spPr>
        <p:txBody>
          <a:bodyPr vert="horz" wrap="square" lIns="94659" tIns="47329" rIns="94659" bIns="47329" numCol="1" anchor="b" anchorCtr="0" compatLnSpc="1">
            <a:prstTxWarp prst="textNoShape">
              <a:avLst/>
            </a:prstTxWarp>
          </a:bodyPr>
          <a:lstStyle>
            <a:lvl1pPr algn="r">
              <a:defRPr sz="1200"/>
            </a:lvl1pPr>
          </a:lstStyle>
          <a:p>
            <a:fld id="{F700C578-C967-4120-AC87-CC74F3A0D177}" type="slidenum">
              <a:rPr lang="it-IT" altLang="fi-FI"/>
              <a:pPr/>
              <a:t>‹N›</a:t>
            </a:fld>
            <a:endParaRPr lang="it-IT" altLang="fi-FI"/>
          </a:p>
        </p:txBody>
      </p:sp>
    </p:spTree>
    <p:extLst>
      <p:ext uri="{BB962C8B-B14F-4D97-AF65-F5344CB8AC3E}">
        <p14:creationId xmlns:p14="http://schemas.microsoft.com/office/powerpoint/2010/main" val="403190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4BCFB49-2DB2-4740-B042-9594B6C5FF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C2441E-B157-40E2-94F6-D5E96A6F41C4}" type="slidenum">
              <a:rPr lang="it-IT" altLang="it-IT"/>
              <a:pPr eaLnBrk="1" hangingPunct="1"/>
              <a:t>1</a:t>
            </a:fld>
            <a:endParaRPr lang="it-IT" altLang="it-IT"/>
          </a:p>
        </p:txBody>
      </p:sp>
      <p:sp>
        <p:nvSpPr>
          <p:cNvPr id="10243" name="Rectangle 2">
            <a:extLst>
              <a:ext uri="{FF2B5EF4-FFF2-40B4-BE49-F238E27FC236}">
                <a16:creationId xmlns:a16="http://schemas.microsoft.com/office/drawing/2014/main" id="{082DC9CC-9D4A-41E0-8562-78B4D2AF6CA8}"/>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C5976C12-D3C5-4F72-AA80-87F529EE73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10</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11</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12</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13</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14</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15</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7FF848C-FC22-4770-9F5E-2BE0E2DCE5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F8A09E-CE71-488D-9933-39FBA3F7102B}" type="slidenum">
              <a:rPr lang="it-IT" altLang="it-IT"/>
              <a:pPr eaLnBrk="1" hangingPunct="1"/>
              <a:t>16</a:t>
            </a:fld>
            <a:endParaRPr lang="it-IT" altLang="it-IT"/>
          </a:p>
        </p:txBody>
      </p:sp>
      <p:sp>
        <p:nvSpPr>
          <p:cNvPr id="16387" name="Rectangle 2">
            <a:extLst>
              <a:ext uri="{FF2B5EF4-FFF2-40B4-BE49-F238E27FC236}">
                <a16:creationId xmlns:a16="http://schemas.microsoft.com/office/drawing/2014/main" id="{514A0426-601E-4BFD-82B1-C5554C4EFEBE}"/>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EE358F92-8563-46F8-B29D-8F79CC2BCB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2</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3</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777217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4</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5</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095076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6</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extLst>
      <p:ext uri="{BB962C8B-B14F-4D97-AF65-F5344CB8AC3E}">
        <p14:creationId xmlns:p14="http://schemas.microsoft.com/office/powerpoint/2010/main" val="2411886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7</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8</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6A1C653-7328-4412-9C15-C6EF486DD7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30490-7AC8-4629-99ED-58851DFD13D6}" type="slidenum">
              <a:rPr lang="it-IT" altLang="it-IT"/>
              <a:pPr eaLnBrk="1" hangingPunct="1"/>
              <a:t>9</a:t>
            </a:fld>
            <a:endParaRPr lang="it-IT" altLang="it-IT"/>
          </a:p>
        </p:txBody>
      </p:sp>
      <p:sp>
        <p:nvSpPr>
          <p:cNvPr id="11267" name="Rectangle 2">
            <a:extLst>
              <a:ext uri="{FF2B5EF4-FFF2-40B4-BE49-F238E27FC236}">
                <a16:creationId xmlns:a16="http://schemas.microsoft.com/office/drawing/2014/main" id="{4BBD5915-D9F4-4F1C-B8DB-8497C5A9CB0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4C83C3-8197-47A8-B429-85C87847F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113362F8-A1FA-4C15-AE0C-AB584EDDC831}"/>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73B0A92F-419D-4852-A745-6ECD4E1C2C14}"/>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ADC5015E-F675-4A90-8725-02356422D485}"/>
              </a:ext>
            </a:extLst>
          </p:cNvPr>
          <p:cNvSpPr>
            <a:spLocks noGrp="1" noChangeArrowheads="1"/>
          </p:cNvSpPr>
          <p:nvPr>
            <p:ph type="sldNum" sz="quarter" idx="12"/>
          </p:nvPr>
        </p:nvSpPr>
        <p:spPr>
          <a:ln/>
        </p:spPr>
        <p:txBody>
          <a:bodyPr/>
          <a:lstStyle>
            <a:lvl1pPr>
              <a:defRPr/>
            </a:lvl1pPr>
          </a:lstStyle>
          <a:p>
            <a:fld id="{A89BB365-3E08-4EFF-B515-F6B948D3A1F1}" type="slidenum">
              <a:rPr lang="it-IT" altLang="fi-FI"/>
              <a:pPr/>
              <a:t>‹N›</a:t>
            </a:fld>
            <a:endParaRPr lang="it-IT" altLang="fi-FI"/>
          </a:p>
        </p:txBody>
      </p:sp>
    </p:spTree>
    <p:extLst>
      <p:ext uri="{BB962C8B-B14F-4D97-AF65-F5344CB8AC3E}">
        <p14:creationId xmlns:p14="http://schemas.microsoft.com/office/powerpoint/2010/main" val="349465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A74F4743-303B-4FD3-8054-A6A6DBAFC354}"/>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19AE8132-994B-4911-B93A-63AFA6C5B9C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120E6FB9-D39C-4EA8-B74E-A41B99954E3C}"/>
              </a:ext>
            </a:extLst>
          </p:cNvPr>
          <p:cNvSpPr>
            <a:spLocks noGrp="1" noChangeArrowheads="1"/>
          </p:cNvSpPr>
          <p:nvPr>
            <p:ph type="sldNum" sz="quarter" idx="12"/>
          </p:nvPr>
        </p:nvSpPr>
        <p:spPr>
          <a:ln/>
        </p:spPr>
        <p:txBody>
          <a:bodyPr/>
          <a:lstStyle>
            <a:lvl1pPr>
              <a:defRPr/>
            </a:lvl1pPr>
          </a:lstStyle>
          <a:p>
            <a:fld id="{70C7EB90-692A-4B2D-A560-74A6F1941904}" type="slidenum">
              <a:rPr lang="it-IT" altLang="fi-FI"/>
              <a:pPr/>
              <a:t>‹N›</a:t>
            </a:fld>
            <a:endParaRPr lang="it-IT" altLang="fi-FI"/>
          </a:p>
        </p:txBody>
      </p:sp>
    </p:spTree>
    <p:extLst>
      <p:ext uri="{BB962C8B-B14F-4D97-AF65-F5344CB8AC3E}">
        <p14:creationId xmlns:p14="http://schemas.microsoft.com/office/powerpoint/2010/main" val="206916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5EB0F2EA-C4A7-40DB-B8B9-0FC50F74D242}"/>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AD4D2E49-B94C-45B4-8377-A64F9C710710}"/>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491F8231-D953-4D1D-B2E4-6BABB335029B}"/>
              </a:ext>
            </a:extLst>
          </p:cNvPr>
          <p:cNvSpPr>
            <a:spLocks noGrp="1" noChangeArrowheads="1"/>
          </p:cNvSpPr>
          <p:nvPr>
            <p:ph type="sldNum" sz="quarter" idx="12"/>
          </p:nvPr>
        </p:nvSpPr>
        <p:spPr>
          <a:ln/>
        </p:spPr>
        <p:txBody>
          <a:bodyPr/>
          <a:lstStyle>
            <a:lvl1pPr>
              <a:defRPr/>
            </a:lvl1pPr>
          </a:lstStyle>
          <a:p>
            <a:fld id="{91BADBFA-4DB4-4535-893D-3031DD877B17}" type="slidenum">
              <a:rPr lang="it-IT" altLang="fi-FI"/>
              <a:pPr/>
              <a:t>‹N›</a:t>
            </a:fld>
            <a:endParaRPr lang="it-IT" altLang="fi-FI"/>
          </a:p>
        </p:txBody>
      </p:sp>
    </p:spTree>
    <p:extLst>
      <p:ext uri="{BB962C8B-B14F-4D97-AF65-F5344CB8AC3E}">
        <p14:creationId xmlns:p14="http://schemas.microsoft.com/office/powerpoint/2010/main" val="176185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F28DA07C-A50A-416E-BC72-BD18EF360E7D}"/>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77E14586-8106-48A6-A5B1-65183FBC0EB9}"/>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FA9C1F49-8AB8-435F-9161-7973E6077EBC}"/>
              </a:ext>
            </a:extLst>
          </p:cNvPr>
          <p:cNvSpPr>
            <a:spLocks noGrp="1" noChangeArrowheads="1"/>
          </p:cNvSpPr>
          <p:nvPr>
            <p:ph type="sldNum" sz="quarter" idx="12"/>
          </p:nvPr>
        </p:nvSpPr>
        <p:spPr>
          <a:ln/>
        </p:spPr>
        <p:txBody>
          <a:bodyPr/>
          <a:lstStyle>
            <a:lvl1pPr>
              <a:defRPr/>
            </a:lvl1pPr>
          </a:lstStyle>
          <a:p>
            <a:fld id="{54977984-D325-4D25-9D1E-2AD24FCDB83B}" type="slidenum">
              <a:rPr lang="it-IT" altLang="fi-FI"/>
              <a:pPr/>
              <a:t>‹N›</a:t>
            </a:fld>
            <a:endParaRPr lang="it-IT" altLang="fi-FI"/>
          </a:p>
        </p:txBody>
      </p:sp>
    </p:spTree>
    <p:extLst>
      <p:ext uri="{BB962C8B-B14F-4D97-AF65-F5344CB8AC3E}">
        <p14:creationId xmlns:p14="http://schemas.microsoft.com/office/powerpoint/2010/main" val="11087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706F55C0-86CC-4E99-B228-D92BE53109AE}"/>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a16="http://schemas.microsoft.com/office/drawing/2014/main" id="{E8B3EED9-929A-4379-8160-66F8F98F4B9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6">
            <a:extLst>
              <a:ext uri="{FF2B5EF4-FFF2-40B4-BE49-F238E27FC236}">
                <a16:creationId xmlns:a16="http://schemas.microsoft.com/office/drawing/2014/main" id="{7B56BEAA-8771-42F7-B888-BFC3028CD1E9}"/>
              </a:ext>
            </a:extLst>
          </p:cNvPr>
          <p:cNvSpPr>
            <a:spLocks noGrp="1" noChangeArrowheads="1"/>
          </p:cNvSpPr>
          <p:nvPr>
            <p:ph type="sldNum" sz="quarter" idx="12"/>
          </p:nvPr>
        </p:nvSpPr>
        <p:spPr>
          <a:ln/>
        </p:spPr>
        <p:txBody>
          <a:bodyPr/>
          <a:lstStyle>
            <a:lvl1pPr>
              <a:defRPr/>
            </a:lvl1pPr>
          </a:lstStyle>
          <a:p>
            <a:fld id="{F79C9F88-3CEB-4D9E-8E8A-5ADB9341DD76}" type="slidenum">
              <a:rPr lang="it-IT" altLang="fi-FI"/>
              <a:pPr/>
              <a:t>‹N›</a:t>
            </a:fld>
            <a:endParaRPr lang="it-IT" altLang="fi-FI"/>
          </a:p>
        </p:txBody>
      </p:sp>
    </p:spTree>
    <p:extLst>
      <p:ext uri="{BB962C8B-B14F-4D97-AF65-F5344CB8AC3E}">
        <p14:creationId xmlns:p14="http://schemas.microsoft.com/office/powerpoint/2010/main" val="212953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5A204F26-90FA-430D-A487-58FCD16BB665}"/>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2EC8E02E-7855-4846-A811-D2CA9F5F43D2}"/>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DEC628CB-16E8-44AF-9A9E-284ED6FFEC47}"/>
              </a:ext>
            </a:extLst>
          </p:cNvPr>
          <p:cNvSpPr>
            <a:spLocks noGrp="1" noChangeArrowheads="1"/>
          </p:cNvSpPr>
          <p:nvPr>
            <p:ph type="sldNum" sz="quarter" idx="12"/>
          </p:nvPr>
        </p:nvSpPr>
        <p:spPr>
          <a:ln/>
        </p:spPr>
        <p:txBody>
          <a:bodyPr/>
          <a:lstStyle>
            <a:lvl1pPr>
              <a:defRPr/>
            </a:lvl1pPr>
          </a:lstStyle>
          <a:p>
            <a:fld id="{467E1643-57E4-4B02-B0E1-959B1EC486D6}" type="slidenum">
              <a:rPr lang="it-IT" altLang="fi-FI"/>
              <a:pPr/>
              <a:t>‹N›</a:t>
            </a:fld>
            <a:endParaRPr lang="it-IT" altLang="fi-FI"/>
          </a:p>
        </p:txBody>
      </p:sp>
    </p:spTree>
    <p:extLst>
      <p:ext uri="{BB962C8B-B14F-4D97-AF65-F5344CB8AC3E}">
        <p14:creationId xmlns:p14="http://schemas.microsoft.com/office/powerpoint/2010/main" val="223369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0AAFEBC9-90A0-4A2A-B4B7-26BFFC831482}"/>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a16="http://schemas.microsoft.com/office/drawing/2014/main" id="{F652A12B-3153-4452-A446-01F6157AE6A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6">
            <a:extLst>
              <a:ext uri="{FF2B5EF4-FFF2-40B4-BE49-F238E27FC236}">
                <a16:creationId xmlns:a16="http://schemas.microsoft.com/office/drawing/2014/main" id="{519E8277-9A9F-4C47-81EE-54018E519386}"/>
              </a:ext>
            </a:extLst>
          </p:cNvPr>
          <p:cNvSpPr>
            <a:spLocks noGrp="1" noChangeArrowheads="1"/>
          </p:cNvSpPr>
          <p:nvPr>
            <p:ph type="sldNum" sz="quarter" idx="12"/>
          </p:nvPr>
        </p:nvSpPr>
        <p:spPr>
          <a:ln/>
        </p:spPr>
        <p:txBody>
          <a:bodyPr/>
          <a:lstStyle>
            <a:lvl1pPr>
              <a:defRPr/>
            </a:lvl1pPr>
          </a:lstStyle>
          <a:p>
            <a:fld id="{1275AE60-F75B-4D46-91F4-579EEC79AA0D}" type="slidenum">
              <a:rPr lang="it-IT" altLang="fi-FI"/>
              <a:pPr/>
              <a:t>‹N›</a:t>
            </a:fld>
            <a:endParaRPr lang="it-IT" altLang="fi-FI"/>
          </a:p>
        </p:txBody>
      </p:sp>
    </p:spTree>
    <p:extLst>
      <p:ext uri="{BB962C8B-B14F-4D97-AF65-F5344CB8AC3E}">
        <p14:creationId xmlns:p14="http://schemas.microsoft.com/office/powerpoint/2010/main" val="284656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14F1D516-A777-46AA-A16E-015AAED0AE39}"/>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a16="http://schemas.microsoft.com/office/drawing/2014/main" id="{386AF033-1D38-4D10-9807-D048143482D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6">
            <a:extLst>
              <a:ext uri="{FF2B5EF4-FFF2-40B4-BE49-F238E27FC236}">
                <a16:creationId xmlns:a16="http://schemas.microsoft.com/office/drawing/2014/main" id="{01EC55DC-829A-425E-B2A2-FD02A1CDC9D4}"/>
              </a:ext>
            </a:extLst>
          </p:cNvPr>
          <p:cNvSpPr>
            <a:spLocks noGrp="1" noChangeArrowheads="1"/>
          </p:cNvSpPr>
          <p:nvPr>
            <p:ph type="sldNum" sz="quarter" idx="12"/>
          </p:nvPr>
        </p:nvSpPr>
        <p:spPr>
          <a:ln/>
        </p:spPr>
        <p:txBody>
          <a:bodyPr/>
          <a:lstStyle>
            <a:lvl1pPr>
              <a:defRPr/>
            </a:lvl1pPr>
          </a:lstStyle>
          <a:p>
            <a:fld id="{0E5B5B42-9CEF-49F8-9DC1-F669CD6462BB}" type="slidenum">
              <a:rPr lang="it-IT" altLang="fi-FI"/>
              <a:pPr/>
              <a:t>‹N›</a:t>
            </a:fld>
            <a:endParaRPr lang="it-IT" altLang="fi-FI"/>
          </a:p>
        </p:txBody>
      </p:sp>
    </p:spTree>
    <p:extLst>
      <p:ext uri="{BB962C8B-B14F-4D97-AF65-F5344CB8AC3E}">
        <p14:creationId xmlns:p14="http://schemas.microsoft.com/office/powerpoint/2010/main" val="189971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F918B63-0906-4311-88E3-B5297FA2E9A3}"/>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a16="http://schemas.microsoft.com/office/drawing/2014/main" id="{A3346658-C649-4241-845F-1B263FC8336A}"/>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6">
            <a:extLst>
              <a:ext uri="{FF2B5EF4-FFF2-40B4-BE49-F238E27FC236}">
                <a16:creationId xmlns:a16="http://schemas.microsoft.com/office/drawing/2014/main" id="{B7080D40-BC69-495E-8745-1477BF9D89DA}"/>
              </a:ext>
            </a:extLst>
          </p:cNvPr>
          <p:cNvSpPr>
            <a:spLocks noGrp="1" noChangeArrowheads="1"/>
          </p:cNvSpPr>
          <p:nvPr>
            <p:ph type="sldNum" sz="quarter" idx="12"/>
          </p:nvPr>
        </p:nvSpPr>
        <p:spPr>
          <a:ln/>
        </p:spPr>
        <p:txBody>
          <a:bodyPr/>
          <a:lstStyle>
            <a:lvl1pPr>
              <a:defRPr/>
            </a:lvl1pPr>
          </a:lstStyle>
          <a:p>
            <a:fld id="{3E558E1C-5A6F-47FD-B4F3-E8A02BEAFE68}" type="slidenum">
              <a:rPr lang="it-IT" altLang="fi-FI"/>
              <a:pPr/>
              <a:t>‹N›</a:t>
            </a:fld>
            <a:endParaRPr lang="it-IT" altLang="fi-FI"/>
          </a:p>
        </p:txBody>
      </p:sp>
    </p:spTree>
    <p:extLst>
      <p:ext uri="{BB962C8B-B14F-4D97-AF65-F5344CB8AC3E}">
        <p14:creationId xmlns:p14="http://schemas.microsoft.com/office/powerpoint/2010/main" val="55793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F5966E86-078E-4659-9D79-B409A0A6322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36945049-7422-4274-9012-D47BFF8C89C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2A969A4B-0F9C-499E-8453-AA0EBAA0DFD1}"/>
              </a:ext>
            </a:extLst>
          </p:cNvPr>
          <p:cNvSpPr>
            <a:spLocks noGrp="1" noChangeArrowheads="1"/>
          </p:cNvSpPr>
          <p:nvPr>
            <p:ph type="sldNum" sz="quarter" idx="12"/>
          </p:nvPr>
        </p:nvSpPr>
        <p:spPr>
          <a:ln/>
        </p:spPr>
        <p:txBody>
          <a:bodyPr/>
          <a:lstStyle>
            <a:lvl1pPr>
              <a:defRPr/>
            </a:lvl1pPr>
          </a:lstStyle>
          <a:p>
            <a:fld id="{4C25EC95-321F-45BC-9BD1-AF8A1AFBB4A2}" type="slidenum">
              <a:rPr lang="it-IT" altLang="fi-FI"/>
              <a:pPr/>
              <a:t>‹N›</a:t>
            </a:fld>
            <a:endParaRPr lang="it-IT" altLang="fi-FI"/>
          </a:p>
        </p:txBody>
      </p:sp>
    </p:spTree>
    <p:extLst>
      <p:ext uri="{BB962C8B-B14F-4D97-AF65-F5344CB8AC3E}">
        <p14:creationId xmlns:p14="http://schemas.microsoft.com/office/powerpoint/2010/main" val="1478157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332579B8-D79E-4751-AE98-128185B964EA}"/>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a16="http://schemas.microsoft.com/office/drawing/2014/main" id="{B3039091-6ED4-4F90-89C5-23E4395A0D6D}"/>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6">
            <a:extLst>
              <a:ext uri="{FF2B5EF4-FFF2-40B4-BE49-F238E27FC236}">
                <a16:creationId xmlns:a16="http://schemas.microsoft.com/office/drawing/2014/main" id="{B1498F68-B7CF-4DE5-97B4-F65A933D8D1A}"/>
              </a:ext>
            </a:extLst>
          </p:cNvPr>
          <p:cNvSpPr>
            <a:spLocks noGrp="1" noChangeArrowheads="1"/>
          </p:cNvSpPr>
          <p:nvPr>
            <p:ph type="sldNum" sz="quarter" idx="12"/>
          </p:nvPr>
        </p:nvSpPr>
        <p:spPr>
          <a:ln/>
        </p:spPr>
        <p:txBody>
          <a:bodyPr/>
          <a:lstStyle>
            <a:lvl1pPr>
              <a:defRPr/>
            </a:lvl1pPr>
          </a:lstStyle>
          <a:p>
            <a:fld id="{8A7CD516-576E-4C89-81AB-1BFDE2AA71FB}" type="slidenum">
              <a:rPr lang="it-IT" altLang="fi-FI"/>
              <a:pPr/>
              <a:t>‹N›</a:t>
            </a:fld>
            <a:endParaRPr lang="it-IT" altLang="fi-FI"/>
          </a:p>
        </p:txBody>
      </p:sp>
    </p:spTree>
    <p:extLst>
      <p:ext uri="{BB962C8B-B14F-4D97-AF65-F5344CB8AC3E}">
        <p14:creationId xmlns:p14="http://schemas.microsoft.com/office/powerpoint/2010/main" val="1058313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5FD8EEB-038D-4FC6-A5AD-7512606D32D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EBD97ACD-F195-4C58-8CCB-D75C272907A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a16="http://schemas.microsoft.com/office/drawing/2014/main" id="{039C7B39-F400-421D-B303-EDD92942F98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it-IT"/>
          </a:p>
        </p:txBody>
      </p:sp>
      <p:sp>
        <p:nvSpPr>
          <p:cNvPr id="1029" name="Rectangle 5">
            <a:extLst>
              <a:ext uri="{FF2B5EF4-FFF2-40B4-BE49-F238E27FC236}">
                <a16:creationId xmlns:a16="http://schemas.microsoft.com/office/drawing/2014/main" id="{DC7CB9B9-6DA7-4ABF-BBC3-3DA6B7E686D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it-IT"/>
          </a:p>
        </p:txBody>
      </p:sp>
      <p:sp>
        <p:nvSpPr>
          <p:cNvPr id="1030" name="Rectangle 6">
            <a:extLst>
              <a:ext uri="{FF2B5EF4-FFF2-40B4-BE49-F238E27FC236}">
                <a16:creationId xmlns:a16="http://schemas.microsoft.com/office/drawing/2014/main" id="{9F7C370F-E8FF-47A5-A40E-22C01290A75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4235A97-D66E-46AB-A9A8-0AE5182FB9B2}" type="slidenum">
              <a:rPr lang="it-IT" altLang="fi-FI"/>
              <a:pPr/>
              <a:t>‹N›</a:t>
            </a:fld>
            <a:endParaRPr lang="it-IT"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impresainungiorno.gov.i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mailto:concessioni@comune.milano.it" TargetMode="External"/><Relationship Id="rId5" Type="http://schemas.openxmlformats.org/officeDocument/2006/relationships/hyperlink" Target="http://fareimpresa.comune.milano.it/" TargetMode="External"/><Relationship Id="rId4" Type="http://schemas.openxmlformats.org/officeDocument/2006/relationships/hyperlink" Target="https://www.comune.milano.i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fareimpresa.comune.milano.it/" TargetMode="External"/><Relationship Id="rId4" Type="http://schemas.openxmlformats.org/officeDocument/2006/relationships/hyperlink" Target="https://www.comune.milano.i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EB739C6D-C073-460A-BAC1-0F1BAC1C658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2888" y="481013"/>
            <a:ext cx="8901112"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A92F9CAB-614D-4D1D-82C1-8AEA7797EC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58738"/>
            <a:ext cx="246063"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9" descr="1_04">
            <a:extLst>
              <a:ext uri="{FF2B5EF4-FFF2-40B4-BE49-F238E27FC236}">
                <a16:creationId xmlns:a16="http://schemas.microsoft.com/office/drawing/2014/main" id="{D7179D33-928F-4DC1-917D-A8ED09ACA8B4}"/>
              </a:ext>
            </a:extLst>
          </p:cNvPr>
          <p:cNvPicPr>
            <a:picLocks noChangeAspect="1" noChangeArrowheads="1"/>
          </p:cNvPicPr>
          <p:nvPr/>
        </p:nvPicPr>
        <p:blipFill>
          <a:blip r:embed="rId5">
            <a:clrChange>
              <a:clrFrom>
                <a:srgbClr val="FFFFFF"/>
              </a:clrFrom>
              <a:clrTo>
                <a:srgbClr val="FFFFFF">
                  <a:alpha val="0"/>
                </a:srgbClr>
              </a:clrTo>
            </a:clrChange>
            <a:lum bright="84000" contrast="-64000"/>
            <a:extLst>
              <a:ext uri="{28A0092B-C50C-407E-A947-70E740481C1C}">
                <a14:useLocalDpi xmlns:a14="http://schemas.microsoft.com/office/drawing/2010/main" val="0"/>
              </a:ext>
            </a:extLst>
          </a:blip>
          <a:srcRect/>
          <a:stretch>
            <a:fillRect/>
          </a:stretch>
        </p:blipFill>
        <p:spPr bwMode="auto">
          <a:xfrm>
            <a:off x="3389313" y="1724025"/>
            <a:ext cx="237331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24">
            <a:extLst>
              <a:ext uri="{FF2B5EF4-FFF2-40B4-BE49-F238E27FC236}">
                <a16:creationId xmlns:a16="http://schemas.microsoft.com/office/drawing/2014/main" id="{E78380CC-A8C8-4767-B581-AFB1423A12EC}"/>
              </a:ext>
            </a:extLst>
          </p:cNvPr>
          <p:cNvSpPr txBox="1">
            <a:spLocks noChangeArrowheads="1"/>
          </p:cNvSpPr>
          <p:nvPr/>
        </p:nvSpPr>
        <p:spPr bwMode="auto">
          <a:xfrm>
            <a:off x="0" y="270986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2400" b="1" dirty="0">
                <a:latin typeface="Calibri" panose="020F0502020204030204" pitchFamily="34" charset="0"/>
                <a:cs typeface="Calibri" panose="020F0502020204030204" pitchFamily="34" charset="0"/>
              </a:rPr>
              <a:t>DC Economia Urbana e Lavoro</a:t>
            </a:r>
          </a:p>
          <a:p>
            <a:pPr algn="ctr" eaLnBrk="1" hangingPunct="1"/>
            <a:r>
              <a:rPr lang="it-IT" altLang="it-IT" sz="2400" b="1" dirty="0">
                <a:latin typeface="Calibri" panose="020F0502020204030204" pitchFamily="34" charset="0"/>
                <a:cs typeface="Calibri" panose="020F0502020204030204" pitchFamily="34" charset="0"/>
              </a:rPr>
              <a:t>Area Attività Produttive e Commercio</a:t>
            </a:r>
          </a:p>
        </p:txBody>
      </p:sp>
      <p:sp>
        <p:nvSpPr>
          <p:cNvPr id="2054" name="Text Box 28">
            <a:extLst>
              <a:ext uri="{FF2B5EF4-FFF2-40B4-BE49-F238E27FC236}">
                <a16:creationId xmlns:a16="http://schemas.microsoft.com/office/drawing/2014/main" id="{0F72C9A9-8B86-43CE-A503-F787583E7DFC}"/>
              </a:ext>
            </a:extLst>
          </p:cNvPr>
          <p:cNvSpPr txBox="1">
            <a:spLocks noChangeArrowheads="1"/>
          </p:cNvSpPr>
          <p:nvPr/>
        </p:nvSpPr>
        <p:spPr bwMode="auto">
          <a:xfrm>
            <a:off x="0" y="4365130"/>
            <a:ext cx="9144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4000" b="1" dirty="0" smtClean="0">
                <a:solidFill>
                  <a:srgbClr val="C00000"/>
                </a:solidFill>
                <a:latin typeface="Calibri Light" panose="020F0302020204030204" pitchFamily="34" charset="0"/>
              </a:rPr>
              <a:t>Rinnovi Concessioni </a:t>
            </a:r>
          </a:p>
          <a:p>
            <a:pPr algn="ctr" eaLnBrk="1" hangingPunct="1"/>
            <a:r>
              <a:rPr lang="it-IT" altLang="it-IT" sz="4000" b="1" dirty="0" smtClean="0">
                <a:solidFill>
                  <a:srgbClr val="C00000"/>
                </a:solidFill>
                <a:latin typeface="Calibri Light" panose="020F0302020204030204" pitchFamily="34" charset="0"/>
              </a:rPr>
              <a:t>Commercio su Aree Pubbliche</a:t>
            </a:r>
            <a:endParaRPr lang="it-IT" altLang="it-IT" sz="4000" b="1" dirty="0">
              <a:solidFill>
                <a:srgbClr val="C00000"/>
              </a:solidFill>
              <a:latin typeface="Calibri Light" panose="020F0302020204030204" pitchFamily="34" charset="0"/>
            </a:endParaRPr>
          </a:p>
        </p:txBody>
      </p:sp>
      <p:sp>
        <p:nvSpPr>
          <p:cNvPr id="10" name="Text Box 28">
            <a:extLst>
              <a:ext uri="{FF2B5EF4-FFF2-40B4-BE49-F238E27FC236}">
                <a16:creationId xmlns:a16="http://schemas.microsoft.com/office/drawing/2014/main" id="{EF24C272-5207-4106-8209-824E31177B1D}"/>
              </a:ext>
            </a:extLst>
          </p:cNvPr>
          <p:cNvSpPr txBox="1">
            <a:spLocks noChangeArrowheads="1"/>
          </p:cNvSpPr>
          <p:nvPr/>
        </p:nvSpPr>
        <p:spPr bwMode="auto">
          <a:xfrm>
            <a:off x="57150" y="5923101"/>
            <a:ext cx="9144000" cy="277813"/>
          </a:xfrm>
          <a:prstGeom prst="rect">
            <a:avLst/>
          </a:prstGeom>
          <a:noFill/>
          <a:ln w="9525">
            <a:noFill/>
            <a:miter lim="800000"/>
            <a:headEnd/>
            <a:tailEnd/>
          </a:ln>
        </p:spPr>
        <p:txBody>
          <a:bodyPr>
            <a:spAutoFit/>
          </a:bodyPr>
          <a:lstStyle/>
          <a:p>
            <a:pPr algn="ctr">
              <a:defRPr/>
            </a:pPr>
            <a:r>
              <a:rPr lang="it-IT" sz="1200" b="1" dirty="0" smtClean="0">
                <a:latin typeface="+mn-lt"/>
              </a:rPr>
              <a:t>13 gennaio 2021</a:t>
            </a:r>
            <a:endParaRPr lang="it-IT" sz="1200" b="1" dirty="0">
              <a:latin typeface="+mn-lt"/>
            </a:endParaRPr>
          </a:p>
        </p:txBody>
      </p:sp>
      <p:sp>
        <p:nvSpPr>
          <p:cNvPr id="2058" name="Text Box 24">
            <a:extLst>
              <a:ext uri="{FF2B5EF4-FFF2-40B4-BE49-F238E27FC236}">
                <a16:creationId xmlns:a16="http://schemas.microsoft.com/office/drawing/2014/main" id="{5F27F1E8-00A3-4E40-A8FC-6A010CF4CDE3}"/>
              </a:ext>
            </a:extLst>
          </p:cNvPr>
          <p:cNvSpPr txBox="1">
            <a:spLocks noChangeArrowheads="1"/>
          </p:cNvSpPr>
          <p:nvPr/>
        </p:nvSpPr>
        <p:spPr bwMode="auto">
          <a:xfrm>
            <a:off x="0" y="1336675"/>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it-IT" sz="3600" b="1">
                <a:latin typeface="Milano" pitchFamily="2" charset="0"/>
              </a:rPr>
              <a:t>Comune di Milano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F7512884-758F-4A84-83DB-DE9D40E060EB}"/>
              </a:ext>
            </a:extLst>
          </p:cNvPr>
          <p:cNvSpPr/>
          <p:nvPr/>
        </p:nvSpPr>
        <p:spPr>
          <a:xfrm>
            <a:off x="335312" y="1495397"/>
            <a:ext cx="8567618" cy="624348"/>
          </a:xfrm>
          <a:prstGeom prst="rect">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0" y="212251"/>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Fasi del procedimento di rinnovo</a:t>
            </a:r>
          </a:p>
        </p:txBody>
      </p:sp>
      <p:sp>
        <p:nvSpPr>
          <p:cNvPr id="6" name="Segnaposto contenuto 2"/>
          <p:cNvSpPr txBox="1">
            <a:spLocks/>
          </p:cNvSpPr>
          <p:nvPr/>
        </p:nvSpPr>
        <p:spPr>
          <a:xfrm>
            <a:off x="323410" y="1495397"/>
            <a:ext cx="842517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spcAft>
                <a:spcPts val="0"/>
              </a:spcAft>
              <a:buFontTx/>
              <a:buNone/>
            </a:pPr>
            <a:r>
              <a:rPr lang="it-IT" sz="1600" b="1" kern="0" dirty="0" smtClean="0">
                <a:latin typeface="Calibri" panose="020F0502020204030204" pitchFamily="34" charset="0"/>
                <a:ea typeface="Calibri" panose="020F0502020204030204" pitchFamily="34" charset="0"/>
                <a:cs typeface="Calibri" panose="020F0502020204030204" pitchFamily="34" charset="0"/>
              </a:rPr>
              <a:t>Il procedimento di rinnovo delle concessioni è avviato d’ufficio dal Comune di Milano e consiste nel completamento delle seguenti attività amministrative: </a:t>
            </a:r>
          </a:p>
          <a:p>
            <a:pPr marL="0" indent="0" algn="just">
              <a:spcAft>
                <a:spcPts val="0"/>
              </a:spcAft>
              <a:buFontTx/>
              <a:buNone/>
            </a:pPr>
            <a:endParaRPr lang="it-IT" sz="1600" kern="0" dirty="0" smtClean="0">
              <a:latin typeface="Calibri" panose="020F0502020204030204" pitchFamily="34" charset="0"/>
              <a:ea typeface="Calibri" panose="020F0502020204030204" pitchFamily="34" charset="0"/>
            </a:endParaRPr>
          </a:p>
          <a:p>
            <a:pPr algn="just">
              <a:spcAft>
                <a:spcPts val="0"/>
              </a:spcAft>
              <a:buFont typeface="+mj-lt"/>
              <a:buAutoNum type="alphaLcParenR"/>
            </a:pP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ricognizione d’ufficio </a:t>
            </a:r>
            <a:r>
              <a:rPr lang="it-IT" sz="1600" kern="0" dirty="0" smtClean="0">
                <a:latin typeface="Calibri" panose="020F0502020204030204" pitchFamily="34" charset="0"/>
                <a:ea typeface="Calibri" panose="020F0502020204030204" pitchFamily="34" charset="0"/>
                <a:cs typeface="Calibri" panose="020F0502020204030204" pitchFamily="34" charset="0"/>
              </a:rPr>
              <a:t>delle concessioni attualmente attive in scadenza al 31 dicembre 2020; </a:t>
            </a:r>
            <a:endParaRPr lang="it-IT" sz="1600" kern="0" dirty="0" smtClean="0">
              <a:latin typeface="Calibri" panose="020F0502020204030204" pitchFamily="34" charset="0"/>
              <a:ea typeface="Calibri" panose="020F0502020204030204" pitchFamily="34" charset="0"/>
            </a:endParaRPr>
          </a:p>
          <a:p>
            <a:pPr algn="just">
              <a:spcAft>
                <a:spcPts val="0"/>
              </a:spcAft>
              <a:buFont typeface="+mj-lt"/>
              <a:buAutoNum type="alphaLcParenR"/>
            </a:pP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pubblicazione dell’elenco delle concessioni attive </a:t>
            </a:r>
            <a:r>
              <a:rPr lang="it-IT" sz="1600" kern="0" dirty="0" smtClean="0">
                <a:latin typeface="Calibri" panose="020F0502020204030204" pitchFamily="34" charset="0"/>
                <a:ea typeface="Calibri" panose="020F0502020204030204" pitchFamily="34" charset="0"/>
                <a:cs typeface="Calibri" panose="020F0502020204030204" pitchFamily="34" charset="0"/>
              </a:rPr>
              <a:t>e dei Soggetti titolari delle aziende intestatarie delle stesse alla data di pubblicazione del presente avviso, sia che le conducano direttamente sia che le abbiano conferite in gestione temporanea;</a:t>
            </a:r>
            <a:endParaRPr lang="it-IT" sz="1600" kern="0" dirty="0" smtClean="0">
              <a:latin typeface="Calibri" panose="020F0502020204030204" pitchFamily="34" charset="0"/>
              <a:ea typeface="Calibri" panose="020F0502020204030204" pitchFamily="34" charset="0"/>
            </a:endParaRPr>
          </a:p>
          <a:p>
            <a:pPr algn="just">
              <a:spcAft>
                <a:spcPts val="0"/>
              </a:spcAft>
              <a:buFont typeface="+mj-lt"/>
              <a:buAutoNum type="alphaLcParenR"/>
            </a:pP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presentazione in modalità telematica</a:t>
            </a:r>
            <a:r>
              <a:rPr lang="it-IT" sz="1600" kern="0" dirty="0" smtClean="0">
                <a:latin typeface="Calibri" panose="020F0502020204030204" pitchFamily="34" charset="0"/>
                <a:ea typeface="Calibri" panose="020F0502020204030204" pitchFamily="34" charset="0"/>
                <a:cs typeface="Calibri" panose="020F0502020204030204" pitchFamily="34" charset="0"/>
              </a:rPr>
              <a:t>, da parte dei Soggetti sopra indicati,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di idonee dichiarazioni sostitutive </a:t>
            </a:r>
            <a:r>
              <a:rPr lang="it-IT" sz="1600" kern="0" dirty="0" smtClean="0">
                <a:latin typeface="Calibri" panose="020F0502020204030204" pitchFamily="34" charset="0"/>
                <a:ea typeface="Calibri" panose="020F0502020204030204" pitchFamily="34" charset="0"/>
                <a:cs typeface="Calibri" panose="020F0502020204030204" pitchFamily="34" charset="0"/>
              </a:rPr>
              <a:t>di certificazioni o dell’atto di notorietà ai sensi degli artt. 46 e 47 del DPR 445/2000;</a:t>
            </a:r>
            <a:endParaRPr lang="it-IT" sz="1600" kern="0" dirty="0" smtClean="0">
              <a:latin typeface="Calibri" panose="020F0502020204030204" pitchFamily="34" charset="0"/>
              <a:ea typeface="Calibri" panose="020F0502020204030204" pitchFamily="34" charset="0"/>
            </a:endParaRPr>
          </a:p>
          <a:p>
            <a:pPr algn="just">
              <a:spcAft>
                <a:spcPts val="0"/>
              </a:spcAft>
              <a:buFont typeface="+mj-lt"/>
              <a:buAutoNum type="alphaLcParenR"/>
            </a:pPr>
            <a:r>
              <a:rPr lang="it-IT" sz="1600" kern="0" dirty="0" smtClean="0">
                <a:latin typeface="Calibri" panose="020F0502020204030204" pitchFamily="34" charset="0"/>
                <a:ea typeface="Calibri" panose="020F0502020204030204" pitchFamily="34" charset="0"/>
                <a:cs typeface="Calibri" panose="020F0502020204030204" pitchFamily="34" charset="0"/>
              </a:rPr>
              <a:t>effettuazione da parte del Comune di Milano degli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accertamenti d’ufficio </a:t>
            </a:r>
            <a:r>
              <a:rPr lang="it-IT" sz="1600" kern="0" dirty="0" smtClean="0">
                <a:latin typeface="Calibri" panose="020F0502020204030204" pitchFamily="34" charset="0"/>
                <a:ea typeface="Calibri" panose="020F0502020204030204" pitchFamily="34" charset="0"/>
                <a:cs typeface="Calibri" panose="020F0502020204030204" pitchFamily="34" charset="0"/>
              </a:rPr>
              <a:t>ai sensi dell’art. 43 del DPR 445/2000 e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verifica istruttoria </a:t>
            </a:r>
            <a:r>
              <a:rPr lang="it-IT" sz="1600" kern="0" dirty="0" smtClean="0">
                <a:latin typeface="Calibri" panose="020F0502020204030204" pitchFamily="34" charset="0"/>
                <a:ea typeface="Calibri" panose="020F0502020204030204" pitchFamily="34" charset="0"/>
                <a:cs typeface="Calibri" panose="020F0502020204030204" pitchFamily="34" charset="0"/>
              </a:rPr>
              <a:t>delle condizioni riportate nell’Avviso, anche ai fini degli adempimenti </a:t>
            </a:r>
            <a:r>
              <a:rPr lang="it-IT" sz="1600" kern="0" dirty="0" err="1" smtClean="0">
                <a:latin typeface="Calibri" panose="020F0502020204030204" pitchFamily="34" charset="0"/>
                <a:ea typeface="Calibri" panose="020F0502020204030204" pitchFamily="34" charset="0"/>
                <a:cs typeface="Calibri" panose="020F0502020204030204" pitchFamily="34" charset="0"/>
              </a:rPr>
              <a:t>Cosap</a:t>
            </a:r>
            <a:r>
              <a:rPr lang="it-IT" sz="1600" kern="0" dirty="0" smtClean="0">
                <a:latin typeface="Calibri" panose="020F0502020204030204" pitchFamily="34" charset="0"/>
                <a:ea typeface="Calibri" panose="020F0502020204030204" pitchFamily="34" charset="0"/>
                <a:cs typeface="Calibri" panose="020F0502020204030204" pitchFamily="34" charset="0"/>
              </a:rPr>
              <a:t>;</a:t>
            </a:r>
            <a:endParaRPr lang="it-IT" sz="1600" kern="0" dirty="0" smtClean="0">
              <a:latin typeface="Calibri" panose="020F0502020204030204" pitchFamily="34" charset="0"/>
              <a:ea typeface="Calibri" panose="020F0502020204030204" pitchFamily="34" charset="0"/>
            </a:endParaRPr>
          </a:p>
          <a:p>
            <a:pPr algn="just">
              <a:spcAft>
                <a:spcPts val="0"/>
              </a:spcAft>
              <a:buFont typeface="+mj-lt"/>
              <a:buAutoNum type="alphaLcParenR"/>
            </a:pP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conclusione</a:t>
            </a:r>
            <a:r>
              <a:rPr lang="it-IT" sz="1600" kern="0" dirty="0" smtClean="0">
                <a:latin typeface="Calibri" panose="020F0502020204030204" pitchFamily="34" charset="0"/>
                <a:ea typeface="Calibri" panose="020F0502020204030204" pitchFamily="34" charset="0"/>
                <a:cs typeface="Calibri" panose="020F0502020204030204" pitchFamily="34" charset="0"/>
              </a:rPr>
              <a:t> espressa del procedimento di rinnovo entro il termine massimo del 30 giugno 2021 tramite comunicazione a ciascun Soggetto di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accoglimento</a:t>
            </a:r>
            <a:r>
              <a:rPr lang="it-IT" sz="1600" kern="0" dirty="0" smtClean="0">
                <a:latin typeface="Calibri" panose="020F0502020204030204" pitchFamily="34" charset="0"/>
                <a:ea typeface="Calibri" panose="020F0502020204030204" pitchFamily="34" charset="0"/>
                <a:cs typeface="Calibri" panose="020F0502020204030204" pitchFamily="34" charset="0"/>
              </a:rPr>
              <a:t> del rinnovo </a:t>
            </a:r>
            <a:r>
              <a:rPr lang="it-IT" sz="1600" kern="0" dirty="0" smtClean="0">
                <a:latin typeface="Calibri" panose="020F0502020204030204" pitchFamily="34" charset="0"/>
                <a:ea typeface="Times New Roman" panose="02020603050405020304" pitchFamily="18" charset="0"/>
                <a:cs typeface="Calibri" panose="020F0502020204030204" pitchFamily="34" charset="0"/>
              </a:rPr>
              <a:t>fino al 31 dicembre 2032, </a:t>
            </a:r>
            <a:r>
              <a:rPr lang="it-IT" sz="1600" kern="0" dirty="0" smtClean="0">
                <a:latin typeface="Calibri" panose="020F0502020204030204" pitchFamily="34" charset="0"/>
                <a:ea typeface="Calibri" panose="020F0502020204030204" pitchFamily="34" charset="0"/>
                <a:cs typeface="Calibri" panose="020F0502020204030204" pitchFamily="34" charset="0"/>
              </a:rPr>
              <a:t>ovvero di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diniego</a:t>
            </a:r>
            <a:r>
              <a:rPr lang="it-IT" sz="1600" kern="0" dirty="0" smtClean="0">
                <a:latin typeface="Calibri" panose="020F0502020204030204" pitchFamily="34" charset="0"/>
                <a:ea typeface="Calibri" panose="020F0502020204030204" pitchFamily="34" charset="0"/>
                <a:cs typeface="Calibri" panose="020F0502020204030204" pitchFamily="34" charset="0"/>
              </a:rPr>
              <a:t> al rinnovo in esito alle risultanze istruttorie di cui al punto d)</a:t>
            </a:r>
            <a:endParaRPr lang="it-IT" sz="1600" kern="0" dirty="0">
              <a:latin typeface="Calibri" panose="020F0502020204030204" pitchFamily="34" charset="0"/>
            </a:endParaRPr>
          </a:p>
        </p:txBody>
      </p:sp>
    </p:spTree>
    <p:extLst>
      <p:ext uri="{BB962C8B-B14F-4D97-AF65-F5344CB8AC3E}">
        <p14:creationId xmlns:p14="http://schemas.microsoft.com/office/powerpoint/2010/main" val="133998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F7512884-758F-4A84-83DB-DE9D40E060EB}"/>
              </a:ext>
            </a:extLst>
          </p:cNvPr>
          <p:cNvSpPr/>
          <p:nvPr/>
        </p:nvSpPr>
        <p:spPr>
          <a:xfrm>
            <a:off x="323410" y="961308"/>
            <a:ext cx="8497180" cy="709549"/>
          </a:xfrm>
          <a:prstGeom prst="rect">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0" y="22617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Requisiti Generali</a:t>
            </a:r>
          </a:p>
        </p:txBody>
      </p:sp>
      <p:sp>
        <p:nvSpPr>
          <p:cNvPr id="6" name="Segnaposto contenuto 2"/>
          <p:cNvSpPr txBox="1">
            <a:spLocks/>
          </p:cNvSpPr>
          <p:nvPr/>
        </p:nvSpPr>
        <p:spPr>
          <a:xfrm>
            <a:off x="323410" y="920694"/>
            <a:ext cx="8497180" cy="546071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pPr>
            <a:r>
              <a:rPr lang="it-IT" sz="1400" b="1" kern="0" dirty="0" smtClean="0">
                <a:latin typeface="Calibri" panose="020F0502020204030204" pitchFamily="34" charset="0"/>
              </a:rPr>
              <a:t>Le concessioni sono rinnovate in favore del Soggetto che alla data di pubblicazione del presente avviso risulta titolare dell'azienda intestataria della concessione, a prescindere dalla forma giuridica prescelta, sia che la conduca direttamente sia che l'abbia conferita in gestione temporanea. </a:t>
            </a:r>
          </a:p>
          <a:p>
            <a:pPr marL="0" indent="0" algn="just">
              <a:buNone/>
            </a:pPr>
            <a:endParaRPr lang="it-IT" sz="1400" kern="0" dirty="0" smtClean="0">
              <a:latin typeface="Calibri" panose="020F0502020204030204" pitchFamily="34" charset="0"/>
            </a:endParaRPr>
          </a:p>
          <a:p>
            <a:pPr marL="0" indent="0" algn="just">
              <a:buNone/>
            </a:pPr>
            <a:r>
              <a:rPr lang="it-IT" sz="1400" b="1" u="sng" kern="0" dirty="0" smtClean="0">
                <a:solidFill>
                  <a:srgbClr val="C00000"/>
                </a:solidFill>
                <a:latin typeface="Calibri" panose="020F0502020204030204" pitchFamily="34" charset="0"/>
              </a:rPr>
              <a:t>Costituiscono requisiti essenziali :</a:t>
            </a:r>
          </a:p>
          <a:p>
            <a:pPr algn="just"/>
            <a:r>
              <a:rPr lang="it-IT" sz="1400" kern="0" dirty="0" smtClean="0">
                <a:latin typeface="Calibri" panose="020F0502020204030204" pitchFamily="34" charset="0"/>
              </a:rPr>
              <a:t> a) essere in possesso dei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requisiti morali </a:t>
            </a:r>
            <a:r>
              <a:rPr lang="it-IT" sz="1400" kern="0" dirty="0" smtClean="0">
                <a:latin typeface="Calibri" panose="020F0502020204030204" pitchFamily="34" charset="0"/>
              </a:rPr>
              <a:t>e, in caso di vendita di alimentari o di somministrazione di alimenti e bevande, dei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requisiti professionali </a:t>
            </a:r>
            <a:r>
              <a:rPr lang="it-IT" sz="1400" kern="0" dirty="0" smtClean="0">
                <a:latin typeface="Calibri" panose="020F0502020204030204" pitchFamily="34" charset="0"/>
              </a:rPr>
              <a:t>di cui all’articolo 20 della L.R. 6/2010;</a:t>
            </a:r>
          </a:p>
          <a:p>
            <a:pPr algn="just"/>
            <a:r>
              <a:rPr lang="it-IT" sz="1400" kern="0" dirty="0" smtClean="0">
                <a:latin typeface="Calibri" panose="020F0502020204030204" pitchFamily="34" charset="0"/>
              </a:rPr>
              <a:t>b) essere intestatari di un numero di autorizzazioni nello stesso mercato, non superiore a quanto indicato dall’articolo 23, comma 11 bis della L.R. 6/2010;</a:t>
            </a:r>
          </a:p>
          <a:p>
            <a:pPr algn="just"/>
            <a:r>
              <a:rPr lang="it-IT" sz="1400" kern="0" dirty="0" smtClean="0">
                <a:latin typeface="Calibri" panose="020F0502020204030204" pitchFamily="34" charset="0"/>
              </a:rPr>
              <a:t>c) essere intestatari, in qualità di titolari (nella forma di imprese individuali, società di persone, società di capitali, cooperative regolarmente costituite) di una o più concessioni in scadenza al 31/12/2020;</a:t>
            </a:r>
          </a:p>
          <a:p>
            <a:pPr algn="just"/>
            <a:r>
              <a:rPr lang="it-IT" sz="1400" kern="0" dirty="0" smtClean="0">
                <a:latin typeface="Calibri" panose="020F0502020204030204" pitchFamily="34" charset="0"/>
              </a:rPr>
              <a:t>d) essere in possesso della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carta di esercizio</a:t>
            </a:r>
            <a:r>
              <a:rPr lang="it-IT" sz="1400" kern="0" dirty="0" smtClean="0">
                <a:latin typeface="Calibri" panose="020F0502020204030204" pitchFamily="34" charset="0"/>
              </a:rPr>
              <a:t>, ove richiesta;</a:t>
            </a:r>
          </a:p>
          <a:p>
            <a:pPr algn="just"/>
            <a:r>
              <a:rPr lang="it-IT" sz="1400" kern="0" dirty="0" smtClean="0">
                <a:latin typeface="Calibri" panose="020F0502020204030204" pitchFamily="34" charset="0"/>
              </a:rPr>
              <a:t>e) essere in possesso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dell’attestazione annuale </a:t>
            </a:r>
            <a:r>
              <a:rPr lang="it-IT" sz="1400" kern="0" dirty="0" smtClean="0">
                <a:latin typeface="Calibri" panose="020F0502020204030204" pitchFamily="34" charset="0"/>
              </a:rPr>
              <a:t>in corso di validità, oppure richiesta di rilascio di attestazione per l’anno in corso;</a:t>
            </a:r>
            <a:endPar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it-IT" sz="1400" kern="0" dirty="0" smtClean="0">
                <a:latin typeface="Calibri" panose="020F0502020204030204" pitchFamily="34" charset="0"/>
              </a:rPr>
              <a:t>f) per il rinnovo delle concessioni per la rivendita di quotidiani e periodici dovrà essere altresì dimostrata la regolarità contributiva al 30 giugno 2021;</a:t>
            </a:r>
          </a:p>
          <a:p>
            <a:pPr algn="just"/>
            <a:r>
              <a:rPr lang="it-IT" sz="1400" kern="0" dirty="0" smtClean="0">
                <a:latin typeface="Calibri" panose="020F0502020204030204" pitchFamily="34" charset="0"/>
              </a:rPr>
              <a:t>g) essere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iscritti ai registri camerali quale ditta attiva</a:t>
            </a:r>
            <a:r>
              <a:rPr lang="it-IT" sz="1400" kern="0" dirty="0" smtClean="0">
                <a:latin typeface="Calibri" panose="020F0502020204030204" pitchFamily="34" charset="0"/>
              </a:rPr>
              <a:t>, ove non sussistano le seguenti gravi e comprovate cause di impedimento temporaneo all’esercizio dell’attività</a:t>
            </a:r>
          </a:p>
          <a:p>
            <a:pPr algn="just"/>
            <a:r>
              <a:rPr lang="it-IT" sz="1400" kern="0" dirty="0" smtClean="0">
                <a:latin typeface="Calibri" panose="020F0502020204030204" pitchFamily="34" charset="0"/>
              </a:rPr>
              <a:t>In caso di pregressa integrale cessione in gestione a terzi dell’azienda intestataria delle concessioni da parte del titolare, il possesso del requisito dell’iscrizione ai registri camerali quale ditta attiva può essere comprovato mediante presentazione di istanza per la </a:t>
            </a:r>
            <a:r>
              <a:rPr lang="it-IT" sz="1400" b="1" kern="0" dirty="0" err="1" smtClean="0">
                <a:solidFill>
                  <a:srgbClr val="C00000"/>
                </a:solidFill>
                <a:latin typeface="Calibri" panose="020F0502020204030204" pitchFamily="34" charset="0"/>
              </a:rPr>
              <a:t>reiscrizione</a:t>
            </a:r>
            <a:r>
              <a:rPr lang="it-IT" sz="1400" kern="0" dirty="0" smtClean="0">
                <a:solidFill>
                  <a:srgbClr val="C00000"/>
                </a:solidFill>
                <a:latin typeface="Calibri" panose="020F0502020204030204" pitchFamily="34" charset="0"/>
              </a:rPr>
              <a:t> </a:t>
            </a:r>
            <a:r>
              <a:rPr lang="it-IT" sz="1400" kern="0" dirty="0" smtClean="0">
                <a:latin typeface="Calibri" panose="020F0502020204030204" pitchFamily="34" charset="0"/>
              </a:rPr>
              <a:t>secondo le norme vigenti, entro il termine di sei mesi dall’avvio del procedimento di rinnovo e, comunque, entro e non oltre il 30 giugno 2021. </a:t>
            </a:r>
          </a:p>
          <a:p>
            <a:pPr algn="just"/>
            <a:r>
              <a:rPr lang="it-IT" sz="1400" kern="0" dirty="0" smtClean="0">
                <a:latin typeface="Calibri" panose="020F0502020204030204" pitchFamily="34" charset="0"/>
              </a:rPr>
              <a:t>Dal 1° luglio 2021 il Comune è tenuto a svolgere le necessarie verifiche presso la C.C.I.A.A. e l’eventuale esito negativo determina l’automatica revoca della concessione ottenuta in carenza del requisito.</a:t>
            </a:r>
          </a:p>
          <a:p>
            <a:pPr algn="just"/>
            <a:endParaRPr lang="it-IT" sz="1400" kern="0" dirty="0">
              <a:latin typeface="Calibri" panose="020F0502020204030204" pitchFamily="34" charset="0"/>
            </a:endParaRPr>
          </a:p>
        </p:txBody>
      </p:sp>
    </p:spTree>
    <p:extLst>
      <p:ext uri="{BB962C8B-B14F-4D97-AF65-F5344CB8AC3E}">
        <p14:creationId xmlns:p14="http://schemas.microsoft.com/office/powerpoint/2010/main" val="242153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olo 1"/>
          <p:cNvSpPr txBox="1">
            <a:spLocks/>
          </p:cNvSpPr>
          <p:nvPr/>
        </p:nvSpPr>
        <p:spPr>
          <a:xfrm>
            <a:off x="0" y="239420"/>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Requisiti in materia di adempimenti </a:t>
            </a:r>
            <a:r>
              <a:rPr lang="it-IT" dirty="0" err="1"/>
              <a:t>Cosap</a:t>
            </a:r>
            <a:r>
              <a:rPr lang="it-IT" dirty="0"/>
              <a:t>: </a:t>
            </a:r>
          </a:p>
        </p:txBody>
      </p:sp>
      <p:sp>
        <p:nvSpPr>
          <p:cNvPr id="8" name="Segnaposto contenuto 2"/>
          <p:cNvSpPr txBox="1">
            <a:spLocks/>
          </p:cNvSpPr>
          <p:nvPr/>
        </p:nvSpPr>
        <p:spPr>
          <a:xfrm>
            <a:off x="395420" y="980660"/>
            <a:ext cx="8353160" cy="554477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it-IT" sz="1400" kern="0" dirty="0" smtClean="0">
                <a:latin typeface="Calibri" panose="020F0502020204030204" pitchFamily="34" charset="0"/>
              </a:rPr>
              <a:t>Nell’ambito del procedimento di rinnovo delle concessioni il Comune effettuerà la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contestuale verifica dei pagamenti COSAP </a:t>
            </a:r>
            <a:r>
              <a:rPr lang="it-IT" sz="1400" kern="0" dirty="0" smtClean="0">
                <a:latin typeface="Calibri" panose="020F0502020204030204" pitchFamily="34" charset="0"/>
              </a:rPr>
              <a:t>nel rispetto dei Regolamenti Comunali vigenti. </a:t>
            </a:r>
          </a:p>
          <a:p>
            <a:pPr algn="just"/>
            <a:r>
              <a:rPr lang="it-IT" sz="1400" kern="0" dirty="0" smtClean="0">
                <a:latin typeface="Calibri" panose="020F0502020204030204" pitchFamily="34" charset="0"/>
              </a:rPr>
              <a:t>Requisito per il rinnovo delle concessioni: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l’assenza di debiti con il Comune di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Milano</a:t>
            </a:r>
            <a:r>
              <a:rPr lang="it-IT" sz="1400" kern="0" dirty="0" smtClean="0">
                <a:latin typeface="Calibri" panose="020F0502020204030204" pitchFamily="34" charset="0"/>
              </a:rPr>
              <a:t>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relativi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 canoni di occupazione </a:t>
            </a:r>
            <a:r>
              <a:rPr lang="it-IT" sz="1400" kern="0" dirty="0" smtClean="0">
                <a:latin typeface="Calibri" panose="020F0502020204030204" pitchFamily="34" charset="0"/>
              </a:rPr>
              <a:t>di suolo pubblico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nel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periodo 2013-2019, </a:t>
            </a:r>
            <a:endPar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it-IT" sz="1400" kern="0" dirty="0" smtClean="0">
                <a:latin typeface="Calibri" panose="020F0502020204030204" pitchFamily="34" charset="0"/>
              </a:rPr>
              <a:t>Nel corso del procedimento di rinnovo, per mezzo di apposita diffida ad adempiere,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sarà data facoltà alle Imprese di regolarizzare le proprie posizioni debitorie.</a:t>
            </a:r>
            <a:r>
              <a:rPr lang="it-IT" sz="1400" kern="0" dirty="0" smtClean="0">
                <a:latin typeface="Calibri" panose="020F0502020204030204" pitchFamily="34" charset="0"/>
              </a:rPr>
              <a:t> A tal fine l’Amministrazione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invierà un prospetto </a:t>
            </a:r>
            <a:r>
              <a:rPr lang="it-IT" sz="1400" kern="0" dirty="0" smtClean="0">
                <a:latin typeface="Calibri" panose="020F0502020204030204" pitchFamily="34" charset="0"/>
              </a:rPr>
              <a:t>indicante gli estremi, le causali, le date di avvenuta notifica e gli importi non corrisposti per gli inviti a suo tempo già notificati, nonché gli estremi dei piani di rientro già notificati riferiti alle maggiori rateazioni accolte,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 indicazione dell’importo arretrato residuo</a:t>
            </a:r>
            <a:r>
              <a:rPr lang="it-IT" sz="1400" kern="0" dirty="0" smtClean="0">
                <a:latin typeface="Calibri" panose="020F0502020204030204" pitchFamily="34" charset="0"/>
              </a:rPr>
              <a:t>; </a:t>
            </a:r>
          </a:p>
          <a:p>
            <a:pPr algn="just"/>
            <a:r>
              <a:rPr lang="it-IT" sz="1400" kern="0" dirty="0" smtClean="0">
                <a:latin typeface="Calibri" panose="020F0502020204030204" pitchFamily="34" charset="0"/>
              </a:rPr>
              <a:t>Tali Imprese avranno a disposizione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un termine di almeno 30 giorni </a:t>
            </a:r>
            <a:r>
              <a:rPr lang="it-IT" sz="1400" kern="0" dirty="0" smtClean="0">
                <a:latin typeface="Calibri" panose="020F0502020204030204" pitchFamily="34" charset="0"/>
              </a:rPr>
              <a:t>dall’invio della diffida ad adempiere per corrispondere interamente il debito nelle modalità che saranno descritte nella diffida stessa. Per tali somme, nel rispetto dei Regolamenti vigenti,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non sarà più possibile accordare pagamenti in forma rateizzata</a:t>
            </a:r>
            <a:r>
              <a:rPr lang="it-IT" sz="1400" kern="0" dirty="0" smtClean="0">
                <a:latin typeface="Calibri" panose="020F0502020204030204" pitchFamily="34" charset="0"/>
              </a:rPr>
              <a:t>. Alle imprese che non vi provvederanno sarà trasmesso il provvedimento di diniego al rinnovo per tutte le concessioni delle quali le stesse risultino intestatarie alla data della pubblicazione dell’avviso e tali concessioni saranno pertanto revocate. </a:t>
            </a:r>
            <a:r>
              <a:rPr lang="it-IT" sz="1400" b="1" kern="0" dirty="0" smtClean="0">
                <a:solidFill>
                  <a:srgbClr val="C00000"/>
                </a:solidFill>
                <a:latin typeface="Calibri" panose="020F0502020204030204" pitchFamily="34" charset="0"/>
              </a:rPr>
              <a:t>In ogni caso non saranno ritenuti validi ai fini del procedimento di rinnovo i pagamenti effettuati dopo il 28 maggio 2021. </a:t>
            </a:r>
          </a:p>
          <a:p>
            <a:pPr algn="just"/>
            <a:r>
              <a:rPr lang="it-IT" sz="1400" kern="0" dirty="0" smtClean="0">
                <a:latin typeface="Calibri" panose="020F0502020204030204" pitchFamily="34" charset="0"/>
              </a:rPr>
              <a:t>Nel corso del procedimento di rinnovo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il Comune di Milano provvederà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notificare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provvedimenti </a:t>
            </a:r>
            <a:r>
              <a:rPr lang="it-IT" sz="1400" kern="0" dirty="0" smtClean="0">
                <a:latin typeface="Calibri" panose="020F0502020204030204" pitchFamily="34" charset="0"/>
              </a:rPr>
              <a:t>già emessi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per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 quali non sia stata ancora perfezionata la formale notifica</a:t>
            </a:r>
            <a:r>
              <a:rPr lang="it-IT" sz="1400" kern="0" dirty="0" smtClean="0">
                <a:latin typeface="Calibri" panose="020F0502020204030204" pitchFamily="34" charset="0"/>
              </a:rPr>
              <a:t>. Dal momento della notifica di tali atti decorreranno i termini per procedere al pagamento delle relative somme, ovvero i termini per richiedere la maggiore rateazione nei termini previsti dai regolamenti comunali vigenti. In caso di mancato pagamento delle somme dovute nelle modalità prescritte, la concessione rinnovata decade.</a:t>
            </a:r>
          </a:p>
          <a:p>
            <a:pPr algn="just"/>
            <a:r>
              <a:rPr lang="it-IT" sz="1400" kern="0" dirty="0" smtClean="0">
                <a:latin typeface="Calibri" panose="020F0502020204030204" pitchFamily="34" charset="0"/>
              </a:rPr>
              <a:t>Il rinnovo delle concessioni sarà in ogni caso condizionato alla verifica dell’effettivo incasso delle somme sopra citate e alla formale ricezione da parte delle Imprese interessate degli inviti di pagamento non ancora notificati.</a:t>
            </a:r>
          </a:p>
          <a:p>
            <a:pPr algn="just"/>
            <a:endParaRPr lang="it-IT" sz="1200" kern="0" dirty="0">
              <a:latin typeface="Calibri" panose="020F0502020204030204" pitchFamily="34" charset="0"/>
            </a:endParaRPr>
          </a:p>
        </p:txBody>
      </p:sp>
    </p:spTree>
    <p:extLst>
      <p:ext uri="{BB962C8B-B14F-4D97-AF65-F5344CB8AC3E}">
        <p14:creationId xmlns:p14="http://schemas.microsoft.com/office/powerpoint/2010/main" val="80923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0" y="217488"/>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Per partecipare all’avviso</a:t>
            </a:r>
          </a:p>
        </p:txBody>
      </p:sp>
      <p:sp>
        <p:nvSpPr>
          <p:cNvPr id="6" name="Segnaposto contenuto 2"/>
          <p:cNvSpPr txBox="1">
            <a:spLocks/>
          </p:cNvSpPr>
          <p:nvPr/>
        </p:nvSpPr>
        <p:spPr>
          <a:xfrm>
            <a:off x="323410" y="1268700"/>
            <a:ext cx="8229600" cy="489668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it-IT" sz="1800" kern="0" dirty="0" smtClean="0">
                <a:latin typeface="Calibri" panose="020F0502020204030204" pitchFamily="34" charset="0"/>
              </a:rPr>
              <a:t>Le dichiarazioni devono essere inoltrate esclusivamente compilando la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modulistica semplificata</a:t>
            </a:r>
            <a:r>
              <a:rPr lang="it-IT" sz="1800" kern="0" dirty="0" smtClean="0">
                <a:latin typeface="Calibri" panose="020F0502020204030204" pitchFamily="34" charset="0"/>
              </a:rPr>
              <a:t> appositamente predisposta, reperibile accedendo al portale telematico “</a:t>
            </a:r>
            <a:r>
              <a:rPr lang="it-IT" sz="1800" kern="0" dirty="0" smtClean="0">
                <a:latin typeface="Calibri" panose="020F0502020204030204" pitchFamily="34" charset="0"/>
                <a:hlinkClick r:id="rId4"/>
              </a:rPr>
              <a:t>www.impresainungiorno.gov.it</a:t>
            </a:r>
            <a:r>
              <a:rPr lang="it-IT" sz="1800" kern="0" dirty="0" smtClean="0">
                <a:latin typeface="Calibri" panose="020F0502020204030204" pitchFamily="34" charset="0"/>
              </a:rPr>
              <a:t>” &gt;&gt; [Accedi al SUAP del Comune di (inserire Milano e valorizzare)] &gt;&gt; [ compila una pratica] &gt;&gt; [compila una pratica].</a:t>
            </a:r>
          </a:p>
          <a:p>
            <a:pPr algn="just"/>
            <a:endParaRPr lang="it-IT" sz="1800" kern="0" dirty="0" smtClean="0">
              <a:latin typeface="Calibri" panose="020F0502020204030204" pitchFamily="34" charset="0"/>
            </a:endParaRPr>
          </a:p>
          <a:p>
            <a:pPr algn="just"/>
            <a:r>
              <a:rPr lang="it-IT" sz="1800" kern="0" dirty="0" smtClean="0">
                <a:latin typeface="Calibri" panose="020F0502020204030204" pitchFamily="34" charset="0"/>
              </a:rPr>
              <a:t>Le dichiarazioni possono essere presentate a partire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dal giorno 12 gennaio 2021 </a:t>
            </a:r>
            <a:r>
              <a:rPr lang="it-IT" sz="1800" kern="0" dirty="0" smtClean="0">
                <a:latin typeface="Calibri" panose="020F0502020204030204" pitchFamily="34" charset="0"/>
              </a:rPr>
              <a:t>e debbono comunque essere inviate entro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 non oltre il 31 marzo 2021</a:t>
            </a:r>
            <a:r>
              <a:rPr lang="it-IT" sz="1800" kern="0" dirty="0" smtClean="0">
                <a:latin typeface="Calibri" panose="020F0502020204030204" pitchFamily="34" charset="0"/>
              </a:rPr>
              <a:t>.</a:t>
            </a:r>
          </a:p>
          <a:p>
            <a:pPr algn="just"/>
            <a:endParaRPr lang="it-IT" sz="1800" kern="0" dirty="0" smtClean="0">
              <a:latin typeface="Calibri" panose="020F0502020204030204" pitchFamily="34" charset="0"/>
            </a:endParaRPr>
          </a:p>
          <a:p>
            <a:pPr algn="just"/>
            <a:r>
              <a:rPr lang="it-IT" sz="1800" b="1" kern="0" dirty="0" smtClean="0">
                <a:latin typeface="Calibri" panose="020F0502020204030204" pitchFamily="34" charset="0"/>
              </a:rPr>
              <a:t>Il Comune effettuerà idonei controlli </a:t>
            </a:r>
            <a:r>
              <a:rPr lang="it-IT" sz="1800" kern="0" dirty="0" smtClean="0">
                <a:latin typeface="Calibri" panose="020F0502020204030204" pitchFamily="34" charset="0"/>
              </a:rPr>
              <a:t>sulle autocertificazioni e sulle dichiarazioni sostitutive dell’atto di notorietà, anche a campione e comunque ogni qualvolta sussistano ragionevoli dubbi sulla veridicità delle stesse. Per effettuare i controlli il Comune compirà </a:t>
            </a:r>
            <a:r>
              <a:rPr lang="it-IT" sz="1800" kern="0" dirty="0" smtClean="0">
                <a:solidFill>
                  <a:srgbClr val="C00000"/>
                </a:solidFill>
                <a:latin typeface="Calibri" panose="020F0502020204030204" pitchFamily="34" charset="0"/>
              </a:rPr>
              <a:t>verifiche dirette o indirette </a:t>
            </a:r>
            <a:r>
              <a:rPr lang="it-IT" sz="1800" kern="0" dirty="0" smtClean="0">
                <a:latin typeface="Calibri" panose="020F0502020204030204" pitchFamily="34" charset="0"/>
              </a:rPr>
              <a:t>presso le Amministrazioni che certificano stati, qualità e fatti oggetto di tali dichiarazione e che, in ogni caso, siano in possesso di dati ed informazioni relative agli stessi. Per i controlli sulle dichiarazioni sostitutive di atto di notorietà il Comune potrà provvedere ad apposite </a:t>
            </a:r>
            <a:r>
              <a:rPr lang="it-IT" sz="1800" u="sng" kern="0" dirty="0" smtClean="0">
                <a:latin typeface="Calibri" panose="020F0502020204030204" pitchFamily="34" charset="0"/>
              </a:rPr>
              <a:t>verifiche presso soggetti anche privati</a:t>
            </a:r>
            <a:r>
              <a:rPr lang="it-IT" sz="1800" kern="0" dirty="0" smtClean="0">
                <a:latin typeface="Calibri" panose="020F0502020204030204" pitchFamily="34" charset="0"/>
              </a:rPr>
              <a:t>.</a:t>
            </a:r>
          </a:p>
          <a:p>
            <a:pPr algn="just"/>
            <a:endParaRPr lang="it-IT" sz="1800" kern="0" dirty="0">
              <a:latin typeface="Calibri" panose="020F0502020204030204" pitchFamily="34" charset="0"/>
            </a:endParaRPr>
          </a:p>
        </p:txBody>
      </p:sp>
    </p:spTree>
    <p:extLst>
      <p:ext uri="{BB962C8B-B14F-4D97-AF65-F5344CB8AC3E}">
        <p14:creationId xmlns:p14="http://schemas.microsoft.com/office/powerpoint/2010/main" val="243477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10512" y="217488"/>
            <a:ext cx="91334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Ulteriori </a:t>
            </a:r>
            <a:r>
              <a:rPr lang="it-IT" dirty="0" smtClean="0"/>
              <a:t>indicazioni</a:t>
            </a:r>
            <a:endParaRPr lang="it-IT" dirty="0"/>
          </a:p>
        </p:txBody>
      </p:sp>
      <p:sp>
        <p:nvSpPr>
          <p:cNvPr id="6" name="Segnaposto contenuto 2"/>
          <p:cNvSpPr txBox="1">
            <a:spLocks/>
          </p:cNvSpPr>
          <p:nvPr/>
        </p:nvSpPr>
        <p:spPr>
          <a:xfrm>
            <a:off x="445982" y="1196689"/>
            <a:ext cx="8229600" cy="533341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it-IT" sz="1400" kern="0" dirty="0" smtClean="0">
                <a:latin typeface="Calibri" panose="020F0502020204030204" pitchFamily="34" charset="0"/>
              </a:rPr>
              <a:t>Nei </a:t>
            </a:r>
            <a:r>
              <a:rPr lang="it-IT" sz="14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posteggi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attrezzati </a:t>
            </a:r>
            <a:r>
              <a:rPr lang="it-IT" sz="1400" kern="0" dirty="0" smtClean="0">
                <a:latin typeface="Calibri" panose="020F0502020204030204" pitchFamily="34" charset="0"/>
              </a:rPr>
              <a:t>con impianti di erogazione di energia elettrica, le relative concessioni saranno rinnovate con l’indicazione che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il Soggetto titolare dovrà provvedere al pagamento degli oneri per la manutenzione ordinaria e straordinaria e per l’utilizzo dell'impianto</a:t>
            </a:r>
            <a:r>
              <a:rPr lang="it-IT" sz="1400" kern="0" dirty="0" smtClean="0">
                <a:latin typeface="Calibri" panose="020F0502020204030204" pitchFamily="34" charset="0"/>
              </a:rPr>
              <a:t>. </a:t>
            </a:r>
          </a:p>
          <a:p>
            <a:pPr algn="just"/>
            <a:endParaRPr lang="it-IT" sz="1400" kern="0" dirty="0" smtClean="0">
              <a:latin typeface="Calibri" panose="020F0502020204030204" pitchFamily="34" charset="0"/>
            </a:endParaRPr>
          </a:p>
          <a:p>
            <a:pPr algn="just"/>
            <a:r>
              <a:rPr lang="it-IT" sz="1400" kern="0" dirty="0" smtClean="0">
                <a:latin typeface="Calibri" panose="020F0502020204030204" pitchFamily="34" charset="0"/>
              </a:rPr>
              <a:t>Il rinnovo delle concessioni di chioschi e trespoli e delle rivendite di quotidiani e periodici sarà condizionato all’esito favorevole di opportune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verifiche e controlli in relazione alle condizioni strutturali dei manufatti e al rispetto delle condizioni di esercizio </a:t>
            </a:r>
            <a:r>
              <a:rPr lang="it-IT" sz="1400" kern="0" dirty="0" smtClean="0">
                <a:latin typeface="Calibri" panose="020F0502020204030204" pitchFamily="34" charset="0"/>
              </a:rPr>
              <a:t>in conformità alla normativa vigente;</a:t>
            </a:r>
          </a:p>
          <a:p>
            <a:pPr algn="just"/>
            <a:endParaRPr lang="it-IT" sz="1400" kern="0" dirty="0" smtClean="0">
              <a:latin typeface="Calibri" panose="020F0502020204030204" pitchFamily="34" charset="0"/>
            </a:endParaRPr>
          </a:p>
          <a:p>
            <a:pPr algn="just"/>
            <a:r>
              <a:rPr lang="it-IT" sz="1400" kern="0" dirty="0" smtClean="0">
                <a:latin typeface="Calibri" panose="020F0502020204030204" pitchFamily="34" charset="0"/>
              </a:rPr>
              <a:t>Al fine di consentire l’attuazione di quanto previsto dall’art. 21 c.7 ter della L.R. n. 6/2010 “i comuni possono delimitare a specifiche aree del mercato, ben riconoscibili dal consumatore, i posteggi con vendita di merci usate”, le concessioni rientranti nella rilevazione dei posteggi destinati alla vendita di merce usata saranno rinnovate con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l’indicazione che “tali posteggi potranno essere destinati alla vendita di merci usate</a:t>
            </a:r>
            <a:r>
              <a:rPr lang="it-IT" sz="1400" kern="0" dirty="0" smtClean="0">
                <a:latin typeface="Calibri" panose="020F0502020204030204" pitchFamily="34" charset="0"/>
              </a:rPr>
              <a:t>”.   </a:t>
            </a:r>
          </a:p>
          <a:p>
            <a:pPr algn="just"/>
            <a:endParaRPr lang="it-IT" sz="1400" kern="0" dirty="0" smtClean="0">
              <a:latin typeface="Calibri" panose="020F0502020204030204" pitchFamily="34" charset="0"/>
            </a:endParaRPr>
          </a:p>
          <a:p>
            <a:pPr algn="just"/>
            <a:r>
              <a:rPr lang="it-IT" sz="1400" kern="0" dirty="0" smtClean="0">
                <a:latin typeface="Calibri" panose="020F0502020204030204" pitchFamily="34" charset="0"/>
              </a:rPr>
              <a:t>Le concessioni dei posteggi del settore alimentare già autorizzate alla vendita di generi non alimentari compatibili alimentare saranno rinnovate con l’indicazione che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tali posteggi potranno essere destinati alla vendita di prodotti compatibili con il settore alimentare </a:t>
            </a:r>
            <a:r>
              <a:rPr lang="it-IT" sz="1400" kern="0" dirty="0" smtClean="0">
                <a:latin typeface="Calibri" panose="020F0502020204030204" pitchFamily="34" charset="0"/>
              </a:rPr>
              <a:t>ai sensi dell’art. 41 c. 2 del Regolamento per il Commercio su Aree Pubbliche”. </a:t>
            </a:r>
            <a:r>
              <a:rPr lang="it-IT" sz="1400" b="1" kern="0" dirty="0" smtClean="0">
                <a:latin typeface="Calibri" panose="020F0502020204030204" pitchFamily="34" charset="0"/>
              </a:rPr>
              <a:t> </a:t>
            </a:r>
          </a:p>
          <a:p>
            <a:pPr algn="just"/>
            <a:endParaRPr lang="it-IT" sz="1400" b="1" kern="0" dirty="0" smtClean="0">
              <a:latin typeface="Calibri" panose="020F0502020204030204" pitchFamily="34" charset="0"/>
            </a:endParaRPr>
          </a:p>
          <a:p>
            <a:pPr algn="just"/>
            <a:r>
              <a:rPr lang="it-IT" sz="1400" kern="0" dirty="0" smtClean="0">
                <a:latin typeface="Calibri" panose="020F0502020204030204" pitchFamily="34" charset="0"/>
              </a:rPr>
              <a:t>L’operatore </a:t>
            </a:r>
            <a:r>
              <a:rPr lang="it-IT" sz="1400" kern="0" dirty="0">
                <a:latin typeface="Calibri" panose="020F0502020204030204" pitchFamily="34" charset="0"/>
              </a:rPr>
              <a:t>può continuare a </a:t>
            </a:r>
            <a:r>
              <a:rPr lang="it-IT" sz="1400" kern="0" dirty="0" smtClean="0">
                <a:latin typeface="Calibri" panose="020F0502020204030204" pitchFamily="34" charset="0"/>
              </a:rPr>
              <a:t>svolgere </a:t>
            </a:r>
            <a:r>
              <a:rPr lang="it-IT" sz="1400" kern="0" dirty="0">
                <a:latin typeface="Calibri" panose="020F0502020204030204" pitchFamily="34" charset="0"/>
              </a:rPr>
              <a:t>l’attività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anche dopo il 31 dicembre 2020 </a:t>
            </a:r>
            <a:r>
              <a:rPr lang="it-IT" sz="1400" kern="0" dirty="0">
                <a:latin typeface="Calibri" panose="020F0502020204030204" pitchFamily="34" charset="0"/>
              </a:rPr>
              <a:t>e fino al rilascio della nuova concessione o alla pronuncia di diniego da parte del Comune, che dovrà avvenire entro il termine di sei mesi dall’avvio del procedimento di rinnovo e, comunque, entro e </a:t>
            </a:r>
            <a:r>
              <a:rPr lang="it-IT" sz="14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non oltre il 30 giugno 2021</a:t>
            </a:r>
            <a:r>
              <a:rPr lang="it-IT" sz="1400" kern="0" dirty="0">
                <a:latin typeface="Calibri" panose="020F0502020204030204" pitchFamily="34" charset="0"/>
              </a:rPr>
              <a:t>.</a:t>
            </a:r>
          </a:p>
          <a:p>
            <a:pPr algn="just"/>
            <a:endParaRPr lang="it-IT" sz="1100" kern="0" dirty="0">
              <a:latin typeface="Calibri" panose="020F0502020204030204" pitchFamily="34" charset="0"/>
            </a:endParaRPr>
          </a:p>
        </p:txBody>
      </p:sp>
    </p:spTree>
    <p:extLst>
      <p:ext uri="{BB962C8B-B14F-4D97-AF65-F5344CB8AC3E}">
        <p14:creationId xmlns:p14="http://schemas.microsoft.com/office/powerpoint/2010/main" val="102499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199892" y="217488"/>
            <a:ext cx="914069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smtClean="0"/>
              <a:t>Reperibilità Informazioni</a:t>
            </a:r>
            <a:endParaRPr lang="it-IT" dirty="0"/>
          </a:p>
        </p:txBody>
      </p:sp>
      <p:sp>
        <p:nvSpPr>
          <p:cNvPr id="6" name="Segnaposto contenuto 2"/>
          <p:cNvSpPr txBox="1">
            <a:spLocks/>
          </p:cNvSpPr>
          <p:nvPr/>
        </p:nvSpPr>
        <p:spPr>
          <a:xfrm>
            <a:off x="458853" y="1268701"/>
            <a:ext cx="8229600" cy="266437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endParaRPr lang="it-IT" sz="1800" kern="0" dirty="0" smtClean="0">
              <a:latin typeface="Calibri" panose="020F0502020204030204" pitchFamily="34" charset="0"/>
            </a:endParaRPr>
          </a:p>
          <a:p>
            <a:pPr algn="just"/>
            <a:endParaRPr lang="it-IT" sz="1800" kern="0" dirty="0">
              <a:latin typeface="Calibri" panose="020F0502020204030204" pitchFamily="34" charset="0"/>
            </a:endParaRPr>
          </a:p>
          <a:p>
            <a:r>
              <a:rPr lang="it-IT" sz="2000" kern="0" dirty="0">
                <a:latin typeface="Calibri" panose="020F0502020204030204" pitchFamily="34" charset="0"/>
              </a:rPr>
              <a:t>L’Avviso è pubblicato sul sito </a:t>
            </a:r>
            <a:r>
              <a:rPr lang="it-IT" sz="2000" u="sng" kern="0" dirty="0">
                <a:latin typeface="Calibri" panose="020F0502020204030204" pitchFamily="34" charset="0"/>
                <a:hlinkClick r:id="rId4"/>
              </a:rPr>
              <a:t>https://www.comune.milano.it</a:t>
            </a:r>
            <a:r>
              <a:rPr lang="it-IT" sz="2000" kern="0" dirty="0">
                <a:latin typeface="Calibri" panose="020F0502020204030204" pitchFamily="34" charset="0"/>
              </a:rPr>
              <a:t> (sezione Bandi - Concorsi e Gare d'appalto&gt;BANDI APERTI&gt;AVVISI) e nella sezione in "Primo Piano" del portale </a:t>
            </a:r>
            <a:r>
              <a:rPr lang="it-IT" sz="2000" kern="0" dirty="0" err="1">
                <a:latin typeface="Calibri" panose="020F0502020204030204" pitchFamily="34" charset="0"/>
              </a:rPr>
              <a:t>Fareimpresa</a:t>
            </a:r>
            <a:r>
              <a:rPr lang="it-IT" sz="2000" kern="0" dirty="0">
                <a:latin typeface="Calibri" panose="020F0502020204030204" pitchFamily="34" charset="0"/>
              </a:rPr>
              <a:t> Comune di Milano </a:t>
            </a:r>
            <a:r>
              <a:rPr lang="it-IT" sz="2000" u="sng" kern="0" dirty="0">
                <a:latin typeface="Calibri" panose="020F0502020204030204" pitchFamily="34" charset="0"/>
                <a:hlinkClick r:id="rId5"/>
              </a:rPr>
              <a:t>http://</a:t>
            </a:r>
            <a:r>
              <a:rPr lang="it-IT" sz="2000" u="sng" kern="0" dirty="0" smtClean="0">
                <a:latin typeface="Calibri" panose="020F0502020204030204" pitchFamily="34" charset="0"/>
                <a:hlinkClick r:id="rId5"/>
              </a:rPr>
              <a:t>fareimpresa.comune.milano.it</a:t>
            </a:r>
            <a:endParaRPr lang="it-IT" sz="2000" u="sng" kern="0" dirty="0" smtClean="0">
              <a:latin typeface="Calibri" panose="020F0502020204030204" pitchFamily="34" charset="0"/>
            </a:endParaRPr>
          </a:p>
          <a:p>
            <a:endParaRPr lang="it-IT" sz="2000" u="sng" kern="0" dirty="0">
              <a:latin typeface="Calibri" panose="020F0502020204030204" pitchFamily="34" charset="0"/>
            </a:endParaRPr>
          </a:p>
          <a:p>
            <a:endParaRPr lang="it-IT" sz="2000" kern="0" dirty="0">
              <a:latin typeface="Calibri" panose="020F0502020204030204" pitchFamily="34" charset="0"/>
            </a:endParaRPr>
          </a:p>
          <a:p>
            <a:r>
              <a:rPr lang="it-IT" sz="2000" kern="0" dirty="0">
                <a:latin typeface="Calibri" panose="020F0502020204030204" pitchFamily="34" charset="0"/>
              </a:rPr>
              <a:t> E’ possibile ricevere informazioni e chiarimenti in ordine ai contenuti del presente avviso inviando una comunicazione alla seguente casella mail </a:t>
            </a:r>
            <a:r>
              <a:rPr lang="it-IT" sz="2000" b="1" kern="0" dirty="0">
                <a:solidFill>
                  <a:schemeClr val="accent1">
                    <a:lumMod val="50000"/>
                  </a:schemeClr>
                </a:solidFill>
                <a:latin typeface="Calibri" panose="020F0502020204030204" pitchFamily="34" charset="0"/>
              </a:rPr>
              <a:t>Aree</a:t>
            </a:r>
            <a:r>
              <a:rPr lang="it-IT" sz="2000" b="1" u="sng" kern="0" dirty="0">
                <a:solidFill>
                  <a:schemeClr val="accent1">
                    <a:lumMod val="50000"/>
                  </a:schemeClr>
                </a:solidFill>
                <a:latin typeface="Calibri" panose="020F0502020204030204" pitchFamily="34" charset="0"/>
              </a:rPr>
              <a:t>pubbliche</a:t>
            </a:r>
            <a:r>
              <a:rPr lang="it-IT" sz="2000" b="1" kern="0" dirty="0">
                <a:solidFill>
                  <a:schemeClr val="accent1">
                    <a:lumMod val="50000"/>
                  </a:schemeClr>
                </a:solidFill>
                <a:latin typeface="Calibri" panose="020F0502020204030204" pitchFamily="34" charset="0"/>
              </a:rPr>
              <a:t>rinnovi</a:t>
            </a:r>
            <a:r>
              <a:rPr lang="it-IT" sz="2000" b="1" kern="0" dirty="0">
                <a:solidFill>
                  <a:schemeClr val="accent1">
                    <a:lumMod val="50000"/>
                  </a:schemeClr>
                </a:solidFill>
                <a:latin typeface="Calibri" panose="020F0502020204030204" pitchFamily="34" charset="0"/>
                <a:hlinkClick r:id="rId6"/>
              </a:rPr>
              <a:t>concessioni</a:t>
            </a:r>
            <a:r>
              <a:rPr lang="it-IT" sz="2000" b="1" u="sng" kern="0" dirty="0">
                <a:solidFill>
                  <a:schemeClr val="accent1">
                    <a:lumMod val="50000"/>
                  </a:schemeClr>
                </a:solidFill>
                <a:latin typeface="Calibri" panose="020F0502020204030204" pitchFamily="34" charset="0"/>
                <a:hlinkClick r:id="rId6"/>
              </a:rPr>
              <a:t>@comune.milano.it</a:t>
            </a:r>
            <a:r>
              <a:rPr lang="it-IT" sz="2000" b="1" u="sng" kern="0" dirty="0">
                <a:solidFill>
                  <a:schemeClr val="accent1">
                    <a:lumMod val="50000"/>
                  </a:schemeClr>
                </a:solidFill>
                <a:latin typeface="Calibri" panose="020F0502020204030204" pitchFamily="34" charset="0"/>
              </a:rPr>
              <a:t> </a:t>
            </a:r>
            <a:endParaRPr lang="it-IT" sz="2000" u="sng" kern="0" dirty="0">
              <a:solidFill>
                <a:schemeClr val="accent1">
                  <a:lumMod val="50000"/>
                </a:schemeClr>
              </a:solidFill>
              <a:latin typeface="Calibri" panose="020F0502020204030204" pitchFamily="34" charset="0"/>
            </a:endParaRPr>
          </a:p>
          <a:p>
            <a:pPr algn="just"/>
            <a:endParaRPr lang="it-IT" sz="1800" kern="0" dirty="0" smtClean="0">
              <a:latin typeface="Calibri" panose="020F0502020204030204" pitchFamily="34" charset="0"/>
            </a:endParaRPr>
          </a:p>
        </p:txBody>
      </p:sp>
    </p:spTree>
    <p:extLst>
      <p:ext uri="{BB962C8B-B14F-4D97-AF65-F5344CB8AC3E}">
        <p14:creationId xmlns:p14="http://schemas.microsoft.com/office/powerpoint/2010/main" val="14196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4">
            <a:extLst>
              <a:ext uri="{FF2B5EF4-FFF2-40B4-BE49-F238E27FC236}">
                <a16:creationId xmlns:a16="http://schemas.microsoft.com/office/drawing/2014/main" id="{85EDEEA6-F134-4946-9681-776E093F965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a:extLst>
              <a:ext uri="{FF2B5EF4-FFF2-40B4-BE49-F238E27FC236}">
                <a16:creationId xmlns:a16="http://schemas.microsoft.com/office/drawing/2014/main" id="{1B2E983A-9134-4C16-86D6-DF3DEEF2C906}"/>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28">
            <a:extLst>
              <a:ext uri="{FF2B5EF4-FFF2-40B4-BE49-F238E27FC236}">
                <a16:creationId xmlns:a16="http://schemas.microsoft.com/office/drawing/2014/main" id="{2CDD24E9-8453-48DA-A473-C1D4015D0480}"/>
              </a:ext>
            </a:extLst>
          </p:cNvPr>
          <p:cNvSpPr txBox="1">
            <a:spLocks noChangeArrowheads="1"/>
          </p:cNvSpPr>
          <p:nvPr/>
        </p:nvSpPr>
        <p:spPr bwMode="auto">
          <a:xfrm>
            <a:off x="0" y="1064884"/>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t-IT" altLang="fi-FI" sz="4000" b="1" dirty="0" smtClean="0">
                <a:solidFill>
                  <a:srgbClr val="002060"/>
                </a:solidFill>
                <a:latin typeface="Calibri" panose="020F0502020204030204" pitchFamily="34" charset="0"/>
                <a:cs typeface="Calibri" panose="020F0502020204030204" pitchFamily="34" charset="0"/>
              </a:rPr>
              <a:t>INFO E CONTATTI</a:t>
            </a:r>
            <a:endParaRPr lang="it-IT" altLang="it-IT" sz="4000" dirty="0">
              <a:solidFill>
                <a:srgbClr val="002060"/>
              </a:solidFill>
              <a:latin typeface="Calibri" panose="020F0502020204030204" pitchFamily="34" charset="0"/>
              <a:cs typeface="Calibri" panose="020F0502020204030204" pitchFamily="34" charset="0"/>
            </a:endParaRPr>
          </a:p>
        </p:txBody>
      </p:sp>
      <p:grpSp>
        <p:nvGrpSpPr>
          <p:cNvPr id="4" name="Gruppo 3"/>
          <p:cNvGrpSpPr/>
          <p:nvPr/>
        </p:nvGrpSpPr>
        <p:grpSpPr>
          <a:xfrm>
            <a:off x="1187530" y="2483430"/>
            <a:ext cx="6913665" cy="3033860"/>
            <a:chOff x="1259540" y="1907508"/>
            <a:chExt cx="6913665" cy="3033860"/>
          </a:xfrm>
        </p:grpSpPr>
        <p:sp>
          <p:nvSpPr>
            <p:cNvPr id="19" name="Rettangolo 18">
              <a:extLst>
                <a:ext uri="{FF2B5EF4-FFF2-40B4-BE49-F238E27FC236}">
                  <a16:creationId xmlns:a16="http://schemas.microsoft.com/office/drawing/2014/main" id="{97F852BA-2172-4883-A17A-22FEFE60AA8F}"/>
                </a:ext>
              </a:extLst>
            </p:cNvPr>
            <p:cNvSpPr/>
            <p:nvPr/>
          </p:nvSpPr>
          <p:spPr>
            <a:xfrm>
              <a:off x="1259540" y="3501010"/>
              <a:ext cx="6913665" cy="1440358"/>
            </a:xfrm>
            <a:prstGeom prst="rect">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nvGrpSpPr>
            <p:cNvPr id="2" name="Gruppo 1"/>
            <p:cNvGrpSpPr/>
            <p:nvPr/>
          </p:nvGrpSpPr>
          <p:grpSpPr>
            <a:xfrm>
              <a:off x="1259540" y="1907508"/>
              <a:ext cx="6913665" cy="1161442"/>
              <a:chOff x="1187530" y="2132820"/>
              <a:chExt cx="6913665" cy="1161442"/>
            </a:xfrm>
          </p:grpSpPr>
          <p:sp>
            <p:nvSpPr>
              <p:cNvPr id="8199" name="Text Box 28">
                <a:extLst>
                  <a:ext uri="{FF2B5EF4-FFF2-40B4-BE49-F238E27FC236}">
                    <a16:creationId xmlns:a16="http://schemas.microsoft.com/office/drawing/2014/main" id="{9EDBBFD3-0EAD-4A8C-B579-80E24A70EED4}"/>
                  </a:ext>
                </a:extLst>
              </p:cNvPr>
              <p:cNvSpPr txBox="1">
                <a:spLocks noChangeArrowheads="1"/>
              </p:cNvSpPr>
              <p:nvPr/>
            </p:nvSpPr>
            <p:spPr bwMode="auto">
              <a:xfrm>
                <a:off x="2123660" y="2924930"/>
                <a:ext cx="59775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it-IT" altLang="fi-FI" dirty="0" smtClean="0">
                    <a:solidFill>
                      <a:schemeClr val="tx1">
                        <a:lumMod val="65000"/>
                        <a:lumOff val="35000"/>
                      </a:schemeClr>
                    </a:solidFill>
                    <a:latin typeface="Calibri" panose="020F0502020204030204" pitchFamily="34" charset="0"/>
                    <a:cs typeface="Calibri" panose="020F0502020204030204" pitchFamily="34" charset="0"/>
                  </a:rPr>
                  <a:t>Direzione di Area</a:t>
                </a:r>
                <a:endParaRPr lang="it-IT" altLang="fi-FI"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8" name="Text Box 24">
                <a:extLst>
                  <a:ext uri="{FF2B5EF4-FFF2-40B4-BE49-F238E27FC236}">
                    <a16:creationId xmlns:a16="http://schemas.microsoft.com/office/drawing/2014/main" id="{E78380CC-A8C8-4767-B581-AFB1423A12EC}"/>
                  </a:ext>
                </a:extLst>
              </p:cNvPr>
              <p:cNvSpPr txBox="1">
                <a:spLocks noChangeArrowheads="1"/>
              </p:cNvSpPr>
              <p:nvPr/>
            </p:nvSpPr>
            <p:spPr bwMode="auto">
              <a:xfrm>
                <a:off x="2123660" y="2132820"/>
                <a:ext cx="5124429"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sz="2400" b="1" dirty="0">
                    <a:latin typeface="Calibri" panose="020F0502020204030204" pitchFamily="34" charset="0"/>
                    <a:cs typeface="Calibri" panose="020F0502020204030204" pitchFamily="34" charset="0"/>
                  </a:rPr>
                  <a:t>DC Economia Urbana e Lavoro</a:t>
                </a:r>
              </a:p>
              <a:p>
                <a:pPr eaLnBrk="1" hangingPunct="1"/>
                <a:r>
                  <a:rPr lang="it-IT" altLang="it-IT" sz="2400" dirty="0">
                    <a:latin typeface="Calibri" panose="020F0502020204030204" pitchFamily="34" charset="0"/>
                    <a:cs typeface="Calibri" panose="020F0502020204030204" pitchFamily="34" charset="0"/>
                  </a:rPr>
                  <a:t>Area Attività Produttive e Commercio</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530" y="2166678"/>
                <a:ext cx="758968" cy="1127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3" name="Gruppo 2"/>
            <p:cNvGrpSpPr/>
            <p:nvPr/>
          </p:nvGrpSpPr>
          <p:grpSpPr>
            <a:xfrm>
              <a:off x="1373677" y="3628298"/>
              <a:ext cx="6654803" cy="1169050"/>
              <a:chOff x="1373677" y="3340100"/>
              <a:chExt cx="6654803" cy="1169050"/>
            </a:xfrm>
          </p:grpSpPr>
          <p:sp>
            <p:nvSpPr>
              <p:cNvPr id="13" name="Text Box 28">
                <a:extLst>
                  <a:ext uri="{FF2B5EF4-FFF2-40B4-BE49-F238E27FC236}">
                    <a16:creationId xmlns:a16="http://schemas.microsoft.com/office/drawing/2014/main" id="{2CDD24E9-8453-48DA-A473-C1D4015D0480}"/>
                  </a:ext>
                </a:extLst>
              </p:cNvPr>
              <p:cNvSpPr txBox="1">
                <a:spLocks noChangeArrowheads="1"/>
              </p:cNvSpPr>
              <p:nvPr/>
            </p:nvSpPr>
            <p:spPr bwMode="auto">
              <a:xfrm>
                <a:off x="2195670" y="4005080"/>
                <a:ext cx="36369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fi-FI" sz="2400" dirty="0" smtClean="0">
                    <a:solidFill>
                      <a:schemeClr val="tx1">
                        <a:lumMod val="65000"/>
                        <a:lumOff val="35000"/>
                      </a:schemeClr>
                    </a:solidFill>
                    <a:latin typeface="Calibri" panose="020F0502020204030204" pitchFamily="34" charset="0"/>
                    <a:cs typeface="Calibri" panose="020F0502020204030204" pitchFamily="34" charset="0"/>
                  </a:rPr>
                  <a:t>+39 02 884.67065</a:t>
                </a:r>
                <a:endParaRPr lang="it-IT" altLang="it-IT" sz="240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1030" name="Picture 6"/>
              <p:cNvPicPr>
                <a:picLocks noChangeAspect="1" noChangeArrowheads="1"/>
              </p:cNvPicPr>
              <p:nvPr/>
            </p:nvPicPr>
            <p:blipFill>
              <a:blip r:embed="rId5">
                <a:clrChange>
                  <a:clrFrom>
                    <a:srgbClr val="FAFAFA"/>
                  </a:clrFrom>
                  <a:clrTo>
                    <a:srgbClr val="FAFAFA">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416772" y="3356990"/>
                <a:ext cx="444504" cy="427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clrChange>
                  <a:clrFrom>
                    <a:srgbClr val="FAFAFA"/>
                  </a:clrFrom>
                  <a:clrTo>
                    <a:srgbClr val="FAFAFA">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73677" y="3978456"/>
                <a:ext cx="530694" cy="530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 Box 28">
                <a:extLst>
                  <a:ext uri="{FF2B5EF4-FFF2-40B4-BE49-F238E27FC236}">
                    <a16:creationId xmlns:a16="http://schemas.microsoft.com/office/drawing/2014/main" id="{2CDD24E9-8453-48DA-A473-C1D4015D0480}"/>
                  </a:ext>
                </a:extLst>
              </p:cNvPr>
              <p:cNvSpPr txBox="1">
                <a:spLocks noChangeArrowheads="1"/>
              </p:cNvSpPr>
              <p:nvPr/>
            </p:nvSpPr>
            <p:spPr bwMode="auto">
              <a:xfrm>
                <a:off x="2195670" y="3340100"/>
                <a:ext cx="5832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fi-FI" sz="2400" dirty="0" smtClean="0">
                    <a:solidFill>
                      <a:schemeClr val="tx1">
                        <a:lumMod val="65000"/>
                        <a:lumOff val="35000"/>
                      </a:schemeClr>
                    </a:solidFill>
                    <a:latin typeface="Calibri" panose="020F0502020204030204" pitchFamily="34" charset="0"/>
                    <a:cs typeface="Calibri" panose="020F0502020204030204" pitchFamily="34" charset="0"/>
                  </a:rPr>
                  <a:t>APRO.commercio@comune.milano.it</a:t>
                </a:r>
                <a:endParaRPr lang="it-IT" altLang="it-IT" sz="2400" dirty="0">
                  <a:solidFill>
                    <a:schemeClr val="tx1">
                      <a:lumMod val="65000"/>
                      <a:lumOff val="35000"/>
                    </a:schemeClr>
                  </a:solidFill>
                  <a:latin typeface="Calibri" panose="020F0502020204030204" pitchFamily="34" charset="0"/>
                  <a:cs typeface="Calibri" panose="020F0502020204030204" pitchFamily="34" charset="0"/>
                </a:endParaRPr>
              </a:p>
            </p:txBody>
          </p:sp>
        </p:grpSp>
      </p:grpSp>
    </p:spTree>
    <p:extLst>
      <p:ext uri="{BB962C8B-B14F-4D97-AF65-F5344CB8AC3E}">
        <p14:creationId xmlns:p14="http://schemas.microsoft.com/office/powerpoint/2010/main" val="4121957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0" y="253109"/>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3600" b="1" dirty="0">
                <a:solidFill>
                  <a:srgbClr val="002060"/>
                </a:solidFill>
                <a:latin typeface="Calibri" panose="020F0502020204030204" pitchFamily="34" charset="0"/>
                <a:cs typeface="Calibri" panose="020F0502020204030204" pitchFamily="34" charset="0"/>
              </a:rPr>
              <a:t>2016 – Tutto pronto per la </a:t>
            </a:r>
            <a:r>
              <a:rPr lang="it-IT" sz="3600" b="1" dirty="0" err="1">
                <a:solidFill>
                  <a:srgbClr val="002060"/>
                </a:solidFill>
                <a:latin typeface="Calibri" panose="020F0502020204030204" pitchFamily="34" charset="0"/>
                <a:cs typeface="Calibri" panose="020F0502020204030204" pitchFamily="34" charset="0"/>
              </a:rPr>
              <a:t>Bolkestein</a:t>
            </a:r>
            <a:endParaRPr lang="it-IT" sz="3600" b="1" dirty="0">
              <a:solidFill>
                <a:srgbClr val="002060"/>
              </a:solidFill>
              <a:latin typeface="Calibri" panose="020F0502020204030204" pitchFamily="34" charset="0"/>
              <a:cs typeface="Calibri" panose="020F0502020204030204" pitchFamily="34" charset="0"/>
            </a:endParaRPr>
          </a:p>
        </p:txBody>
      </p:sp>
      <p:sp>
        <p:nvSpPr>
          <p:cNvPr id="14" name="Segnaposto contenuto 2"/>
          <p:cNvSpPr txBox="1">
            <a:spLocks/>
          </p:cNvSpPr>
          <p:nvPr/>
        </p:nvSpPr>
        <p:spPr>
          <a:xfrm>
            <a:off x="395420" y="1135347"/>
            <a:ext cx="8229600" cy="531807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spcAft>
                <a:spcPts val="0"/>
              </a:spcAft>
            </a:pP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la </a:t>
            </a:r>
            <a:r>
              <a:rPr lang="it-IT" sz="1800" b="1" kern="0" dirty="0" smtClean="0">
                <a:latin typeface="Calibri" panose="020F0502020204030204" pitchFamily="34" charset="0"/>
                <a:ea typeface="Times New Roman" panose="02020603050405020304" pitchFamily="18" charset="0"/>
                <a:cs typeface="Times New Roman" panose="02020603050405020304" pitchFamily="18" charset="0"/>
              </a:rPr>
              <a:t>Direttiva Comunitaria 2006/123/CE</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 Direttiva relativa ai servizi nel mercato interno, cosiddetta Bolkestein, tra le altre disposizioni ha previsto che in caso di limitata disponibilità di risorse naturali (come il suolo pubblico) siano adottate procedure di selezione che </a:t>
            </a:r>
            <a:r>
              <a:rPr lang="it-IT" sz="18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non possono prevedere rinnovi automatici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o stabilire vantaggi al prestatore uscente;</a:t>
            </a:r>
          </a:p>
          <a:p>
            <a:pPr algn="just">
              <a:spcAft>
                <a:spcPts val="0"/>
              </a:spcAft>
            </a:pPr>
            <a:endParaRPr lang="it-IT" sz="1800" kern="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lo Stato italiano, con il </a:t>
            </a:r>
            <a:r>
              <a:rPr lang="it-IT" sz="1800" b="1" kern="0" dirty="0" err="1" smtClean="0">
                <a:latin typeface="Calibri" panose="020F0502020204030204" pitchFamily="34" charset="0"/>
                <a:ea typeface="Times New Roman" panose="02020603050405020304" pitchFamily="18" charset="0"/>
                <a:cs typeface="Times New Roman" panose="02020603050405020304" pitchFamily="18" charset="0"/>
              </a:rPr>
              <a:t>D.Lgs</a:t>
            </a:r>
            <a:r>
              <a:rPr lang="it-IT" sz="1800" b="1" kern="0" dirty="0" smtClean="0">
                <a:latin typeface="Calibri" panose="020F0502020204030204" pitchFamily="34" charset="0"/>
                <a:ea typeface="Times New Roman" panose="02020603050405020304" pitchFamily="18" charset="0"/>
                <a:cs typeface="Times New Roman" panose="02020603050405020304" pitchFamily="18" charset="0"/>
              </a:rPr>
              <a:t> 59/2010 “attuazione della Direttiva 2006/123/CE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relativa a servizi nel mercato interno” ha rinviato alla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Conferenza Unificata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 ai sensi dell’art.8, comma 6 della L.131/2003 – l’individuazione dei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criteri per il rilascio e il rinnovo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delle autorizzazioni al commercio su area pubblica che prevedono anche la concessione per l’occupazione del suolo pubblico, da applicare, con le decorrenze previste, anche alle concessioni in essere;</a:t>
            </a:r>
          </a:p>
          <a:p>
            <a:pPr algn="just">
              <a:spcAft>
                <a:spcPts val="0"/>
              </a:spcAft>
            </a:pPr>
            <a:endParaRPr lang="it-IT" sz="1800" kern="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la </a:t>
            </a:r>
            <a:r>
              <a:rPr lang="it-IT" sz="1800" b="1" kern="0" dirty="0" smtClean="0">
                <a:latin typeface="Calibri" panose="020F0502020204030204" pitchFamily="34" charset="0"/>
                <a:ea typeface="Times New Roman" panose="02020603050405020304" pitchFamily="18" charset="0"/>
                <a:cs typeface="Times New Roman" panose="02020603050405020304" pitchFamily="18" charset="0"/>
              </a:rPr>
              <a:t>Conferenza Unificata Stato Regioni del 5/7/2012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e i successivi provvedimenti regionali hanno individuato i criteri, le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modalità operative e le tempistiche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per procedere al rinnovo delle concessioni di posteggio per l’esercizio del commercio su aree pubbliche;</a:t>
            </a:r>
          </a:p>
          <a:p>
            <a:pPr marL="278130" indent="-171450" algn="just">
              <a:spcAft>
                <a:spcPts val="0"/>
              </a:spcAft>
            </a:pPr>
            <a:endParaRPr lang="it-IT" sz="1400" kern="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endParaRPr lang="it-IT" sz="1400" kern="0"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341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0" y="253109"/>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3600" b="1" dirty="0">
                <a:solidFill>
                  <a:srgbClr val="002060"/>
                </a:solidFill>
                <a:latin typeface="Calibri" panose="020F0502020204030204" pitchFamily="34" charset="0"/>
                <a:cs typeface="Calibri" panose="020F0502020204030204" pitchFamily="34" charset="0"/>
              </a:rPr>
              <a:t>2016 – Tutto pronto per la </a:t>
            </a:r>
            <a:r>
              <a:rPr lang="it-IT" sz="3600" b="1" dirty="0" err="1">
                <a:solidFill>
                  <a:srgbClr val="002060"/>
                </a:solidFill>
                <a:latin typeface="Calibri" panose="020F0502020204030204" pitchFamily="34" charset="0"/>
                <a:cs typeface="Calibri" panose="020F0502020204030204" pitchFamily="34" charset="0"/>
              </a:rPr>
              <a:t>Bolkestein</a:t>
            </a:r>
            <a:endParaRPr lang="it-IT" sz="3600" b="1" dirty="0">
              <a:solidFill>
                <a:srgbClr val="002060"/>
              </a:solidFill>
              <a:latin typeface="Calibri" panose="020F0502020204030204" pitchFamily="34" charset="0"/>
              <a:cs typeface="Calibri" panose="020F0502020204030204" pitchFamily="34" charset="0"/>
            </a:endParaRPr>
          </a:p>
        </p:txBody>
      </p:sp>
      <p:sp>
        <p:nvSpPr>
          <p:cNvPr id="14" name="Segnaposto contenuto 2"/>
          <p:cNvSpPr txBox="1">
            <a:spLocks/>
          </p:cNvSpPr>
          <p:nvPr/>
        </p:nvSpPr>
        <p:spPr>
          <a:xfrm>
            <a:off x="395420" y="1135347"/>
            <a:ext cx="8229600" cy="531807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57188" indent="-357188" algn="just">
              <a:spcAft>
                <a:spcPts val="0"/>
              </a:spcAft>
            </a:pPr>
            <a:r>
              <a:rPr lang="it-IT" sz="1800" b="1" kern="0" dirty="0" smtClean="0">
                <a:latin typeface="Calibri" panose="020F0502020204030204" pitchFamily="34" charset="0"/>
                <a:ea typeface="Times New Roman" panose="02020603050405020304" pitchFamily="18" charset="0"/>
                <a:cs typeface="Times New Roman" panose="02020603050405020304" pitchFamily="18" charset="0"/>
              </a:rPr>
              <a:t>Regione Lombardia con </a:t>
            </a:r>
            <a:r>
              <a:rPr lang="it-IT" sz="1800" b="1" kern="0" dirty="0" err="1" smtClean="0">
                <a:latin typeface="Calibri" panose="020F0502020204030204" pitchFamily="34" charset="0"/>
                <a:ea typeface="Times New Roman" panose="02020603050405020304" pitchFamily="18" charset="0"/>
                <a:cs typeface="Times New Roman" panose="02020603050405020304" pitchFamily="18" charset="0"/>
              </a:rPr>
              <a:t>D.g.r.n</a:t>
            </a:r>
            <a:r>
              <a:rPr lang="it-IT" sz="1800" b="1" kern="0" dirty="0" smtClean="0">
                <a:latin typeface="Calibri" panose="020F0502020204030204" pitchFamily="34" charset="0"/>
                <a:ea typeface="Times New Roman" panose="02020603050405020304" pitchFamily="18" charset="0"/>
                <a:cs typeface="Times New Roman" panose="02020603050405020304" pitchFamily="18" charset="0"/>
              </a:rPr>
              <a:t>° X/5296 del 13/06/2016 e X/5345 del 27/06/2016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ha recepito il documento unitario in attuazione dell’accordo della Conferenza Unificata, fornendo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indicazioni operative </a:t>
            </a:r>
            <a:r>
              <a:rPr lang="it-IT" sz="1800" kern="0" dirty="0" smtClean="0">
                <a:latin typeface="Calibri" panose="020F0502020204030204" pitchFamily="34" charset="0"/>
                <a:ea typeface="Times New Roman" panose="02020603050405020304" pitchFamily="18" charset="0"/>
                <a:cs typeface="Times New Roman" panose="02020603050405020304" pitchFamily="18" charset="0"/>
              </a:rPr>
              <a:t>ai Comuni riferite alle procedure di selezione per la riassegnazione dei posteggi.</a:t>
            </a:r>
          </a:p>
          <a:p>
            <a:pPr marL="357188" indent="-357188" algn="just">
              <a:spcAft>
                <a:spcPts val="0"/>
              </a:spcAft>
            </a:pPr>
            <a:endParaRPr lang="it-IT" sz="1800" kern="0" dirty="0" smtClean="0">
              <a:latin typeface="Calibri" panose="020F0502020204030204" pitchFamily="34" charset="0"/>
              <a:ea typeface="Times New Roman" panose="02020603050405020304" pitchFamily="18" charset="0"/>
              <a:cs typeface="Times New Roman" panose="02020603050405020304" pitchFamily="18" charset="0"/>
            </a:endParaRPr>
          </a:p>
          <a:p>
            <a:pPr marL="357188" indent="-357188" algn="just">
              <a:spcAft>
                <a:spcPts val="0"/>
              </a:spcAft>
            </a:pPr>
            <a:r>
              <a:rPr lang="it-IT" sz="1800" kern="0" dirty="0" smtClean="0">
                <a:latin typeface="Calibri" panose="020F0502020204030204" pitchFamily="34" charset="0"/>
                <a:ea typeface="Times New Roman" panose="02020603050405020304" pitchFamily="18" charset="0"/>
              </a:rPr>
              <a:t>in data </a:t>
            </a:r>
            <a:r>
              <a:rPr lang="it-IT" sz="1800" b="1" kern="0" dirty="0" smtClean="0">
                <a:latin typeface="Calibri" panose="020F0502020204030204" pitchFamily="34" charset="0"/>
                <a:ea typeface="Times New Roman" panose="02020603050405020304" pitchFamily="18" charset="0"/>
              </a:rPr>
              <a:t>29/12/2016 è stata approvata la deliberazione della Giunta Comunale n. 2288 </a:t>
            </a:r>
            <a:r>
              <a:rPr lang="it-IT" sz="1800" kern="0" dirty="0" smtClean="0">
                <a:latin typeface="Calibri" panose="020F0502020204030204" pitchFamily="34" charset="0"/>
                <a:ea typeface="Times New Roman" panose="02020603050405020304" pitchFamily="18" charset="0"/>
              </a:rPr>
              <a:t>ad oggetto “Approvazione delle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linee di indirizzo per l’avvio delle procedure per il rinnovo </a:t>
            </a:r>
            <a:r>
              <a:rPr lang="it-IT" sz="1800" kern="0" dirty="0" smtClean="0">
                <a:latin typeface="Calibri" panose="020F0502020204030204" pitchFamily="34" charset="0"/>
                <a:ea typeface="Times New Roman" panose="02020603050405020304" pitchFamily="18" charset="0"/>
              </a:rPr>
              <a:t>delle concessioni per l’esercizio delle attività di commercio su aree pubbliche – Direttiva Comunitaria 2006/123/CE, cosiddetta Bolkestein”.</a:t>
            </a:r>
          </a:p>
          <a:p>
            <a:pPr marL="357188" indent="-357188" algn="just">
              <a:spcAft>
                <a:spcPts val="0"/>
              </a:spcAft>
            </a:pPr>
            <a:endParaRPr lang="it-IT" sz="1800" kern="0" dirty="0" smtClean="0">
              <a:latin typeface="Calibri" panose="020F0502020204030204" pitchFamily="34" charset="0"/>
              <a:ea typeface="Times New Roman" panose="02020603050405020304" pitchFamily="18" charset="0"/>
            </a:endParaRPr>
          </a:p>
          <a:p>
            <a:pPr marL="357188" indent="-357188" algn="just">
              <a:spcAft>
                <a:spcPts val="0"/>
              </a:spcAft>
            </a:pPr>
            <a:r>
              <a:rPr lang="it-IT" sz="1800" kern="0" dirty="0" smtClean="0">
                <a:latin typeface="Calibri" panose="020F0502020204030204" pitchFamily="34" charset="0"/>
                <a:ea typeface="Times New Roman" panose="02020603050405020304" pitchFamily="18" charset="0"/>
              </a:rPr>
              <a:t>Con la sopra citata deliberazione sono state approvare le linee di indirizzo per l’avvio delle procedure per il rinnovo delle concessioni per l’esercizio delle attività di commercio su aree pubbliche – Direttiva– </a:t>
            </a:r>
            <a:r>
              <a:rPr lang="it-IT" sz="1800" kern="0" dirty="0">
                <a:latin typeface="Calibri" panose="020F0502020204030204" pitchFamily="34" charset="0"/>
                <a:ea typeface="Times New Roman" panose="02020603050405020304" pitchFamily="18" charset="0"/>
              </a:rPr>
              <a:t>Comunitaria 2006/123/CE, cosiddetta Bolkestein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ma l’Avviso per il rinnovo previsto per il 3/1/2016 non viene pubblicato, </a:t>
            </a:r>
            <a:r>
              <a:rPr lang="it-IT" sz="1800" kern="0" dirty="0" smtClean="0">
                <a:latin typeface="Calibri" panose="020F0502020204030204" pitchFamily="34" charset="0"/>
                <a:ea typeface="Times New Roman" panose="02020603050405020304" pitchFamily="18" charset="0"/>
              </a:rPr>
              <a:t>perché nel frattempo…</a:t>
            </a:r>
          </a:p>
          <a:p>
            <a:pPr marL="278130" indent="-171450" algn="just">
              <a:spcAft>
                <a:spcPts val="0"/>
              </a:spcAft>
            </a:pPr>
            <a:endParaRPr lang="it-IT" sz="1400" kern="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endParaRPr lang="it-IT" sz="1400" kern="0"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577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p:cNvSpPr txBox="1">
            <a:spLocks/>
          </p:cNvSpPr>
          <p:nvPr/>
        </p:nvSpPr>
        <p:spPr>
          <a:xfrm>
            <a:off x="0" y="238774"/>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2017 – 2019 </a:t>
            </a:r>
            <a:endParaRPr lang="it-IT" dirty="0" smtClean="0"/>
          </a:p>
          <a:p>
            <a:r>
              <a:rPr lang="it-IT" dirty="0" smtClean="0"/>
              <a:t>Le </a:t>
            </a:r>
            <a:r>
              <a:rPr lang="it-IT" dirty="0"/>
              <a:t>(mille) proroghe </a:t>
            </a:r>
            <a:r>
              <a:rPr lang="it-IT" dirty="0" smtClean="0"/>
              <a:t>…</a:t>
            </a:r>
            <a:endParaRPr lang="it-IT" dirty="0"/>
          </a:p>
        </p:txBody>
      </p:sp>
      <p:sp>
        <p:nvSpPr>
          <p:cNvPr id="7" name="Segnaposto contenuto 2"/>
          <p:cNvSpPr txBox="1">
            <a:spLocks/>
          </p:cNvSpPr>
          <p:nvPr/>
        </p:nvSpPr>
        <p:spPr>
          <a:xfrm>
            <a:off x="323410" y="1556740"/>
            <a:ext cx="8497180" cy="496869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r>
              <a:rPr lang="it-IT" sz="1800" b="1" i="1" kern="0" dirty="0" smtClean="0">
                <a:solidFill>
                  <a:srgbClr val="1B1818"/>
                </a:solidFill>
                <a:latin typeface="Calibri" panose="020F0502020204030204" pitchFamily="34" charset="0"/>
              </a:rPr>
              <a:t>… il 30 dicembre 2016 il Decreto-legge, n. 244 (</a:t>
            </a:r>
            <a:r>
              <a:rPr lang="it-IT" sz="1800" kern="0" dirty="0" smtClean="0">
                <a:solidFill>
                  <a:srgbClr val="444444"/>
                </a:solidFill>
                <a:latin typeface="Calibri" panose="020F0502020204030204" pitchFamily="34" charset="0"/>
              </a:rPr>
              <a:t>Proroga e definizione di termini)</a:t>
            </a:r>
            <a:r>
              <a:rPr lang="it-IT" sz="1800" kern="0" dirty="0" smtClean="0">
                <a:solidFill>
                  <a:srgbClr val="1B1818"/>
                </a:solidFill>
                <a:latin typeface="Calibri" panose="020F0502020204030204" pitchFamily="34" charset="0"/>
              </a:rPr>
              <a:t> uniformava al 31 dicembre 2018 la scadenza delle concessioni per l'esercizio del commercio sulle aree pubbliche prevedendo: </a:t>
            </a:r>
            <a:r>
              <a:rPr lang="it-IT" sz="1800" i="1" kern="0" dirty="0" smtClean="0">
                <a:solidFill>
                  <a:srgbClr val="1B1818"/>
                </a:solidFill>
                <a:latin typeface="Calibri" panose="020F0502020204030204" pitchFamily="34" charset="0"/>
              </a:rPr>
              <a:t>"Al fine di allineare le scadenze delle concessioni per commercio su aree pubbliche garantendo omogeneità di gestione delle procedure di assegnazione, nel rispetto dei principi di tutela della concorrenza</a:t>
            </a:r>
            <a:r>
              <a:rPr lang="it-IT" sz="1800" i="1" u="sng" kern="0" dirty="0" smtClean="0">
                <a:solidFill>
                  <a:srgbClr val="1B1818"/>
                </a:solidFill>
                <a:latin typeface="Calibri" panose="020F0502020204030204" pitchFamily="34" charset="0"/>
              </a:rPr>
              <a:t>,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il termine delle concessioni in essere alla data di entrata in vigore del presente decreto è prorogato al 31 dicembre 2018 </a:t>
            </a:r>
            <a:endParaRPr lang="it-IT" sz="18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endPar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r>
              <a:rPr lang="it-IT" sz="1800" b="1" kern="0" dirty="0" smtClean="0">
                <a:solidFill>
                  <a:srgbClr val="000000"/>
                </a:solidFill>
                <a:latin typeface="Calibri" panose="020F0502020204030204" pitchFamily="34" charset="0"/>
              </a:rPr>
              <a:t>l. 27 dicembre 2017, n. 205</a:t>
            </a:r>
            <a:r>
              <a:rPr lang="it-IT" sz="1800" kern="0" dirty="0" smtClean="0">
                <a:solidFill>
                  <a:srgbClr val="000000"/>
                </a:solidFill>
                <a:latin typeface="Calibri" panose="020F0502020204030204" pitchFamily="34" charset="0"/>
              </a:rPr>
              <a:t> (Bilancio di previsione dello Stato per l'anno finanziario 2018 e bilancio pluriennale per il triennio 2018-2020), art. 1, comma 1181, secondo cui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il termine delle concessioni in essere alla data di entrata in vigore della presente disposizione e con scadenza anteriore al 31 dicembre 2020 è prorogato fino a tale data</a:t>
            </a:r>
            <a:r>
              <a:rPr lang="it-IT" sz="18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endPar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62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p:cNvSpPr txBox="1">
            <a:spLocks/>
          </p:cNvSpPr>
          <p:nvPr/>
        </p:nvSpPr>
        <p:spPr>
          <a:xfrm>
            <a:off x="0" y="238774"/>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2017 – 2019 </a:t>
            </a:r>
            <a:endParaRPr lang="it-IT" dirty="0" smtClean="0"/>
          </a:p>
          <a:p>
            <a:r>
              <a:rPr lang="it-IT" dirty="0" smtClean="0"/>
              <a:t>… fino all’uscita </a:t>
            </a:r>
            <a:r>
              <a:rPr lang="it-IT" dirty="0"/>
              <a:t>dalla Bolkestein</a:t>
            </a:r>
          </a:p>
        </p:txBody>
      </p:sp>
      <p:sp>
        <p:nvSpPr>
          <p:cNvPr id="7" name="Segnaposto contenuto 2"/>
          <p:cNvSpPr txBox="1">
            <a:spLocks/>
          </p:cNvSpPr>
          <p:nvPr/>
        </p:nvSpPr>
        <p:spPr>
          <a:xfrm>
            <a:off x="323410" y="1556740"/>
            <a:ext cx="8497180" cy="496869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endParaRPr lang="it-IT" sz="1400" kern="0" dirty="0" smtClean="0">
              <a:solidFill>
                <a:srgbClr val="000000"/>
              </a:solidFill>
              <a:latin typeface="Calibri" panose="020F0502020204030204" pitchFamily="34" charset="0"/>
            </a:endParaRPr>
          </a:p>
          <a:p>
            <a:pPr algn="just"/>
            <a:r>
              <a:rPr lang="it-IT" sz="1800" b="1" kern="0" dirty="0" smtClean="0">
                <a:solidFill>
                  <a:srgbClr val="000000"/>
                </a:solidFill>
                <a:latin typeface="Calibri" panose="020F0502020204030204" pitchFamily="34" charset="0"/>
              </a:rPr>
              <a:t>l</a:t>
            </a:r>
            <a:r>
              <a:rPr lang="it-IT" sz="2000" b="1" kern="0" dirty="0" smtClean="0">
                <a:solidFill>
                  <a:srgbClr val="000000"/>
                </a:solidFill>
                <a:latin typeface="Calibri" panose="020F0502020204030204" pitchFamily="34" charset="0"/>
              </a:rPr>
              <a:t>. 30 dicembre 2018, n. 145</a:t>
            </a:r>
            <a:r>
              <a:rPr lang="it-IT" sz="2000" kern="0" dirty="0" smtClean="0">
                <a:solidFill>
                  <a:srgbClr val="000000"/>
                </a:solidFill>
                <a:latin typeface="Calibri" panose="020F0502020204030204" pitchFamily="34" charset="0"/>
              </a:rPr>
              <a:t> (Bilancio di previsione dello Stato per l’anno finanziario 2019 e bilancio pluriennale per il triennio 2019-2021), art. 1, comma 686 che </a:t>
            </a:r>
            <a:r>
              <a:rPr lang="it-IT" sz="20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esclude l'applicabilità del d.lgs. 59/2010 alle attività di commercio al dettaglio sulle aree pubbliche</a:t>
            </a:r>
            <a:r>
              <a:rPr lang="it-IT" sz="2000" u="sng" kern="0" dirty="0" smtClean="0">
                <a:solidFill>
                  <a:srgbClr val="000000"/>
                </a:solidFill>
                <a:latin typeface="Calibri" panose="020F0502020204030204" pitchFamily="34" charset="0"/>
              </a:rPr>
              <a:t> ed abroga l’art. 70 del d.lgs. Citato</a:t>
            </a:r>
            <a:r>
              <a:rPr lang="it-IT" sz="2000" kern="0" dirty="0" smtClean="0">
                <a:solidFill>
                  <a:srgbClr val="000000"/>
                </a:solidFill>
                <a:latin typeface="Calibri" panose="020F0502020204030204" pitchFamily="34" charset="0"/>
              </a:rPr>
              <a:t>;</a:t>
            </a:r>
          </a:p>
          <a:p>
            <a:pPr marL="0" indent="0" algn="just">
              <a:buNone/>
            </a:pPr>
            <a:r>
              <a:rPr lang="it-IT" sz="2000" b="1" kern="0" dirty="0" smtClean="0">
                <a:solidFill>
                  <a:srgbClr val="000000"/>
                </a:solidFill>
                <a:latin typeface="Calibri" panose="020F0502020204030204" pitchFamily="34" charset="0"/>
              </a:rPr>
              <a:t>Quindi</a:t>
            </a:r>
          </a:p>
          <a:p>
            <a:pPr algn="just"/>
            <a:r>
              <a:rPr lang="it-IT" sz="2000" kern="0" dirty="0" smtClean="0">
                <a:solidFill>
                  <a:srgbClr val="000000"/>
                </a:solidFill>
                <a:latin typeface="Calibri" panose="020F0502020204030204" pitchFamily="34" charset="0"/>
              </a:rPr>
              <a:t>1 - non vige più la previsione secondo cui il titolo </a:t>
            </a:r>
            <a:r>
              <a:rPr lang="it-IT" sz="2000" b="1" kern="0" dirty="0" err="1" smtClean="0">
                <a:solidFill>
                  <a:srgbClr val="000000"/>
                </a:solidFill>
                <a:latin typeface="Calibri" panose="020F0502020204030204" pitchFamily="34" charset="0"/>
              </a:rPr>
              <a:t>concessorio</a:t>
            </a:r>
            <a:r>
              <a:rPr lang="it-IT" sz="2000" kern="0" dirty="0" smtClean="0">
                <a:solidFill>
                  <a:srgbClr val="000000"/>
                </a:solidFill>
                <a:latin typeface="Calibri" panose="020F0502020204030204" pitchFamily="34" charset="0"/>
              </a:rPr>
              <a:t> “non può essere rinnovato automaticamente né possono essere accordati vantaggi al prestatore uscente”.</a:t>
            </a:r>
          </a:p>
          <a:p>
            <a:pPr algn="just"/>
            <a:r>
              <a:rPr lang="it-IT" sz="2000" kern="0" dirty="0" smtClean="0">
                <a:solidFill>
                  <a:srgbClr val="000000"/>
                </a:solidFill>
                <a:latin typeface="Calibri" panose="020F0502020204030204" pitchFamily="34" charset="0"/>
              </a:rPr>
              <a:t>2 - l’abrogazione dell’art. 70 comporta la soppressione del meccanismo in base al quale, in sede di Conferenza unificata, erano stati individuati, con Intesa tra Stato e Regioni, i criteri per il rilascio ed il rinnovo delle concessioni.</a:t>
            </a:r>
          </a:p>
        </p:txBody>
      </p:sp>
    </p:spTree>
    <p:extLst>
      <p:ext uri="{BB962C8B-B14F-4D97-AF65-F5344CB8AC3E}">
        <p14:creationId xmlns:p14="http://schemas.microsoft.com/office/powerpoint/2010/main" val="241876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1312" y="228904"/>
            <a:ext cx="9142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smtClean="0"/>
              <a:t>2020 - 2021… i </a:t>
            </a:r>
            <a:r>
              <a:rPr lang="it-IT" dirty="0"/>
              <a:t>criteri dei rinnovi</a:t>
            </a:r>
          </a:p>
        </p:txBody>
      </p:sp>
      <p:sp>
        <p:nvSpPr>
          <p:cNvPr id="6" name="Segnaposto contenuto 2"/>
          <p:cNvSpPr txBox="1">
            <a:spLocks/>
          </p:cNvSpPr>
          <p:nvPr/>
        </p:nvSpPr>
        <p:spPr>
          <a:xfrm>
            <a:off x="289971" y="1124679"/>
            <a:ext cx="8611976" cy="52484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sz="1600" b="1" kern="0" dirty="0" smtClean="0">
                <a:latin typeface="Calibri" panose="020F0502020204030204" pitchFamily="34" charset="0"/>
              </a:rPr>
              <a:t>l’art. 181 del decreto-legge 19 maggio 2020, n. 34</a:t>
            </a:r>
            <a:r>
              <a:rPr lang="it-IT" sz="1600" kern="0" dirty="0" smtClean="0">
                <a:latin typeface="Calibri" panose="020F0502020204030204" pitchFamily="34" charset="0"/>
              </a:rPr>
              <a:t>, convertito, con modificazioni, nella legge 17 luglio 2020, n. 77 (Misure urgenti in materia di salute, sostegno al lavoro e all'economia, nonché di politiche sociali connesse all'emergenza epidemiologica da COVID-19), al comma 4- bis, prevede che “</a:t>
            </a:r>
            <a:r>
              <a:rPr lang="it-IT" sz="16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 concessioni di posteggio </a:t>
            </a:r>
            <a:r>
              <a:rPr lang="it-IT" sz="1600" u="sng" kern="0" dirty="0" smtClean="0">
                <a:latin typeface="Calibri" panose="020F0502020204030204" pitchFamily="34" charset="0"/>
              </a:rPr>
              <a:t>per l'esercizio del commercio su aree pubbliche aventi scadenza entro il 31 dicembre 2020</a:t>
            </a:r>
            <a:r>
              <a:rPr lang="it-IT" sz="1600" kern="0" dirty="0" smtClean="0">
                <a:latin typeface="Calibri" panose="020F0502020204030204" pitchFamily="34" charset="0"/>
              </a:rPr>
              <a:t>, </a:t>
            </a:r>
            <a:r>
              <a:rPr lang="it-IT" sz="1600" u="sng" kern="0" dirty="0" smtClean="0">
                <a:latin typeface="Calibri" panose="020F0502020204030204" pitchFamily="34" charset="0"/>
              </a:rPr>
              <a:t>se non già riassegnate </a:t>
            </a:r>
            <a:r>
              <a:rPr lang="it-IT" sz="1600" kern="0" dirty="0" smtClean="0">
                <a:latin typeface="Calibri" panose="020F0502020204030204" pitchFamily="34" charset="0"/>
              </a:rPr>
              <a:t>ai sensi dell'intesa sancita in sede di Conferenza unificata il 5 luglio 2012, pubblicata nella Gazzetta Ufficiale n. 79 del 4 aprile 2013, nel rispetto del comma 4-bis dell’articolo 16 del decreto legislativo 26 marzo 2010, n. 59, </a:t>
            </a:r>
            <a:r>
              <a:rPr lang="it-IT" sz="1600" b="1" kern="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sono rinnovate per la durata di dodici anni, secondo linee guida adottate dal Ministero dello sviluppo economico e con modalità stabilite dalle regioni entro il 30 settembre 2020, con assegnazione al soggetto titolare dell'azienda, sia che la conduca direttamente sia che l'abbia conferita in gestione temporanea, previa verifica della sussistenza dei requisiti di onorabilità e professionalità prescritti, compresa l'iscrizione ai registri camerali quale ditta attiva ove non sussistano gravi e comprovate cause di impedimento temporaneo all'esercizio dell'attività”;</a:t>
            </a:r>
          </a:p>
          <a:p>
            <a:endParaRPr lang="it-IT" sz="1600" b="1" kern="0" dirty="0" smtClean="0">
              <a:solidFill>
                <a:srgbClr val="000000"/>
              </a:solidFill>
              <a:latin typeface="Calibri" panose="020F0502020204030204" pitchFamily="34" charset="0"/>
            </a:endParaRPr>
          </a:p>
          <a:p>
            <a:r>
              <a:rPr lang="it-IT" sz="1600" b="1" kern="0" dirty="0" smtClean="0">
                <a:solidFill>
                  <a:srgbClr val="000000"/>
                </a:solidFill>
                <a:latin typeface="Calibri" panose="020F0502020204030204" pitchFamily="34" charset="0"/>
              </a:rPr>
              <a:t>- il decreto del Ministero dello Sviluppo Economico del 25 novembre 2020</a:t>
            </a:r>
            <a:r>
              <a:rPr lang="it-IT" sz="1600" kern="0" dirty="0" smtClean="0">
                <a:solidFill>
                  <a:srgbClr val="000000"/>
                </a:solidFill>
                <a:latin typeface="Calibri" panose="020F0502020204030204" pitchFamily="34" charset="0"/>
              </a:rPr>
              <a:t> con il quale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si approvano le “linee guida </a:t>
            </a:r>
            <a:r>
              <a:rPr lang="it-IT" sz="1600" kern="0" dirty="0" smtClean="0">
                <a:solidFill>
                  <a:srgbClr val="000000"/>
                </a:solidFill>
                <a:latin typeface="Calibri" panose="020F0502020204030204" pitchFamily="34" charset="0"/>
              </a:rPr>
              <a:t>per il rinnovo delle concessioni di posteggio per l’esercizio del commercio su aree pubbliche aventi scadenza entro il 31 dicembre 2020 ai sensi dell’articolo 181, comma 4 bis, del decreto legge n. 34/2020 convertito dalla legge n. 77/2020”;</a:t>
            </a:r>
          </a:p>
          <a:p>
            <a:endParaRPr lang="it-IT" sz="1200" kern="0" dirty="0" smtClean="0">
              <a:solidFill>
                <a:srgbClr val="000000"/>
              </a:solidFill>
              <a:latin typeface="Calibri" panose="020F0502020204030204" pitchFamily="34" charset="0"/>
            </a:endParaRPr>
          </a:p>
          <a:p>
            <a:endParaRPr lang="it-IT" sz="1200" kern="0" dirty="0">
              <a:latin typeface="Calibri" panose="020F0502020204030204" pitchFamily="34" charset="0"/>
            </a:endParaRPr>
          </a:p>
        </p:txBody>
      </p:sp>
    </p:spTree>
    <p:extLst>
      <p:ext uri="{BB962C8B-B14F-4D97-AF65-F5344CB8AC3E}">
        <p14:creationId xmlns:p14="http://schemas.microsoft.com/office/powerpoint/2010/main" val="1063501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1312" y="228904"/>
            <a:ext cx="9142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smtClean="0"/>
              <a:t>2020 - 2021… gli indirizzi</a:t>
            </a:r>
            <a:endParaRPr lang="it-IT" dirty="0"/>
          </a:p>
        </p:txBody>
      </p:sp>
      <p:sp>
        <p:nvSpPr>
          <p:cNvPr id="6" name="Segnaposto contenuto 2"/>
          <p:cNvSpPr txBox="1">
            <a:spLocks/>
          </p:cNvSpPr>
          <p:nvPr/>
        </p:nvSpPr>
        <p:spPr>
          <a:xfrm>
            <a:off x="289971" y="1124679"/>
            <a:ext cx="8611976" cy="52484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it-IT" sz="1200" kern="0" dirty="0">
              <a:solidFill>
                <a:srgbClr val="000000"/>
              </a:solidFill>
              <a:latin typeface="Calibri" panose="020F0502020204030204" pitchFamily="34" charset="0"/>
            </a:endParaRPr>
          </a:p>
          <a:p>
            <a:r>
              <a:rPr lang="it-IT" sz="1800" b="1" kern="0" dirty="0" smtClean="0">
                <a:solidFill>
                  <a:srgbClr val="000000"/>
                </a:solidFill>
                <a:latin typeface="Calibri" panose="020F0502020204030204" pitchFamily="34" charset="0"/>
              </a:rPr>
              <a:t>- la Deliberazione di Giunta della Regione Lombardia n. XI/4054 del 14/12/2020</a:t>
            </a:r>
            <a:r>
              <a:rPr lang="it-IT" sz="1800" kern="0" dirty="0" smtClean="0">
                <a:solidFill>
                  <a:srgbClr val="000000"/>
                </a:solidFill>
                <a:latin typeface="Calibri" panose="020F0502020204030204" pitchFamily="34" charset="0"/>
              </a:rPr>
              <a:t> avente ad oggetto </a:t>
            </a:r>
            <a:r>
              <a:rPr lang="it-IT" sz="1800" u="sng" kern="0" dirty="0" smtClean="0">
                <a:solidFill>
                  <a:srgbClr val="000000"/>
                </a:solidFill>
                <a:latin typeface="Calibri" panose="020F0502020204030204" pitchFamily="34" charset="0"/>
              </a:rPr>
              <a:t>“</a:t>
            </a:r>
            <a:r>
              <a:rPr lang="it-IT" sz="1800" kern="0" dirty="0">
                <a:solidFill>
                  <a:srgbClr val="000000"/>
                </a:solidFill>
                <a:latin typeface="Calibri" panose="020F0502020204030204" pitchFamily="34" charset="0"/>
              </a:rPr>
              <a:t>disposizioni attuative della </a:t>
            </a:r>
            <a:r>
              <a:rPr lang="it-IT" sz="1800" kern="0" dirty="0" smtClean="0">
                <a:solidFill>
                  <a:srgbClr val="000000"/>
                </a:solidFill>
                <a:latin typeface="Calibri" panose="020F0502020204030204" pitchFamily="34" charset="0"/>
              </a:rPr>
              <a:t>disciplina del commercio su aree pubbliche ai sensi degli articoli 17, comma 2 e 23, comma 1bis della L.R. 2 febbraio 2010, n. 6  e criteri da applicare alle procedure di rinnovo delle concessioni sostituzione della DGR 6 luglio 2020, n. 3338 e della DGR 13 giugno 2016, n. 5296” ha stabilito di approvare “l’allegato A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disposizioni attuative e criteri da applicare alle procedure di rinnovo delle concessioni di aree pubbliche</a:t>
            </a:r>
            <a:r>
              <a:rPr lang="it-IT" sz="1800" kern="0" dirty="0" smtClean="0">
                <a:solidFill>
                  <a:srgbClr val="000000"/>
                </a:solidFill>
                <a:latin typeface="Calibri" panose="020F0502020204030204" pitchFamily="34" charset="0"/>
              </a:rPr>
              <a:t> ai fini dell'esercizio di attività artigianali, di somministrazione di alimenti e bevande e di rivendita di quotidiani e periodici”;</a:t>
            </a:r>
          </a:p>
          <a:p>
            <a:endParaRPr lang="it-IT" sz="1800" kern="0" dirty="0">
              <a:solidFill>
                <a:srgbClr val="000000"/>
              </a:solidFill>
              <a:latin typeface="Calibri" panose="020F0502020204030204" pitchFamily="34" charset="0"/>
            </a:endParaRPr>
          </a:p>
          <a:p>
            <a:r>
              <a:rPr lang="it-IT" sz="1800" b="1" kern="0" dirty="0">
                <a:solidFill>
                  <a:srgbClr val="000000"/>
                </a:solidFill>
                <a:latin typeface="Calibri" panose="020F0502020204030204" pitchFamily="34" charset="0"/>
              </a:rPr>
              <a:t>la Deliberazione della Giunta Comunale n. 1520 del 30/12/2020 </a:t>
            </a:r>
            <a:r>
              <a:rPr lang="it-IT" sz="1800" kern="0" dirty="0">
                <a:solidFill>
                  <a:srgbClr val="000000"/>
                </a:solidFill>
                <a:latin typeface="Calibri" panose="020F0502020204030204" pitchFamily="34" charset="0"/>
              </a:rPr>
              <a:t>avente ad oggetto “</a:t>
            </a:r>
            <a:r>
              <a:rPr lang="it-IT" sz="18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Approvazione delle linee di indirizzo per l’avvio delle procedure per il rinnovo </a:t>
            </a:r>
            <a:r>
              <a:rPr lang="it-IT" sz="1800" kern="0" dirty="0">
                <a:solidFill>
                  <a:srgbClr val="000000"/>
                </a:solidFill>
                <a:latin typeface="Calibri" panose="020F0502020204030204" pitchFamily="34" charset="0"/>
              </a:rPr>
              <a:t>delle concessioni per l’esercizio delle attività di commercio su aree pubbliche presso i mercati settimanali scoperti e i posteggi extra-mercato e delle concessioni per la rivendita di quotidiani e periodici su area pubblica in attuazione delle Linee guida del Ministero dello Sviluppo Economico del 25 novembre 2020 e delle disposizioni attuative della DGR XI/4054/2020 di Regione Lombardia”.</a:t>
            </a:r>
          </a:p>
          <a:p>
            <a:endParaRPr lang="it-IT" sz="1400" kern="0" dirty="0" smtClean="0">
              <a:solidFill>
                <a:srgbClr val="000000"/>
              </a:solidFill>
              <a:latin typeface="Calibri" panose="020F0502020204030204" pitchFamily="34" charset="0"/>
            </a:endParaRPr>
          </a:p>
          <a:p>
            <a:endParaRPr lang="it-IT" sz="1200" kern="0" dirty="0" smtClean="0">
              <a:solidFill>
                <a:srgbClr val="000000"/>
              </a:solidFill>
              <a:latin typeface="Calibri" panose="020F0502020204030204" pitchFamily="34" charset="0"/>
            </a:endParaRPr>
          </a:p>
          <a:p>
            <a:endParaRPr lang="it-IT" sz="1200" kern="0" dirty="0">
              <a:latin typeface="Calibri" panose="020F0502020204030204" pitchFamily="34" charset="0"/>
            </a:endParaRPr>
          </a:p>
        </p:txBody>
      </p:sp>
    </p:spTree>
    <p:extLst>
      <p:ext uri="{BB962C8B-B14F-4D97-AF65-F5344CB8AC3E}">
        <p14:creationId xmlns:p14="http://schemas.microsoft.com/office/powerpoint/2010/main" val="93485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0" y="217759"/>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smtClean="0"/>
              <a:t>L’avvio della procedura</a:t>
            </a:r>
            <a:endParaRPr lang="it-IT" dirty="0"/>
          </a:p>
        </p:txBody>
      </p:sp>
      <p:sp>
        <p:nvSpPr>
          <p:cNvPr id="6" name="Segnaposto contenuto 2"/>
          <p:cNvSpPr txBox="1">
            <a:spLocks/>
          </p:cNvSpPr>
          <p:nvPr/>
        </p:nvSpPr>
        <p:spPr>
          <a:xfrm>
            <a:off x="313180" y="1052670"/>
            <a:ext cx="8507410" cy="525673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endParaRPr lang="it-IT" sz="1400" kern="0" dirty="0" smtClean="0">
              <a:solidFill>
                <a:srgbClr val="000000"/>
              </a:solidFill>
              <a:latin typeface="Calibri" panose="020F0502020204030204" pitchFamily="34" charset="0"/>
            </a:endParaRPr>
          </a:p>
          <a:p>
            <a:pPr algn="just"/>
            <a:r>
              <a:rPr lang="it-IT" sz="1600" b="1" kern="0" dirty="0" smtClean="0">
                <a:solidFill>
                  <a:srgbClr val="000000"/>
                </a:solidFill>
                <a:latin typeface="Calibri" panose="020F0502020204030204" pitchFamily="34" charset="0"/>
              </a:rPr>
              <a:t>con Determinazione Dirigenziale n. 11198 del 31/12/2020</a:t>
            </a:r>
            <a:r>
              <a:rPr lang="it-IT" sz="1600" kern="0" dirty="0" smtClean="0">
                <a:solidFill>
                  <a:srgbClr val="000000"/>
                </a:solidFill>
                <a:latin typeface="Calibri" panose="020F0502020204030204" pitchFamily="34" charset="0"/>
              </a:rPr>
              <a:t> ad oggetto “Avvio delle procedure per il rinnovo delle concessioni per l’esercizio delle attività di commercio su aree pubbliche presso i mercati settimanali scoperti e i posteggi extra-mercato e delle concessioni per la rivendita di quotidiani e periodici su area pubblica in attuazione delle Linee guida del Ministero dello Sviluppo Economico del 25 novembre 2020 e delle disposizioni attuative della DGR XI/4054/2020 di Regione Lombardia” è stato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approvato l’Avviso </a:t>
            </a:r>
            <a:r>
              <a:rPr lang="it-IT" sz="1600" kern="0" dirty="0" smtClean="0">
                <a:solidFill>
                  <a:srgbClr val="000000"/>
                </a:solidFill>
                <a:latin typeface="Calibri" panose="020F0502020204030204" pitchFamily="34" charset="0"/>
              </a:rPr>
              <a:t>di avvio delle procedure per il rinnovo delle concessioni in oggetto;</a:t>
            </a:r>
          </a:p>
          <a:p>
            <a:pPr algn="just"/>
            <a:endParaRPr lang="it-IT" sz="1600" kern="0" dirty="0" smtClean="0">
              <a:solidFill>
                <a:srgbClr val="000000"/>
              </a:solidFill>
              <a:latin typeface="Calibri" panose="020F0502020204030204" pitchFamily="34" charset="0"/>
            </a:endParaRPr>
          </a:p>
          <a:p>
            <a:pPr algn="just"/>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l’Avviso pubblico è stato pubblicato </a:t>
            </a:r>
            <a:r>
              <a:rPr lang="it-IT" sz="1600" kern="0" dirty="0" smtClean="0">
                <a:solidFill>
                  <a:srgbClr val="000000"/>
                </a:solidFill>
                <a:latin typeface="Calibri" panose="020F0502020204030204" pitchFamily="34" charset="0"/>
              </a:rPr>
              <a:t>in data 31/12/2020 sul sito </a:t>
            </a:r>
            <a:r>
              <a:rPr lang="it-IT" sz="1600" kern="0" dirty="0" smtClean="0">
                <a:solidFill>
                  <a:srgbClr val="000000"/>
                </a:solidFill>
                <a:latin typeface="Calibri" panose="020F0502020204030204" pitchFamily="34" charset="0"/>
                <a:hlinkClick r:id="rId4"/>
              </a:rPr>
              <a:t>https://www.comune.milano.it</a:t>
            </a:r>
            <a:r>
              <a:rPr lang="it-IT" sz="1600" kern="0" dirty="0" smtClean="0">
                <a:solidFill>
                  <a:srgbClr val="000000"/>
                </a:solidFill>
                <a:latin typeface="Calibri" panose="020F0502020204030204" pitchFamily="34" charset="0"/>
              </a:rPr>
              <a:t> (sezione Bandi - Concorsi e Gare d'appalto&gt;BANDI APERTI&gt;AVVISI) e nella sezione in "Primo Piano" del portale </a:t>
            </a:r>
            <a:r>
              <a:rPr lang="it-IT" sz="1600" kern="0" dirty="0" err="1" smtClean="0">
                <a:solidFill>
                  <a:srgbClr val="000000"/>
                </a:solidFill>
                <a:latin typeface="Calibri" panose="020F0502020204030204" pitchFamily="34" charset="0"/>
              </a:rPr>
              <a:t>Fareimpresa</a:t>
            </a:r>
            <a:r>
              <a:rPr lang="it-IT" sz="1600" kern="0" dirty="0" smtClean="0">
                <a:solidFill>
                  <a:srgbClr val="000000"/>
                </a:solidFill>
                <a:latin typeface="Calibri" panose="020F0502020204030204" pitchFamily="34" charset="0"/>
              </a:rPr>
              <a:t> Comune di Milano </a:t>
            </a:r>
            <a:r>
              <a:rPr lang="it-IT" sz="1600" kern="0" dirty="0" smtClean="0">
                <a:solidFill>
                  <a:srgbClr val="000000"/>
                </a:solidFill>
                <a:latin typeface="Calibri" panose="020F0502020204030204" pitchFamily="34" charset="0"/>
                <a:hlinkClick r:id="rId5"/>
              </a:rPr>
              <a:t>http://fareimpresa.comune.milano.it</a:t>
            </a:r>
            <a:endParaRPr lang="it-IT" sz="1600" kern="0" dirty="0" smtClean="0">
              <a:solidFill>
                <a:srgbClr val="000000"/>
              </a:solidFill>
              <a:latin typeface="Calibri" panose="020F0502020204030204" pitchFamily="34" charset="0"/>
            </a:endParaRPr>
          </a:p>
          <a:p>
            <a:pPr algn="just">
              <a:spcAft>
                <a:spcPts val="0"/>
              </a:spcAft>
            </a:pPr>
            <a:endParaRPr lang="it-IT" sz="1600" kern="0" dirty="0" smtClean="0">
              <a:solidFill>
                <a:srgbClr val="000000"/>
              </a:solidFill>
              <a:latin typeface="Calibri" panose="020F0502020204030204" pitchFamily="34" charset="0"/>
            </a:endParaRPr>
          </a:p>
          <a:p>
            <a:pPr algn="just">
              <a:spcAft>
                <a:spcPts val="0"/>
              </a:spcAft>
            </a:pPr>
            <a:r>
              <a:rPr lang="it-IT" sz="1600" b="1" kern="0" dirty="0" smtClean="0">
                <a:solidFill>
                  <a:srgbClr val="000000"/>
                </a:solidFill>
                <a:latin typeface="Calibri" panose="020F0502020204030204" pitchFamily="34" charset="0"/>
              </a:rPr>
              <a:t>con Determinazione Dirigenziale del 12/12/2020</a:t>
            </a:r>
            <a:r>
              <a:rPr lang="it-IT" sz="1600" kern="0" dirty="0" smtClean="0">
                <a:solidFill>
                  <a:srgbClr val="000000"/>
                </a:solidFill>
                <a:latin typeface="Calibri" panose="020F0502020204030204" pitchFamily="34" charset="0"/>
              </a:rPr>
              <a:t> ad oggetto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Approvazione degli elenchi delle concessioni </a:t>
            </a:r>
            <a:r>
              <a:rPr lang="it-IT" sz="1600" i="1" kern="0" dirty="0" smtClean="0">
                <a:latin typeface="Calibri" panose="020F0502020204030204" pitchFamily="34" charset="0"/>
                <a:ea typeface="Times New Roman" panose="02020603050405020304" pitchFamily="18" charset="0"/>
              </a:rPr>
              <a:t>per l’esercizio delle attività di commercio e rivendita di quotidiani e periodici su area pubblica e delle Imprese intestatarie, interessate dal procedimento di rinnovo pluriennale in conformità all’Avviso Pubblico approvato </a:t>
            </a:r>
          </a:p>
          <a:p>
            <a:pPr algn="just">
              <a:spcAft>
                <a:spcPts val="0"/>
              </a:spcAft>
            </a:pPr>
            <a:r>
              <a:rPr lang="it-IT" sz="1600" kern="0" dirty="0" smtClean="0">
                <a:latin typeface="Calibri" panose="020F0502020204030204" pitchFamily="34" charset="0"/>
                <a:ea typeface="Times New Roman" panose="02020603050405020304" pitchFamily="18" charset="0"/>
              </a:rPr>
              <a:t>con Determinazione Dirigenziale n. 11198 del 31/12/2020 </a:t>
            </a:r>
            <a:r>
              <a:rPr lang="it-IT" sz="1600" i="1" kern="0" dirty="0" smtClean="0">
                <a:latin typeface="Calibri" panose="020F0502020204030204" pitchFamily="34" charset="0"/>
                <a:ea typeface="Times New Roman" panose="02020603050405020304" pitchFamily="18" charset="0"/>
              </a:rPr>
              <a:t>sono stati approvati gli elenchi </a:t>
            </a:r>
            <a:r>
              <a:rPr lang="it-IT" sz="1600" b="1" kern="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 sono stati attivati i moduli telematici per consentire l’adesione all’avviso</a:t>
            </a:r>
          </a:p>
          <a:p>
            <a:pPr algn="just"/>
            <a:endParaRPr lang="it-IT" sz="1600" kern="0" dirty="0" smtClean="0">
              <a:solidFill>
                <a:srgbClr val="000000"/>
              </a:solidFill>
              <a:latin typeface="Calibri" panose="020F0502020204030204" pitchFamily="34" charset="0"/>
            </a:endParaRPr>
          </a:p>
          <a:p>
            <a:pPr algn="just"/>
            <a:endParaRPr lang="it-IT" sz="1400" kern="0" dirty="0">
              <a:latin typeface="Calibri" panose="020F0502020204030204" pitchFamily="34" charset="0"/>
            </a:endParaRPr>
          </a:p>
        </p:txBody>
      </p:sp>
    </p:spTree>
    <p:extLst>
      <p:ext uri="{BB962C8B-B14F-4D97-AF65-F5344CB8AC3E}">
        <p14:creationId xmlns:p14="http://schemas.microsoft.com/office/powerpoint/2010/main" val="120612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F7512884-758F-4A84-83DB-DE9D40E060EB}"/>
              </a:ext>
            </a:extLst>
          </p:cNvPr>
          <p:cNvSpPr/>
          <p:nvPr/>
        </p:nvSpPr>
        <p:spPr>
          <a:xfrm>
            <a:off x="808155" y="1866804"/>
            <a:ext cx="7905501" cy="784956"/>
          </a:xfrm>
          <a:prstGeom prst="rect">
            <a:avLst/>
          </a:prstGeom>
          <a:solidFill>
            <a:srgbClr val="FFC00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3075" name="Picture 4">
            <a:extLst>
              <a:ext uri="{FF2B5EF4-FFF2-40B4-BE49-F238E27FC236}">
                <a16:creationId xmlns:a16="http://schemas.microsoft.com/office/drawing/2014/main" id="{88E1CC19-BAD2-475B-B881-005CE607277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763"/>
            <a:ext cx="9144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BDCCEA3B-47C0-4BF1-BF53-745B495755D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596063"/>
            <a:ext cx="9144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p:cNvSpPr txBox="1">
            <a:spLocks/>
          </p:cNvSpPr>
          <p:nvPr/>
        </p:nvSpPr>
        <p:spPr>
          <a:xfrm>
            <a:off x="908" y="235128"/>
            <a:ext cx="91430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ctr">
              <a:defRPr sz="3600" b="1">
                <a:solidFill>
                  <a:srgbClr val="002060"/>
                </a:solidFill>
                <a:latin typeface="Calibri" panose="020F0502020204030204" pitchFamily="34" charset="0"/>
                <a:cs typeface="Calibri" panose="020F0502020204030204" pitchFamily="34" charset="0"/>
              </a:defRPr>
            </a:lvl1pPr>
          </a:lstStyle>
          <a:p>
            <a:r>
              <a:rPr lang="it-IT" dirty="0"/>
              <a:t>Quali concessioni saranno rinnovate</a:t>
            </a:r>
          </a:p>
        </p:txBody>
      </p:sp>
      <p:sp>
        <p:nvSpPr>
          <p:cNvPr id="2" name="Rettangolo 1"/>
          <p:cNvSpPr/>
          <p:nvPr/>
        </p:nvSpPr>
        <p:spPr>
          <a:xfrm>
            <a:off x="526473" y="5883564"/>
            <a:ext cx="8275782" cy="58189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contenuto 2"/>
          <p:cNvSpPr txBox="1">
            <a:spLocks/>
          </p:cNvSpPr>
          <p:nvPr/>
        </p:nvSpPr>
        <p:spPr>
          <a:xfrm>
            <a:off x="467430" y="1844779"/>
            <a:ext cx="8229600" cy="46206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 typeface="Wingdings" panose="05000000000000000000" pitchFamily="2" charset="2"/>
              <a:buChar char="Ø"/>
            </a:pPr>
            <a:r>
              <a:rPr lang="it-IT" sz="2200" b="1" kern="0" dirty="0" smtClean="0">
                <a:solidFill>
                  <a:srgbClr val="C00000"/>
                </a:solidFill>
                <a:latin typeface="Calibri" panose="020F0502020204030204" pitchFamily="34" charset="0"/>
              </a:rPr>
              <a:t>le concessioni interessate </a:t>
            </a:r>
            <a:r>
              <a:rPr lang="it-IT" sz="2200" b="1" kern="0" dirty="0" smtClean="0">
                <a:latin typeface="Calibri" panose="020F0502020204030204" pitchFamily="34" charset="0"/>
              </a:rPr>
              <a:t>dal procedimento di rinnovo risultano complessivamente pari a n. </a:t>
            </a:r>
            <a:r>
              <a:rPr lang="it-IT" sz="2200" b="1" kern="0" dirty="0" smtClean="0">
                <a:solidFill>
                  <a:srgbClr val="C00000"/>
                </a:solidFill>
                <a:latin typeface="Calibri" panose="020F0502020204030204" pitchFamily="34" charset="0"/>
              </a:rPr>
              <a:t>9338</a:t>
            </a:r>
            <a:r>
              <a:rPr lang="it-IT" sz="2200" b="1" kern="0" dirty="0" smtClean="0">
                <a:latin typeface="Calibri" panose="020F0502020204030204" pitchFamily="34" charset="0"/>
              </a:rPr>
              <a:t>, come di seguito specificato: </a:t>
            </a:r>
          </a:p>
          <a:p>
            <a:pPr marL="0" indent="0">
              <a:buFontTx/>
              <a:buNone/>
            </a:pPr>
            <a:r>
              <a:rPr lang="it-IT" sz="2200" kern="0" dirty="0" smtClean="0">
                <a:latin typeface="Calibri" panose="020F0502020204030204" pitchFamily="34" charset="0"/>
              </a:rPr>
              <a:t> </a:t>
            </a:r>
          </a:p>
          <a:p>
            <a:r>
              <a:rPr lang="it-IT" sz="2200" b="1" kern="0" dirty="0" smtClean="0">
                <a:solidFill>
                  <a:srgbClr val="C00000"/>
                </a:solidFill>
                <a:latin typeface="Calibri" panose="020F0502020204030204" pitchFamily="34" charset="0"/>
              </a:rPr>
              <a:t>n. 8567 </a:t>
            </a:r>
            <a:r>
              <a:rPr lang="it-IT" sz="2200" kern="0" dirty="0" smtClean="0">
                <a:latin typeface="Calibri" panose="020F0502020204030204" pitchFamily="34" charset="0"/>
              </a:rPr>
              <a:t>concessioni di posteggio presso i 94 mercati settimanali scoperti (9336 nel 2016 – saldo = -769 pari al 8%)</a:t>
            </a:r>
          </a:p>
          <a:p>
            <a:r>
              <a:rPr lang="it-IT" sz="2200" b="1" kern="0" dirty="0" smtClean="0">
                <a:solidFill>
                  <a:srgbClr val="C00000"/>
                </a:solidFill>
                <a:latin typeface="Calibri" panose="020F0502020204030204" pitchFamily="34" charset="0"/>
              </a:rPr>
              <a:t>n. 53 </a:t>
            </a:r>
            <a:r>
              <a:rPr lang="it-IT" sz="2200" kern="0" dirty="0" smtClean="0">
                <a:latin typeface="Calibri" panose="020F0502020204030204" pitchFamily="34" charset="0"/>
              </a:rPr>
              <a:t>concessioni di Battitori</a:t>
            </a:r>
          </a:p>
          <a:p>
            <a:r>
              <a:rPr lang="it-IT" sz="2200" b="1" kern="0" dirty="0" smtClean="0">
                <a:solidFill>
                  <a:srgbClr val="C00000"/>
                </a:solidFill>
                <a:latin typeface="Calibri" panose="020F0502020204030204" pitchFamily="34" charset="0"/>
              </a:rPr>
              <a:t>n. 260 </a:t>
            </a:r>
            <a:r>
              <a:rPr lang="it-IT" sz="2200" kern="0" dirty="0" smtClean="0">
                <a:latin typeface="Calibri" panose="020F0502020204030204" pitchFamily="34" charset="0"/>
              </a:rPr>
              <a:t>concessioni di posteggio per chioschi; n. 214 concessioni di posteggi isolati o trespoli (507 nel 2016 = saldo -33 pari al 7%)</a:t>
            </a:r>
          </a:p>
          <a:p>
            <a:r>
              <a:rPr lang="it-IT" sz="2200" b="1" kern="0" dirty="0" smtClean="0">
                <a:solidFill>
                  <a:srgbClr val="C00000"/>
                </a:solidFill>
                <a:latin typeface="Calibri" panose="020F0502020204030204" pitchFamily="34" charset="0"/>
              </a:rPr>
              <a:t> n. 244 </a:t>
            </a:r>
            <a:r>
              <a:rPr lang="it-IT" sz="2200" kern="0" dirty="0" smtClean="0">
                <a:latin typeface="Calibri" panose="020F0502020204030204" pitchFamily="34" charset="0"/>
              </a:rPr>
              <a:t>concessioni per rivendita di quotidiani e periodici (280 nel 2016 = saldo -36 pari al 15</a:t>
            </a:r>
            <a:r>
              <a:rPr lang="it-IT" sz="2200" kern="0" dirty="0" smtClean="0">
                <a:latin typeface="Calibri" panose="020F0502020204030204" pitchFamily="34" charset="0"/>
              </a:rPr>
              <a:t>%)</a:t>
            </a:r>
          </a:p>
          <a:p>
            <a:endParaRPr lang="it-IT" sz="2200" kern="0" dirty="0">
              <a:latin typeface="Calibri" panose="020F0502020204030204" pitchFamily="34" charset="0"/>
            </a:endParaRPr>
          </a:p>
          <a:p>
            <a:pPr>
              <a:buFont typeface="Wingdings" panose="05000000000000000000" pitchFamily="2" charset="2"/>
              <a:buChar char="Ø"/>
            </a:pPr>
            <a:r>
              <a:rPr lang="it-IT" sz="2200" kern="0" dirty="0" smtClean="0">
                <a:latin typeface="Calibri" panose="020F0502020204030204" pitchFamily="34" charset="0"/>
              </a:rPr>
              <a:t>Le </a:t>
            </a:r>
            <a:r>
              <a:rPr lang="it-IT" sz="2200" b="1" kern="0" dirty="0" smtClean="0">
                <a:solidFill>
                  <a:srgbClr val="FF0000"/>
                </a:solidFill>
                <a:latin typeface="Calibri" panose="020F0502020204030204" pitchFamily="34" charset="0"/>
              </a:rPr>
              <a:t>imprese interessate </a:t>
            </a:r>
            <a:r>
              <a:rPr lang="it-IT" sz="2200" kern="0" dirty="0" smtClean="0">
                <a:latin typeface="Calibri" panose="020F0502020204030204" pitchFamily="34" charset="0"/>
              </a:rPr>
              <a:t>sono n. </a:t>
            </a:r>
            <a:r>
              <a:rPr lang="it-IT" sz="2200" kern="0" smtClean="0">
                <a:latin typeface="Calibri" panose="020F0502020204030204" pitchFamily="34" charset="0"/>
              </a:rPr>
              <a:t>2854 (di cui il 60</a:t>
            </a:r>
            <a:r>
              <a:rPr lang="it-IT" sz="2200" kern="0" dirty="0" smtClean="0">
                <a:latin typeface="Calibri" panose="020F0502020204030204" pitchFamily="34" charset="0"/>
              </a:rPr>
              <a:t>% ditte individuali)</a:t>
            </a:r>
            <a:endParaRPr lang="it-IT" sz="2200" kern="0" dirty="0" smtClean="0">
              <a:latin typeface="Calibri" panose="020F0502020204030204" pitchFamily="34" charset="0"/>
            </a:endParaRPr>
          </a:p>
          <a:p>
            <a:endParaRPr lang="it-IT" sz="2200" kern="0" dirty="0">
              <a:latin typeface="Calibri" panose="020F0502020204030204" pitchFamily="34" charset="0"/>
            </a:endParaRPr>
          </a:p>
        </p:txBody>
      </p:sp>
    </p:spTree>
    <p:extLst>
      <p:ext uri="{BB962C8B-B14F-4D97-AF65-F5344CB8AC3E}">
        <p14:creationId xmlns:p14="http://schemas.microsoft.com/office/powerpoint/2010/main" val="2434105150"/>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3136</TotalTime>
  <Words>1944</Words>
  <Application>Microsoft Office PowerPoint</Application>
  <PresentationFormat>Presentazione su schermo (4:3)</PresentationFormat>
  <Paragraphs>130</Paragraphs>
  <Slides>16</Slides>
  <Notes>16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Calibri</vt:lpstr>
      <vt:lpstr>Calibri Light</vt:lpstr>
      <vt:lpstr>Milano</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Paolo Giuseppe Seris</dc:creator>
  <cp:lastModifiedBy>Paolo Giuseppe Seris</cp:lastModifiedBy>
  <cp:revision>389</cp:revision>
  <cp:lastPrinted>2016-07-18T13:41:45Z</cp:lastPrinted>
  <dcterms:created xsi:type="dcterms:W3CDTF">1601-01-01T00:00:00Z</dcterms:created>
  <dcterms:modified xsi:type="dcterms:W3CDTF">2021-01-13T14:15:48Z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