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6" r:id="rId4"/>
  </p:sldMasterIdLst>
  <p:notesMasterIdLst>
    <p:notesMasterId r:id="rId20"/>
  </p:notesMasterIdLst>
  <p:handoutMasterIdLst>
    <p:handoutMasterId r:id="rId21"/>
  </p:handoutMasterIdLst>
  <p:sldIdLst>
    <p:sldId id="533" r:id="rId5"/>
    <p:sldId id="566" r:id="rId6"/>
    <p:sldId id="565" r:id="rId7"/>
    <p:sldId id="647" r:id="rId8"/>
    <p:sldId id="732" r:id="rId9"/>
    <p:sldId id="706" r:id="rId10"/>
    <p:sldId id="733" r:id="rId11"/>
    <p:sldId id="707" r:id="rId12"/>
    <p:sldId id="734" r:id="rId13"/>
    <p:sldId id="561" r:id="rId14"/>
    <p:sldId id="729" r:id="rId15"/>
    <p:sldId id="737" r:id="rId16"/>
    <p:sldId id="731" r:id="rId17"/>
    <p:sldId id="736" r:id="rId18"/>
    <p:sldId id="559" r:id="rId19"/>
  </p:sldIdLst>
  <p:sldSz cx="9144000" cy="6858000" type="screen4x3"/>
  <p:notesSz cx="9926638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Bonafe'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1836"/>
    <a:srgbClr val="21A893"/>
    <a:srgbClr val="25B791"/>
    <a:srgbClr val="24B8B8"/>
    <a:srgbClr val="12CA3E"/>
    <a:srgbClr val="0FCD41"/>
    <a:srgbClr val="3671C0"/>
    <a:srgbClr val="2C5D9E"/>
    <a:srgbClr val="1AA6C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4" autoAdjust="0"/>
    <p:restoredTop sz="95701" autoAdjust="0"/>
  </p:normalViewPr>
  <p:slideViewPr>
    <p:cSldViewPr>
      <p:cViewPr varScale="1">
        <p:scale>
          <a:sx n="88" d="100"/>
          <a:sy n="88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F14E7F-BCCC-4C1B-8511-82A02E4E80E8}" type="datetimeFigureOut">
              <a:rPr lang="it-IT" altLang="it-IT"/>
              <a:pPr>
                <a:defRPr/>
              </a:pPr>
              <a:t>18/12/2019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6699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F57CB29-99D7-4591-AC44-7F26A2EC33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09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A0DA61-2E36-4DAE-A672-F0D30E9A12AA}" type="datetimeFigureOut">
              <a:rPr lang="it-IT" altLang="it-IT"/>
              <a:pPr>
                <a:defRPr/>
              </a:pPr>
              <a:t>18/12/2019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40025" y="425450"/>
            <a:ext cx="4446588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21286" y="3876424"/>
            <a:ext cx="8684069" cy="241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dirty="0"/>
              <a:t>Fare clic per modificare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99"/>
            <a:ext cx="430262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1696" y="6456699"/>
            <a:ext cx="4302625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CA7EB0-93E0-48CB-ABC4-C4CBC4993B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3067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 userDrawn="1"/>
        </p:nvGrpSpPr>
        <p:grpSpPr>
          <a:xfrm>
            <a:off x="3707904" y="1196752"/>
            <a:ext cx="5035874" cy="4932224"/>
            <a:chOff x="3528070" y="1196752"/>
            <a:chExt cx="5035874" cy="4932224"/>
          </a:xfrm>
        </p:grpSpPr>
        <p:pic>
          <p:nvPicPr>
            <p:cNvPr id="4" name="Picture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53" b="4363"/>
            <a:stretch/>
          </p:blipFill>
          <p:spPr>
            <a:xfrm>
              <a:off x="3528070" y="1196752"/>
              <a:ext cx="5035874" cy="4932224"/>
            </a:xfrm>
            <a:prstGeom prst="rect">
              <a:avLst/>
            </a:prstGeom>
          </p:spPr>
        </p:pic>
        <p:sp>
          <p:nvSpPr>
            <p:cNvPr id="5" name="Oval 2"/>
            <p:cNvSpPr/>
            <p:nvPr/>
          </p:nvSpPr>
          <p:spPr>
            <a:xfrm>
              <a:off x="5256262" y="2924944"/>
              <a:ext cx="1658527" cy="16779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E200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6" name="Oval 17"/>
          <p:cNvSpPr/>
          <p:nvPr userDrawn="1"/>
        </p:nvSpPr>
        <p:spPr>
          <a:xfrm>
            <a:off x="3408831" y="899180"/>
            <a:ext cx="5616624" cy="5689178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2" t="35699" r="682" b="26907"/>
          <a:stretch/>
        </p:blipFill>
        <p:spPr>
          <a:xfrm>
            <a:off x="5521277" y="3428196"/>
            <a:ext cx="1488163" cy="78750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1520" y="547223"/>
            <a:ext cx="3643392" cy="1296144"/>
          </a:xfrm>
          <a:prstGeom prst="rect">
            <a:avLst/>
          </a:prstGeom>
        </p:spPr>
      </p:pic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251520" y="4804870"/>
            <a:ext cx="3816424" cy="13255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93185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Risultati immagini per milano digitale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6" t="-27" r="7647" b="4199"/>
          <a:stretch/>
        </p:blipFill>
        <p:spPr bwMode="auto">
          <a:xfrm>
            <a:off x="3835588" y="2956457"/>
            <a:ext cx="529309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7"/>
          <p:cNvSpPr/>
          <p:nvPr userDrawn="1"/>
        </p:nvSpPr>
        <p:spPr>
          <a:xfrm>
            <a:off x="0" y="0"/>
            <a:ext cx="9144000" cy="2956456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67225" y="4237891"/>
            <a:ext cx="3956135" cy="1325563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42" y="-2043608"/>
            <a:ext cx="4846211" cy="6858000"/>
          </a:xfrm>
          <a:prstGeom prst="rect">
            <a:avLst/>
          </a:prstGeom>
        </p:spPr>
      </p:pic>
      <p:sp>
        <p:nvSpPr>
          <p:cNvPr id="4" name="Rettangolo 3"/>
          <p:cNvSpPr/>
          <p:nvPr userDrawn="1"/>
        </p:nvSpPr>
        <p:spPr>
          <a:xfrm>
            <a:off x="5580112" y="4708731"/>
            <a:ext cx="2160240" cy="5942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282006" y="4290036"/>
            <a:ext cx="2700319" cy="1310010"/>
          </a:xfrm>
          <a:prstGeom prst="rect">
            <a:avLst/>
          </a:prstGeom>
        </p:spPr>
      </p:pic>
      <p:sp>
        <p:nvSpPr>
          <p:cNvPr id="25" name="CasellaDiTesto 24"/>
          <p:cNvSpPr txBox="1"/>
          <p:nvPr userDrawn="1"/>
        </p:nvSpPr>
        <p:spPr>
          <a:xfrm>
            <a:off x="5258357" y="5155687"/>
            <a:ext cx="27116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00" b="1" dirty="0">
                <a:solidFill>
                  <a:srgbClr val="DD1835"/>
                </a:solidFill>
                <a:latin typeface="+mj-lt"/>
                <a:cs typeface="Segoe UI Light" panose="020B0502040204020203" pitchFamily="34" charset="0"/>
              </a:rPr>
              <a:t>D</a:t>
            </a:r>
            <a:r>
              <a:rPr lang="it-IT" sz="900" dirty="0">
                <a:solidFill>
                  <a:srgbClr val="DD1835"/>
                </a:solidFill>
                <a:latin typeface="+mj-lt"/>
                <a:cs typeface="Segoe UI Light" panose="020B0502040204020203" pitchFamily="34" charset="0"/>
              </a:rPr>
              <a:t>irezione</a:t>
            </a:r>
            <a:r>
              <a:rPr lang="it-IT" sz="900" dirty="0">
                <a:solidFill>
                  <a:srgbClr val="ED0038"/>
                </a:solidFill>
                <a:latin typeface="+mj-lt"/>
                <a:cs typeface="Segoe UI Light" panose="020B0502040204020203" pitchFamily="34" charset="0"/>
              </a:rPr>
              <a:t> 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S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istemi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 I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nformativi e 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A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genda 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D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igitale</a:t>
            </a:r>
          </a:p>
        </p:txBody>
      </p:sp>
    </p:spTree>
    <p:extLst>
      <p:ext uri="{BB962C8B-B14F-4D97-AF65-F5344CB8AC3E}">
        <p14:creationId xmlns:p14="http://schemas.microsoft.com/office/powerpoint/2010/main" val="27363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  <a:prstGeom prst="rect">
            <a:avLst/>
          </a:prstGeom>
        </p:spPr>
        <p:txBody>
          <a:bodyPr/>
          <a:lstStyle>
            <a:lvl1pPr algn="l">
              <a:defRPr sz="2000" b="1" i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38576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299148" y="6452284"/>
            <a:ext cx="503605" cy="34225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2284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595959"/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7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720725" y="7572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/>
          </a:p>
        </p:txBody>
      </p:sp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539552" y="500164"/>
            <a:ext cx="7749480" cy="434429"/>
          </a:xfrm>
          <a:prstGeom prst="rect">
            <a:avLst/>
          </a:prstGeom>
        </p:spPr>
        <p:txBody>
          <a:bodyPr anchor="b"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20" name="Segnaposto contenuto 2"/>
          <p:cNvSpPr>
            <a:spLocks noGrp="1"/>
          </p:cNvSpPr>
          <p:nvPr>
            <p:ph idx="1"/>
          </p:nvPr>
        </p:nvSpPr>
        <p:spPr>
          <a:xfrm>
            <a:off x="539552" y="1650392"/>
            <a:ext cx="8229600" cy="458692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299148" y="6452284"/>
            <a:ext cx="503605" cy="34225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2284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595959"/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 userDrawn="1"/>
        </p:nvSpPr>
        <p:spPr>
          <a:xfrm>
            <a:off x="539552" y="0"/>
            <a:ext cx="8604448" cy="906221"/>
          </a:xfrm>
          <a:prstGeom prst="rect">
            <a:avLst/>
          </a:prstGeom>
          <a:solidFill>
            <a:srgbClr val="DB0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sullo stesso lato 5"/>
          <p:cNvSpPr/>
          <p:nvPr userDrawn="1"/>
        </p:nvSpPr>
        <p:spPr>
          <a:xfrm rot="10800000">
            <a:off x="6156173" y="2534"/>
            <a:ext cx="1878597" cy="1059601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6516216" y="173349"/>
            <a:ext cx="1161844" cy="789589"/>
          </a:xfrm>
          <a:prstGeom prst="rect">
            <a:avLst/>
          </a:prstGeom>
        </p:spPr>
      </p:pic>
      <p:sp>
        <p:nvSpPr>
          <p:cNvPr id="11" name="Rettangolo 10"/>
          <p:cNvSpPr/>
          <p:nvPr userDrawn="1"/>
        </p:nvSpPr>
        <p:spPr>
          <a:xfrm>
            <a:off x="539552" y="1124744"/>
            <a:ext cx="8604448" cy="153923"/>
          </a:xfrm>
          <a:prstGeom prst="rect">
            <a:avLst/>
          </a:prstGeom>
          <a:solidFill>
            <a:srgbClr val="DB0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Titolo 5"/>
          <p:cNvSpPr>
            <a:spLocks noGrp="1"/>
          </p:cNvSpPr>
          <p:nvPr>
            <p:ph type="ctrTitle"/>
          </p:nvPr>
        </p:nvSpPr>
        <p:spPr>
          <a:xfrm>
            <a:off x="539551" y="843517"/>
            <a:ext cx="5472608" cy="434429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6" name="Segnaposto contenuto 2"/>
          <p:cNvSpPr>
            <a:spLocks noGrp="1"/>
          </p:cNvSpPr>
          <p:nvPr>
            <p:ph idx="1"/>
          </p:nvPr>
        </p:nvSpPr>
        <p:spPr>
          <a:xfrm>
            <a:off x="539552" y="1650392"/>
            <a:ext cx="8229600" cy="458692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2284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595959"/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5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 rotWithShape="1">
          <a:blip r:embed="rId2" cstate="print"/>
          <a:srcRect l="35069" t="39779"/>
          <a:stretch/>
        </p:blipFill>
        <p:spPr>
          <a:xfrm>
            <a:off x="10023" y="0"/>
            <a:ext cx="1609477" cy="1611758"/>
          </a:xfrm>
          <a:prstGeom prst="rect">
            <a:avLst/>
          </a:prstGeom>
        </p:spPr>
      </p:pic>
      <p:sp>
        <p:nvSpPr>
          <p:cNvPr id="6" name="Oval 58"/>
          <p:cNvSpPr/>
          <p:nvPr userDrawn="1"/>
        </p:nvSpPr>
        <p:spPr>
          <a:xfrm>
            <a:off x="1043608" y="273839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DB0C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Titolo 5"/>
          <p:cNvSpPr>
            <a:spLocks noGrp="1"/>
          </p:cNvSpPr>
          <p:nvPr>
            <p:ph type="ctrTitle"/>
          </p:nvPr>
        </p:nvSpPr>
        <p:spPr>
          <a:xfrm>
            <a:off x="2123728" y="560680"/>
            <a:ext cx="6737920" cy="434429"/>
          </a:xfrm>
          <a:prstGeom prst="rect">
            <a:avLst/>
          </a:prstGeom>
        </p:spPr>
        <p:txBody>
          <a:bodyPr anchor="b"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2"/>
          </p:nvPr>
        </p:nvSpPr>
        <p:spPr>
          <a:xfrm>
            <a:off x="250825" y="1989138"/>
            <a:ext cx="8713663" cy="43201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299148" y="6452284"/>
            <a:ext cx="503605" cy="342250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6452284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595959"/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0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9" r:id="rId2"/>
    <p:sldLayoutId id="2147483845" r:id="rId3"/>
    <p:sldLayoutId id="2147483844" r:id="rId4"/>
    <p:sldLayoutId id="2147483846" r:id="rId5"/>
    <p:sldLayoutId id="2147483848" r:id="rId6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rgbClr val="004393"/>
          </a:solidFill>
          <a:latin typeface="Calibri" charset="0"/>
          <a:ea typeface="Calibri" charset="0"/>
          <a:cs typeface="Calibri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44017" y="3356992"/>
            <a:ext cx="4860031" cy="3240360"/>
          </a:xfrm>
        </p:spPr>
        <p:txBody>
          <a:bodyPr anchor="t"/>
          <a:lstStyle/>
          <a:p>
            <a:r>
              <a:rPr lang="it-IT" sz="2800" dirty="0">
                <a:latin typeface="Century Gothic" pitchFamily="34" charset="0"/>
              </a:rPr>
              <a:t/>
            </a:r>
            <a:br>
              <a:rPr lang="it-IT" sz="2800" dirty="0">
                <a:latin typeface="Century Gothic" pitchFamily="34" charset="0"/>
              </a:rPr>
            </a:b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</a:rPr>
              <a:t>PON Metro 2014 – 2020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</a:rPr>
              <a:t>Agenda digitale metropolitana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</a:rPr>
              <a:t>Milano,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</a:rPr>
              <a:t>18/12/2019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3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Il Progetto PON MI1.1.1.e: </a:t>
            </a:r>
            <a:br>
              <a:rPr lang="it-IT" dirty="0">
                <a:latin typeface="Century Gothic"/>
              </a:rPr>
            </a:br>
            <a:r>
              <a:rPr lang="it-IT" dirty="0">
                <a:latin typeface="Century Gothic"/>
              </a:rPr>
              <a:t>Servizi Digitali per la Città Metropolitana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1153267" y="3369987"/>
            <a:ext cx="3562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Programma di finanziamento: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PON Metro 2014-2020 - Asse 1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1105530" y="528262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Area territoriale di intervento: 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Comune di Milano e </a:t>
            </a:r>
            <a:b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</a:b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Città Metropolitana di Milano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5508104" y="5207505"/>
            <a:ext cx="26879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Destinatari del progetto: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Cittadini metropolitani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508104" y="4336800"/>
            <a:ext cx="1309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Durata: 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2014 – 2023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137638" y="4221088"/>
            <a:ext cx="30743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Importo finanziato (</a:t>
            </a:r>
            <a:r>
              <a:rPr lang="it-IT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premialità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inclusa): </a:t>
            </a:r>
          </a:p>
          <a:p>
            <a:pPr eaLnBrk="0" hangingPunct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euro 3.997.543,27 </a:t>
            </a:r>
          </a:p>
        </p:txBody>
      </p:sp>
      <p:sp>
        <p:nvSpPr>
          <p:cNvPr id="37" name="Freeform 4968"/>
          <p:cNvSpPr>
            <a:spLocks noEditPoints="1"/>
          </p:cNvSpPr>
          <p:nvPr/>
        </p:nvSpPr>
        <p:spPr bwMode="auto">
          <a:xfrm>
            <a:off x="611560" y="5320659"/>
            <a:ext cx="479759" cy="484605"/>
          </a:xfrm>
          <a:custGeom>
            <a:avLst/>
            <a:gdLst>
              <a:gd name="T0" fmla="*/ 354 w 396"/>
              <a:gd name="T1" fmla="*/ 78 h 400"/>
              <a:gd name="T2" fmla="*/ 198 w 396"/>
              <a:gd name="T3" fmla="*/ 0 h 400"/>
              <a:gd name="T4" fmla="*/ 130 w 396"/>
              <a:gd name="T5" fmla="*/ 14 h 400"/>
              <a:gd name="T6" fmla="*/ 38 w 396"/>
              <a:gd name="T7" fmla="*/ 82 h 400"/>
              <a:gd name="T8" fmla="*/ 0 w 396"/>
              <a:gd name="T9" fmla="*/ 190 h 400"/>
              <a:gd name="T10" fmla="*/ 18 w 396"/>
              <a:gd name="T11" fmla="*/ 282 h 400"/>
              <a:gd name="T12" fmla="*/ 110 w 396"/>
              <a:gd name="T13" fmla="*/ 378 h 400"/>
              <a:gd name="T14" fmla="*/ 232 w 396"/>
              <a:gd name="T15" fmla="*/ 396 h 400"/>
              <a:gd name="T16" fmla="*/ 318 w 396"/>
              <a:gd name="T17" fmla="*/ 358 h 400"/>
              <a:gd name="T18" fmla="*/ 386 w 396"/>
              <a:gd name="T19" fmla="*/ 266 h 400"/>
              <a:gd name="T20" fmla="*/ 390 w 396"/>
              <a:gd name="T21" fmla="*/ 152 h 400"/>
              <a:gd name="T22" fmla="*/ 360 w 396"/>
              <a:gd name="T23" fmla="*/ 232 h 400"/>
              <a:gd name="T24" fmla="*/ 322 w 396"/>
              <a:gd name="T25" fmla="*/ 174 h 400"/>
              <a:gd name="T26" fmla="*/ 354 w 396"/>
              <a:gd name="T27" fmla="*/ 120 h 400"/>
              <a:gd name="T28" fmla="*/ 372 w 396"/>
              <a:gd name="T29" fmla="*/ 198 h 400"/>
              <a:gd name="T30" fmla="*/ 326 w 396"/>
              <a:gd name="T31" fmla="*/ 122 h 400"/>
              <a:gd name="T32" fmla="*/ 248 w 396"/>
              <a:gd name="T33" fmla="*/ 110 h 400"/>
              <a:gd name="T34" fmla="*/ 248 w 396"/>
              <a:gd name="T35" fmla="*/ 42 h 400"/>
              <a:gd name="T36" fmla="*/ 318 w 396"/>
              <a:gd name="T37" fmla="*/ 74 h 400"/>
              <a:gd name="T38" fmla="*/ 24 w 396"/>
              <a:gd name="T39" fmla="*/ 180 h 400"/>
              <a:gd name="T40" fmla="*/ 58 w 396"/>
              <a:gd name="T41" fmla="*/ 94 h 400"/>
              <a:gd name="T42" fmla="*/ 88 w 396"/>
              <a:gd name="T43" fmla="*/ 158 h 400"/>
              <a:gd name="T44" fmla="*/ 66 w 396"/>
              <a:gd name="T45" fmla="*/ 234 h 400"/>
              <a:gd name="T46" fmla="*/ 28 w 396"/>
              <a:gd name="T47" fmla="*/ 190 h 400"/>
              <a:gd name="T48" fmla="*/ 176 w 396"/>
              <a:gd name="T49" fmla="*/ 58 h 400"/>
              <a:gd name="T50" fmla="*/ 230 w 396"/>
              <a:gd name="T51" fmla="*/ 44 h 400"/>
              <a:gd name="T52" fmla="*/ 240 w 396"/>
              <a:gd name="T53" fmla="*/ 92 h 400"/>
              <a:gd name="T54" fmla="*/ 186 w 396"/>
              <a:gd name="T55" fmla="*/ 28 h 400"/>
              <a:gd name="T56" fmla="*/ 162 w 396"/>
              <a:gd name="T57" fmla="*/ 28 h 400"/>
              <a:gd name="T58" fmla="*/ 118 w 396"/>
              <a:gd name="T59" fmla="*/ 62 h 400"/>
              <a:gd name="T60" fmla="*/ 130 w 396"/>
              <a:gd name="T61" fmla="*/ 38 h 400"/>
              <a:gd name="T62" fmla="*/ 124 w 396"/>
              <a:gd name="T63" fmla="*/ 78 h 400"/>
              <a:gd name="T64" fmla="*/ 96 w 396"/>
              <a:gd name="T65" fmla="*/ 144 h 400"/>
              <a:gd name="T66" fmla="*/ 74 w 396"/>
              <a:gd name="T67" fmla="*/ 100 h 400"/>
              <a:gd name="T68" fmla="*/ 170 w 396"/>
              <a:gd name="T69" fmla="*/ 148 h 400"/>
              <a:gd name="T70" fmla="*/ 136 w 396"/>
              <a:gd name="T71" fmla="*/ 122 h 400"/>
              <a:gd name="T72" fmla="*/ 226 w 396"/>
              <a:gd name="T73" fmla="*/ 116 h 400"/>
              <a:gd name="T74" fmla="*/ 166 w 396"/>
              <a:gd name="T75" fmla="*/ 88 h 400"/>
              <a:gd name="T76" fmla="*/ 176 w 396"/>
              <a:gd name="T77" fmla="*/ 164 h 400"/>
              <a:gd name="T78" fmla="*/ 140 w 396"/>
              <a:gd name="T79" fmla="*/ 252 h 400"/>
              <a:gd name="T80" fmla="*/ 108 w 396"/>
              <a:gd name="T81" fmla="*/ 208 h 400"/>
              <a:gd name="T82" fmla="*/ 218 w 396"/>
              <a:gd name="T83" fmla="*/ 144 h 400"/>
              <a:gd name="T84" fmla="*/ 302 w 396"/>
              <a:gd name="T85" fmla="*/ 176 h 400"/>
              <a:gd name="T86" fmla="*/ 86 w 396"/>
              <a:gd name="T87" fmla="*/ 260 h 400"/>
              <a:gd name="T88" fmla="*/ 94 w 396"/>
              <a:gd name="T89" fmla="*/ 328 h 400"/>
              <a:gd name="T90" fmla="*/ 40 w 396"/>
              <a:gd name="T91" fmla="*/ 274 h 400"/>
              <a:gd name="T92" fmla="*/ 36 w 396"/>
              <a:gd name="T93" fmla="*/ 232 h 400"/>
              <a:gd name="T94" fmla="*/ 112 w 396"/>
              <a:gd name="T95" fmla="*/ 332 h 400"/>
              <a:gd name="T96" fmla="*/ 120 w 396"/>
              <a:gd name="T97" fmla="*/ 266 h 400"/>
              <a:gd name="T98" fmla="*/ 192 w 396"/>
              <a:gd name="T99" fmla="*/ 260 h 400"/>
              <a:gd name="T100" fmla="*/ 142 w 396"/>
              <a:gd name="T101" fmla="*/ 338 h 400"/>
              <a:gd name="T102" fmla="*/ 224 w 396"/>
              <a:gd name="T103" fmla="*/ 250 h 400"/>
              <a:gd name="T104" fmla="*/ 324 w 396"/>
              <a:gd name="T105" fmla="*/ 202 h 400"/>
              <a:gd name="T106" fmla="*/ 350 w 396"/>
              <a:gd name="T107" fmla="*/ 248 h 400"/>
              <a:gd name="T108" fmla="*/ 128 w 396"/>
              <a:gd name="T109" fmla="*/ 360 h 400"/>
              <a:gd name="T110" fmla="*/ 160 w 396"/>
              <a:gd name="T111" fmla="*/ 356 h 400"/>
              <a:gd name="T112" fmla="*/ 250 w 396"/>
              <a:gd name="T113" fmla="*/ 366 h 400"/>
              <a:gd name="T114" fmla="*/ 144 w 396"/>
              <a:gd name="T115" fmla="*/ 366 h 400"/>
              <a:gd name="T116" fmla="*/ 284 w 396"/>
              <a:gd name="T117" fmla="*/ 322 h 400"/>
              <a:gd name="T118" fmla="*/ 354 w 396"/>
              <a:gd name="T119" fmla="*/ 278 h 400"/>
              <a:gd name="T120" fmla="*/ 294 w 396"/>
              <a:gd name="T12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6" h="400">
                <a:moveTo>
                  <a:pt x="384" y="132"/>
                </a:moveTo>
                <a:lnTo>
                  <a:pt x="384" y="132"/>
                </a:lnTo>
                <a:lnTo>
                  <a:pt x="378" y="118"/>
                </a:lnTo>
                <a:lnTo>
                  <a:pt x="372" y="104"/>
                </a:lnTo>
                <a:lnTo>
                  <a:pt x="364" y="90"/>
                </a:lnTo>
                <a:lnTo>
                  <a:pt x="354" y="78"/>
                </a:lnTo>
                <a:lnTo>
                  <a:pt x="334" y="54"/>
                </a:lnTo>
                <a:lnTo>
                  <a:pt x="310" y="36"/>
                </a:lnTo>
                <a:lnTo>
                  <a:pt x="286" y="22"/>
                </a:lnTo>
                <a:lnTo>
                  <a:pt x="258" y="10"/>
                </a:lnTo>
                <a:lnTo>
                  <a:pt x="228" y="4"/>
                </a:lnTo>
                <a:lnTo>
                  <a:pt x="198" y="0"/>
                </a:lnTo>
                <a:lnTo>
                  <a:pt x="198" y="0"/>
                </a:lnTo>
                <a:lnTo>
                  <a:pt x="180" y="2"/>
                </a:lnTo>
                <a:lnTo>
                  <a:pt x="164" y="4"/>
                </a:lnTo>
                <a:lnTo>
                  <a:pt x="146" y="8"/>
                </a:lnTo>
                <a:lnTo>
                  <a:pt x="130" y="14"/>
                </a:lnTo>
                <a:lnTo>
                  <a:pt x="130" y="14"/>
                </a:lnTo>
                <a:lnTo>
                  <a:pt x="112" y="20"/>
                </a:lnTo>
                <a:lnTo>
                  <a:pt x="94" y="30"/>
                </a:lnTo>
                <a:lnTo>
                  <a:pt x="78" y="42"/>
                </a:lnTo>
                <a:lnTo>
                  <a:pt x="62" y="54"/>
                </a:lnTo>
                <a:lnTo>
                  <a:pt x="50" y="68"/>
                </a:lnTo>
                <a:lnTo>
                  <a:pt x="38" y="82"/>
                </a:lnTo>
                <a:lnTo>
                  <a:pt x="26" y="98"/>
                </a:lnTo>
                <a:lnTo>
                  <a:pt x="18" y="116"/>
                </a:lnTo>
                <a:lnTo>
                  <a:pt x="10" y="134"/>
                </a:lnTo>
                <a:lnTo>
                  <a:pt x="4" y="152"/>
                </a:lnTo>
                <a:lnTo>
                  <a:pt x="2" y="170"/>
                </a:lnTo>
                <a:lnTo>
                  <a:pt x="0" y="190"/>
                </a:lnTo>
                <a:lnTo>
                  <a:pt x="0" y="210"/>
                </a:lnTo>
                <a:lnTo>
                  <a:pt x="2" y="228"/>
                </a:lnTo>
                <a:lnTo>
                  <a:pt x="6" y="248"/>
                </a:lnTo>
                <a:lnTo>
                  <a:pt x="12" y="268"/>
                </a:lnTo>
                <a:lnTo>
                  <a:pt x="12" y="268"/>
                </a:lnTo>
                <a:lnTo>
                  <a:pt x="18" y="282"/>
                </a:lnTo>
                <a:lnTo>
                  <a:pt x="24" y="296"/>
                </a:lnTo>
                <a:lnTo>
                  <a:pt x="32" y="310"/>
                </a:lnTo>
                <a:lnTo>
                  <a:pt x="42" y="322"/>
                </a:lnTo>
                <a:lnTo>
                  <a:pt x="62" y="344"/>
                </a:lnTo>
                <a:lnTo>
                  <a:pt x="86" y="364"/>
                </a:lnTo>
                <a:lnTo>
                  <a:pt x="110" y="378"/>
                </a:lnTo>
                <a:lnTo>
                  <a:pt x="138" y="390"/>
                </a:lnTo>
                <a:lnTo>
                  <a:pt x="168" y="396"/>
                </a:lnTo>
                <a:lnTo>
                  <a:pt x="198" y="400"/>
                </a:lnTo>
                <a:lnTo>
                  <a:pt x="198" y="400"/>
                </a:lnTo>
                <a:lnTo>
                  <a:pt x="216" y="398"/>
                </a:lnTo>
                <a:lnTo>
                  <a:pt x="232" y="396"/>
                </a:lnTo>
                <a:lnTo>
                  <a:pt x="250" y="392"/>
                </a:lnTo>
                <a:lnTo>
                  <a:pt x="266" y="386"/>
                </a:lnTo>
                <a:lnTo>
                  <a:pt x="266" y="386"/>
                </a:lnTo>
                <a:lnTo>
                  <a:pt x="284" y="380"/>
                </a:lnTo>
                <a:lnTo>
                  <a:pt x="302" y="370"/>
                </a:lnTo>
                <a:lnTo>
                  <a:pt x="318" y="358"/>
                </a:lnTo>
                <a:lnTo>
                  <a:pt x="334" y="346"/>
                </a:lnTo>
                <a:lnTo>
                  <a:pt x="346" y="332"/>
                </a:lnTo>
                <a:lnTo>
                  <a:pt x="358" y="316"/>
                </a:lnTo>
                <a:lnTo>
                  <a:pt x="370" y="300"/>
                </a:lnTo>
                <a:lnTo>
                  <a:pt x="378" y="284"/>
                </a:lnTo>
                <a:lnTo>
                  <a:pt x="386" y="266"/>
                </a:lnTo>
                <a:lnTo>
                  <a:pt x="392" y="248"/>
                </a:lnTo>
                <a:lnTo>
                  <a:pt x="394" y="230"/>
                </a:lnTo>
                <a:lnTo>
                  <a:pt x="396" y="210"/>
                </a:lnTo>
                <a:lnTo>
                  <a:pt x="396" y="190"/>
                </a:lnTo>
                <a:lnTo>
                  <a:pt x="394" y="170"/>
                </a:lnTo>
                <a:lnTo>
                  <a:pt x="390" y="152"/>
                </a:lnTo>
                <a:lnTo>
                  <a:pt x="384" y="132"/>
                </a:lnTo>
                <a:lnTo>
                  <a:pt x="384" y="132"/>
                </a:lnTo>
                <a:close/>
                <a:moveTo>
                  <a:pt x="372" y="198"/>
                </a:moveTo>
                <a:lnTo>
                  <a:pt x="372" y="198"/>
                </a:lnTo>
                <a:lnTo>
                  <a:pt x="368" y="214"/>
                </a:lnTo>
                <a:lnTo>
                  <a:pt x="360" y="232"/>
                </a:lnTo>
                <a:lnTo>
                  <a:pt x="360" y="232"/>
                </a:lnTo>
                <a:lnTo>
                  <a:pt x="352" y="216"/>
                </a:lnTo>
                <a:lnTo>
                  <a:pt x="344" y="202"/>
                </a:lnTo>
                <a:lnTo>
                  <a:pt x="334" y="188"/>
                </a:lnTo>
                <a:lnTo>
                  <a:pt x="322" y="174"/>
                </a:lnTo>
                <a:lnTo>
                  <a:pt x="322" y="174"/>
                </a:lnTo>
                <a:lnTo>
                  <a:pt x="332" y="156"/>
                </a:lnTo>
                <a:lnTo>
                  <a:pt x="338" y="138"/>
                </a:lnTo>
                <a:lnTo>
                  <a:pt x="342" y="120"/>
                </a:lnTo>
                <a:lnTo>
                  <a:pt x="344" y="102"/>
                </a:lnTo>
                <a:lnTo>
                  <a:pt x="344" y="102"/>
                </a:lnTo>
                <a:lnTo>
                  <a:pt x="354" y="120"/>
                </a:lnTo>
                <a:lnTo>
                  <a:pt x="362" y="140"/>
                </a:lnTo>
                <a:lnTo>
                  <a:pt x="362" y="140"/>
                </a:lnTo>
                <a:lnTo>
                  <a:pt x="366" y="154"/>
                </a:lnTo>
                <a:lnTo>
                  <a:pt x="370" y="168"/>
                </a:lnTo>
                <a:lnTo>
                  <a:pt x="372" y="198"/>
                </a:lnTo>
                <a:lnTo>
                  <a:pt x="372" y="198"/>
                </a:lnTo>
                <a:close/>
                <a:moveTo>
                  <a:pt x="322" y="82"/>
                </a:moveTo>
                <a:lnTo>
                  <a:pt x="322" y="82"/>
                </a:lnTo>
                <a:lnTo>
                  <a:pt x="326" y="92"/>
                </a:lnTo>
                <a:lnTo>
                  <a:pt x="328" y="102"/>
                </a:lnTo>
                <a:lnTo>
                  <a:pt x="328" y="112"/>
                </a:lnTo>
                <a:lnTo>
                  <a:pt x="326" y="122"/>
                </a:lnTo>
                <a:lnTo>
                  <a:pt x="320" y="142"/>
                </a:lnTo>
                <a:lnTo>
                  <a:pt x="312" y="162"/>
                </a:lnTo>
                <a:lnTo>
                  <a:pt x="312" y="162"/>
                </a:lnTo>
                <a:lnTo>
                  <a:pt x="282" y="136"/>
                </a:lnTo>
                <a:lnTo>
                  <a:pt x="248" y="110"/>
                </a:lnTo>
                <a:lnTo>
                  <a:pt x="248" y="110"/>
                </a:lnTo>
                <a:lnTo>
                  <a:pt x="256" y="96"/>
                </a:lnTo>
                <a:lnTo>
                  <a:pt x="258" y="82"/>
                </a:lnTo>
                <a:lnTo>
                  <a:pt x="258" y="68"/>
                </a:lnTo>
                <a:lnTo>
                  <a:pt x="256" y="56"/>
                </a:lnTo>
                <a:lnTo>
                  <a:pt x="256" y="56"/>
                </a:lnTo>
                <a:lnTo>
                  <a:pt x="248" y="42"/>
                </a:lnTo>
                <a:lnTo>
                  <a:pt x="236" y="30"/>
                </a:lnTo>
                <a:lnTo>
                  <a:pt x="236" y="30"/>
                </a:lnTo>
                <a:lnTo>
                  <a:pt x="260" y="36"/>
                </a:lnTo>
                <a:lnTo>
                  <a:pt x="280" y="46"/>
                </a:lnTo>
                <a:lnTo>
                  <a:pt x="300" y="58"/>
                </a:lnTo>
                <a:lnTo>
                  <a:pt x="318" y="74"/>
                </a:lnTo>
                <a:lnTo>
                  <a:pt x="318" y="74"/>
                </a:lnTo>
                <a:lnTo>
                  <a:pt x="322" y="82"/>
                </a:lnTo>
                <a:lnTo>
                  <a:pt x="322" y="82"/>
                </a:lnTo>
                <a:close/>
                <a:moveTo>
                  <a:pt x="28" y="190"/>
                </a:moveTo>
                <a:lnTo>
                  <a:pt x="28" y="190"/>
                </a:lnTo>
                <a:lnTo>
                  <a:pt x="24" y="180"/>
                </a:lnTo>
                <a:lnTo>
                  <a:pt x="24" y="180"/>
                </a:lnTo>
                <a:lnTo>
                  <a:pt x="28" y="156"/>
                </a:lnTo>
                <a:lnTo>
                  <a:pt x="36" y="134"/>
                </a:lnTo>
                <a:lnTo>
                  <a:pt x="46" y="114"/>
                </a:lnTo>
                <a:lnTo>
                  <a:pt x="58" y="94"/>
                </a:lnTo>
                <a:lnTo>
                  <a:pt x="58" y="94"/>
                </a:lnTo>
                <a:lnTo>
                  <a:pt x="58" y="110"/>
                </a:lnTo>
                <a:lnTo>
                  <a:pt x="60" y="126"/>
                </a:lnTo>
                <a:lnTo>
                  <a:pt x="60" y="126"/>
                </a:lnTo>
                <a:lnTo>
                  <a:pt x="68" y="138"/>
                </a:lnTo>
                <a:lnTo>
                  <a:pt x="76" y="150"/>
                </a:lnTo>
                <a:lnTo>
                  <a:pt x="88" y="158"/>
                </a:lnTo>
                <a:lnTo>
                  <a:pt x="102" y="164"/>
                </a:lnTo>
                <a:lnTo>
                  <a:pt x="102" y="164"/>
                </a:lnTo>
                <a:lnTo>
                  <a:pt x="92" y="204"/>
                </a:lnTo>
                <a:lnTo>
                  <a:pt x="88" y="244"/>
                </a:lnTo>
                <a:lnTo>
                  <a:pt x="88" y="244"/>
                </a:lnTo>
                <a:lnTo>
                  <a:pt x="66" y="234"/>
                </a:lnTo>
                <a:lnTo>
                  <a:pt x="50" y="222"/>
                </a:lnTo>
                <a:lnTo>
                  <a:pt x="42" y="216"/>
                </a:lnTo>
                <a:lnTo>
                  <a:pt x="36" y="208"/>
                </a:lnTo>
                <a:lnTo>
                  <a:pt x="32" y="200"/>
                </a:lnTo>
                <a:lnTo>
                  <a:pt x="28" y="190"/>
                </a:lnTo>
                <a:lnTo>
                  <a:pt x="28" y="190"/>
                </a:lnTo>
                <a:close/>
                <a:moveTo>
                  <a:pt x="234" y="102"/>
                </a:moveTo>
                <a:lnTo>
                  <a:pt x="234" y="102"/>
                </a:lnTo>
                <a:lnTo>
                  <a:pt x="200" y="84"/>
                </a:lnTo>
                <a:lnTo>
                  <a:pt x="166" y="72"/>
                </a:lnTo>
                <a:lnTo>
                  <a:pt x="166" y="72"/>
                </a:lnTo>
                <a:lnTo>
                  <a:pt x="176" y="58"/>
                </a:lnTo>
                <a:lnTo>
                  <a:pt x="188" y="48"/>
                </a:lnTo>
                <a:lnTo>
                  <a:pt x="198" y="40"/>
                </a:lnTo>
                <a:lnTo>
                  <a:pt x="210" y="32"/>
                </a:lnTo>
                <a:lnTo>
                  <a:pt x="210" y="32"/>
                </a:lnTo>
                <a:lnTo>
                  <a:pt x="220" y="38"/>
                </a:lnTo>
                <a:lnTo>
                  <a:pt x="230" y="44"/>
                </a:lnTo>
                <a:lnTo>
                  <a:pt x="236" y="52"/>
                </a:lnTo>
                <a:lnTo>
                  <a:pt x="240" y="60"/>
                </a:lnTo>
                <a:lnTo>
                  <a:pt x="240" y="60"/>
                </a:lnTo>
                <a:lnTo>
                  <a:pt x="242" y="70"/>
                </a:lnTo>
                <a:lnTo>
                  <a:pt x="242" y="82"/>
                </a:lnTo>
                <a:lnTo>
                  <a:pt x="240" y="92"/>
                </a:lnTo>
                <a:lnTo>
                  <a:pt x="234" y="102"/>
                </a:lnTo>
                <a:lnTo>
                  <a:pt x="234" y="102"/>
                </a:lnTo>
                <a:close/>
                <a:moveTo>
                  <a:pt x="180" y="28"/>
                </a:moveTo>
                <a:lnTo>
                  <a:pt x="180" y="28"/>
                </a:lnTo>
                <a:lnTo>
                  <a:pt x="186" y="28"/>
                </a:lnTo>
                <a:lnTo>
                  <a:pt x="186" y="28"/>
                </a:lnTo>
                <a:lnTo>
                  <a:pt x="170" y="42"/>
                </a:lnTo>
                <a:lnTo>
                  <a:pt x="156" y="58"/>
                </a:lnTo>
                <a:lnTo>
                  <a:pt x="146" y="34"/>
                </a:lnTo>
                <a:lnTo>
                  <a:pt x="146" y="34"/>
                </a:lnTo>
                <a:lnTo>
                  <a:pt x="162" y="28"/>
                </a:lnTo>
                <a:lnTo>
                  <a:pt x="162" y="28"/>
                </a:lnTo>
                <a:lnTo>
                  <a:pt x="180" y="28"/>
                </a:lnTo>
                <a:lnTo>
                  <a:pt x="180" y="28"/>
                </a:lnTo>
                <a:close/>
                <a:moveTo>
                  <a:pt x="130" y="38"/>
                </a:moveTo>
                <a:lnTo>
                  <a:pt x="140" y="64"/>
                </a:lnTo>
                <a:lnTo>
                  <a:pt x="140" y="64"/>
                </a:lnTo>
                <a:lnTo>
                  <a:pt x="118" y="62"/>
                </a:lnTo>
                <a:lnTo>
                  <a:pt x="96" y="60"/>
                </a:lnTo>
                <a:lnTo>
                  <a:pt x="96" y="60"/>
                </a:lnTo>
                <a:lnTo>
                  <a:pt x="106" y="52"/>
                </a:lnTo>
                <a:lnTo>
                  <a:pt x="116" y="46"/>
                </a:lnTo>
                <a:lnTo>
                  <a:pt x="116" y="46"/>
                </a:lnTo>
                <a:lnTo>
                  <a:pt x="130" y="38"/>
                </a:lnTo>
                <a:lnTo>
                  <a:pt x="130" y="38"/>
                </a:lnTo>
                <a:close/>
                <a:moveTo>
                  <a:pt x="82" y="80"/>
                </a:moveTo>
                <a:lnTo>
                  <a:pt x="82" y="80"/>
                </a:lnTo>
                <a:lnTo>
                  <a:pt x="94" y="78"/>
                </a:lnTo>
                <a:lnTo>
                  <a:pt x="108" y="76"/>
                </a:lnTo>
                <a:lnTo>
                  <a:pt x="124" y="78"/>
                </a:lnTo>
                <a:lnTo>
                  <a:pt x="140" y="80"/>
                </a:lnTo>
                <a:lnTo>
                  <a:pt x="140" y="80"/>
                </a:lnTo>
                <a:lnTo>
                  <a:pt x="122" y="114"/>
                </a:lnTo>
                <a:lnTo>
                  <a:pt x="108" y="148"/>
                </a:lnTo>
                <a:lnTo>
                  <a:pt x="108" y="148"/>
                </a:lnTo>
                <a:lnTo>
                  <a:pt x="96" y="144"/>
                </a:lnTo>
                <a:lnTo>
                  <a:pt x="88" y="138"/>
                </a:lnTo>
                <a:lnTo>
                  <a:pt x="80" y="130"/>
                </a:lnTo>
                <a:lnTo>
                  <a:pt x="76" y="120"/>
                </a:lnTo>
                <a:lnTo>
                  <a:pt x="76" y="120"/>
                </a:lnTo>
                <a:lnTo>
                  <a:pt x="74" y="110"/>
                </a:lnTo>
                <a:lnTo>
                  <a:pt x="74" y="100"/>
                </a:lnTo>
                <a:lnTo>
                  <a:pt x="76" y="90"/>
                </a:lnTo>
                <a:lnTo>
                  <a:pt x="82" y="80"/>
                </a:lnTo>
                <a:lnTo>
                  <a:pt x="82" y="80"/>
                </a:lnTo>
                <a:close/>
                <a:moveTo>
                  <a:pt x="150" y="94"/>
                </a:moveTo>
                <a:lnTo>
                  <a:pt x="170" y="148"/>
                </a:lnTo>
                <a:lnTo>
                  <a:pt x="170" y="148"/>
                </a:lnTo>
                <a:lnTo>
                  <a:pt x="154" y="152"/>
                </a:lnTo>
                <a:lnTo>
                  <a:pt x="138" y="154"/>
                </a:lnTo>
                <a:lnTo>
                  <a:pt x="138" y="154"/>
                </a:lnTo>
                <a:lnTo>
                  <a:pt x="122" y="152"/>
                </a:lnTo>
                <a:lnTo>
                  <a:pt x="122" y="152"/>
                </a:lnTo>
                <a:lnTo>
                  <a:pt x="136" y="122"/>
                </a:lnTo>
                <a:lnTo>
                  <a:pt x="150" y="94"/>
                </a:lnTo>
                <a:lnTo>
                  <a:pt x="150" y="94"/>
                </a:lnTo>
                <a:close/>
                <a:moveTo>
                  <a:pt x="166" y="88"/>
                </a:moveTo>
                <a:lnTo>
                  <a:pt x="166" y="88"/>
                </a:lnTo>
                <a:lnTo>
                  <a:pt x="196" y="100"/>
                </a:lnTo>
                <a:lnTo>
                  <a:pt x="226" y="116"/>
                </a:lnTo>
                <a:lnTo>
                  <a:pt x="226" y="116"/>
                </a:lnTo>
                <a:lnTo>
                  <a:pt x="218" y="124"/>
                </a:lnTo>
                <a:lnTo>
                  <a:pt x="208" y="132"/>
                </a:lnTo>
                <a:lnTo>
                  <a:pt x="198" y="138"/>
                </a:lnTo>
                <a:lnTo>
                  <a:pt x="186" y="144"/>
                </a:lnTo>
                <a:lnTo>
                  <a:pt x="166" y="88"/>
                </a:lnTo>
                <a:close/>
                <a:moveTo>
                  <a:pt x="118" y="168"/>
                </a:moveTo>
                <a:lnTo>
                  <a:pt x="118" y="168"/>
                </a:lnTo>
                <a:lnTo>
                  <a:pt x="138" y="170"/>
                </a:lnTo>
                <a:lnTo>
                  <a:pt x="138" y="170"/>
                </a:lnTo>
                <a:lnTo>
                  <a:pt x="156" y="168"/>
                </a:lnTo>
                <a:lnTo>
                  <a:pt x="176" y="164"/>
                </a:lnTo>
                <a:lnTo>
                  <a:pt x="204" y="240"/>
                </a:lnTo>
                <a:lnTo>
                  <a:pt x="204" y="240"/>
                </a:lnTo>
                <a:lnTo>
                  <a:pt x="188" y="246"/>
                </a:lnTo>
                <a:lnTo>
                  <a:pt x="172" y="248"/>
                </a:lnTo>
                <a:lnTo>
                  <a:pt x="156" y="252"/>
                </a:lnTo>
                <a:lnTo>
                  <a:pt x="140" y="252"/>
                </a:lnTo>
                <a:lnTo>
                  <a:pt x="140" y="252"/>
                </a:lnTo>
                <a:lnTo>
                  <a:pt x="140" y="252"/>
                </a:lnTo>
                <a:lnTo>
                  <a:pt x="120" y="250"/>
                </a:lnTo>
                <a:lnTo>
                  <a:pt x="102" y="248"/>
                </a:lnTo>
                <a:lnTo>
                  <a:pt x="102" y="248"/>
                </a:lnTo>
                <a:lnTo>
                  <a:pt x="108" y="208"/>
                </a:lnTo>
                <a:lnTo>
                  <a:pt x="118" y="168"/>
                </a:lnTo>
                <a:lnTo>
                  <a:pt x="118" y="168"/>
                </a:lnTo>
                <a:close/>
                <a:moveTo>
                  <a:pt x="192" y="158"/>
                </a:moveTo>
                <a:lnTo>
                  <a:pt x="192" y="158"/>
                </a:lnTo>
                <a:lnTo>
                  <a:pt x="206" y="152"/>
                </a:lnTo>
                <a:lnTo>
                  <a:pt x="218" y="144"/>
                </a:lnTo>
                <a:lnTo>
                  <a:pt x="230" y="134"/>
                </a:lnTo>
                <a:lnTo>
                  <a:pt x="240" y="124"/>
                </a:lnTo>
                <a:lnTo>
                  <a:pt x="240" y="124"/>
                </a:lnTo>
                <a:lnTo>
                  <a:pt x="272" y="148"/>
                </a:lnTo>
                <a:lnTo>
                  <a:pt x="302" y="176"/>
                </a:lnTo>
                <a:lnTo>
                  <a:pt x="302" y="176"/>
                </a:lnTo>
                <a:lnTo>
                  <a:pt x="286" y="194"/>
                </a:lnTo>
                <a:lnTo>
                  <a:pt x="266" y="210"/>
                </a:lnTo>
                <a:lnTo>
                  <a:pt x="244" y="224"/>
                </a:lnTo>
                <a:lnTo>
                  <a:pt x="220" y="236"/>
                </a:lnTo>
                <a:lnTo>
                  <a:pt x="192" y="158"/>
                </a:lnTo>
                <a:close/>
                <a:moveTo>
                  <a:pt x="86" y="260"/>
                </a:moveTo>
                <a:lnTo>
                  <a:pt x="86" y="260"/>
                </a:lnTo>
                <a:lnTo>
                  <a:pt x="86" y="278"/>
                </a:lnTo>
                <a:lnTo>
                  <a:pt x="88" y="296"/>
                </a:lnTo>
                <a:lnTo>
                  <a:pt x="90" y="312"/>
                </a:lnTo>
                <a:lnTo>
                  <a:pt x="94" y="328"/>
                </a:lnTo>
                <a:lnTo>
                  <a:pt x="94" y="328"/>
                </a:lnTo>
                <a:lnTo>
                  <a:pt x="78" y="320"/>
                </a:lnTo>
                <a:lnTo>
                  <a:pt x="62" y="310"/>
                </a:lnTo>
                <a:lnTo>
                  <a:pt x="62" y="310"/>
                </a:lnTo>
                <a:lnTo>
                  <a:pt x="54" y="298"/>
                </a:lnTo>
                <a:lnTo>
                  <a:pt x="46" y="286"/>
                </a:lnTo>
                <a:lnTo>
                  <a:pt x="40" y="274"/>
                </a:lnTo>
                <a:lnTo>
                  <a:pt x="34" y="260"/>
                </a:lnTo>
                <a:lnTo>
                  <a:pt x="34" y="260"/>
                </a:lnTo>
                <a:lnTo>
                  <a:pt x="28" y="240"/>
                </a:lnTo>
                <a:lnTo>
                  <a:pt x="24" y="218"/>
                </a:lnTo>
                <a:lnTo>
                  <a:pt x="24" y="218"/>
                </a:lnTo>
                <a:lnTo>
                  <a:pt x="36" y="232"/>
                </a:lnTo>
                <a:lnTo>
                  <a:pt x="50" y="244"/>
                </a:lnTo>
                <a:lnTo>
                  <a:pt x="68" y="252"/>
                </a:lnTo>
                <a:lnTo>
                  <a:pt x="86" y="260"/>
                </a:lnTo>
                <a:lnTo>
                  <a:pt x="86" y="260"/>
                </a:lnTo>
                <a:close/>
                <a:moveTo>
                  <a:pt x="112" y="332"/>
                </a:moveTo>
                <a:lnTo>
                  <a:pt x="112" y="332"/>
                </a:lnTo>
                <a:lnTo>
                  <a:pt x="108" y="316"/>
                </a:lnTo>
                <a:lnTo>
                  <a:pt x="104" y="300"/>
                </a:lnTo>
                <a:lnTo>
                  <a:pt x="102" y="282"/>
                </a:lnTo>
                <a:lnTo>
                  <a:pt x="102" y="264"/>
                </a:lnTo>
                <a:lnTo>
                  <a:pt x="102" y="264"/>
                </a:lnTo>
                <a:lnTo>
                  <a:pt x="120" y="266"/>
                </a:lnTo>
                <a:lnTo>
                  <a:pt x="140" y="268"/>
                </a:lnTo>
                <a:lnTo>
                  <a:pt x="140" y="268"/>
                </a:lnTo>
                <a:lnTo>
                  <a:pt x="140" y="268"/>
                </a:lnTo>
                <a:lnTo>
                  <a:pt x="156" y="266"/>
                </a:lnTo>
                <a:lnTo>
                  <a:pt x="174" y="264"/>
                </a:lnTo>
                <a:lnTo>
                  <a:pt x="192" y="260"/>
                </a:lnTo>
                <a:lnTo>
                  <a:pt x="210" y="256"/>
                </a:lnTo>
                <a:lnTo>
                  <a:pt x="236" y="326"/>
                </a:lnTo>
                <a:lnTo>
                  <a:pt x="236" y="326"/>
                </a:lnTo>
                <a:lnTo>
                  <a:pt x="204" y="334"/>
                </a:lnTo>
                <a:lnTo>
                  <a:pt x="172" y="338"/>
                </a:lnTo>
                <a:lnTo>
                  <a:pt x="142" y="338"/>
                </a:lnTo>
                <a:lnTo>
                  <a:pt x="112" y="334"/>
                </a:lnTo>
                <a:lnTo>
                  <a:pt x="112" y="334"/>
                </a:lnTo>
                <a:lnTo>
                  <a:pt x="112" y="332"/>
                </a:lnTo>
                <a:lnTo>
                  <a:pt x="112" y="332"/>
                </a:lnTo>
                <a:close/>
                <a:moveTo>
                  <a:pt x="224" y="250"/>
                </a:moveTo>
                <a:lnTo>
                  <a:pt x="224" y="250"/>
                </a:lnTo>
                <a:lnTo>
                  <a:pt x="252" y="238"/>
                </a:lnTo>
                <a:lnTo>
                  <a:pt x="274" y="224"/>
                </a:lnTo>
                <a:lnTo>
                  <a:pt x="296" y="206"/>
                </a:lnTo>
                <a:lnTo>
                  <a:pt x="312" y="188"/>
                </a:lnTo>
                <a:lnTo>
                  <a:pt x="312" y="188"/>
                </a:lnTo>
                <a:lnTo>
                  <a:pt x="324" y="202"/>
                </a:lnTo>
                <a:lnTo>
                  <a:pt x="334" y="216"/>
                </a:lnTo>
                <a:lnTo>
                  <a:pt x="342" y="232"/>
                </a:lnTo>
                <a:lnTo>
                  <a:pt x="348" y="246"/>
                </a:lnTo>
                <a:lnTo>
                  <a:pt x="348" y="246"/>
                </a:lnTo>
                <a:lnTo>
                  <a:pt x="350" y="248"/>
                </a:lnTo>
                <a:lnTo>
                  <a:pt x="350" y="248"/>
                </a:lnTo>
                <a:lnTo>
                  <a:pt x="330" y="270"/>
                </a:lnTo>
                <a:lnTo>
                  <a:pt x="306" y="290"/>
                </a:lnTo>
                <a:lnTo>
                  <a:pt x="280" y="308"/>
                </a:lnTo>
                <a:lnTo>
                  <a:pt x="250" y="322"/>
                </a:lnTo>
                <a:lnTo>
                  <a:pt x="224" y="250"/>
                </a:lnTo>
                <a:close/>
                <a:moveTo>
                  <a:pt x="128" y="360"/>
                </a:moveTo>
                <a:lnTo>
                  <a:pt x="128" y="360"/>
                </a:lnTo>
                <a:lnTo>
                  <a:pt x="122" y="352"/>
                </a:lnTo>
                <a:lnTo>
                  <a:pt x="122" y="352"/>
                </a:lnTo>
                <a:lnTo>
                  <a:pt x="140" y="354"/>
                </a:lnTo>
                <a:lnTo>
                  <a:pt x="160" y="356"/>
                </a:lnTo>
                <a:lnTo>
                  <a:pt x="160" y="356"/>
                </a:lnTo>
                <a:lnTo>
                  <a:pt x="180" y="354"/>
                </a:lnTo>
                <a:lnTo>
                  <a:pt x="200" y="352"/>
                </a:lnTo>
                <a:lnTo>
                  <a:pt x="220" y="348"/>
                </a:lnTo>
                <a:lnTo>
                  <a:pt x="242" y="342"/>
                </a:lnTo>
                <a:lnTo>
                  <a:pt x="250" y="366"/>
                </a:lnTo>
                <a:lnTo>
                  <a:pt x="250" y="366"/>
                </a:lnTo>
                <a:lnTo>
                  <a:pt x="224" y="372"/>
                </a:lnTo>
                <a:lnTo>
                  <a:pt x="198" y="376"/>
                </a:lnTo>
                <a:lnTo>
                  <a:pt x="198" y="376"/>
                </a:lnTo>
                <a:lnTo>
                  <a:pt x="180" y="374"/>
                </a:lnTo>
                <a:lnTo>
                  <a:pt x="162" y="372"/>
                </a:lnTo>
                <a:lnTo>
                  <a:pt x="144" y="366"/>
                </a:lnTo>
                <a:lnTo>
                  <a:pt x="128" y="360"/>
                </a:lnTo>
                <a:lnTo>
                  <a:pt x="128" y="360"/>
                </a:lnTo>
                <a:close/>
                <a:moveTo>
                  <a:pt x="266" y="362"/>
                </a:moveTo>
                <a:lnTo>
                  <a:pt x="256" y="336"/>
                </a:lnTo>
                <a:lnTo>
                  <a:pt x="256" y="336"/>
                </a:lnTo>
                <a:lnTo>
                  <a:pt x="284" y="322"/>
                </a:lnTo>
                <a:lnTo>
                  <a:pt x="310" y="306"/>
                </a:lnTo>
                <a:lnTo>
                  <a:pt x="334" y="288"/>
                </a:lnTo>
                <a:lnTo>
                  <a:pt x="354" y="268"/>
                </a:lnTo>
                <a:lnTo>
                  <a:pt x="354" y="268"/>
                </a:lnTo>
                <a:lnTo>
                  <a:pt x="354" y="278"/>
                </a:lnTo>
                <a:lnTo>
                  <a:pt x="354" y="278"/>
                </a:lnTo>
                <a:lnTo>
                  <a:pt x="348" y="292"/>
                </a:lnTo>
                <a:lnTo>
                  <a:pt x="338" y="304"/>
                </a:lnTo>
                <a:lnTo>
                  <a:pt x="328" y="316"/>
                </a:lnTo>
                <a:lnTo>
                  <a:pt x="318" y="328"/>
                </a:lnTo>
                <a:lnTo>
                  <a:pt x="306" y="338"/>
                </a:lnTo>
                <a:lnTo>
                  <a:pt x="294" y="346"/>
                </a:lnTo>
                <a:lnTo>
                  <a:pt x="280" y="354"/>
                </a:lnTo>
                <a:lnTo>
                  <a:pt x="266" y="362"/>
                </a:lnTo>
                <a:lnTo>
                  <a:pt x="266" y="36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+mn-lt"/>
            </a:endParaRPr>
          </a:p>
        </p:txBody>
      </p:sp>
      <p:sp>
        <p:nvSpPr>
          <p:cNvPr id="38" name="Freeform 4803"/>
          <p:cNvSpPr>
            <a:spLocks noEditPoints="1"/>
          </p:cNvSpPr>
          <p:nvPr/>
        </p:nvSpPr>
        <p:spPr bwMode="auto">
          <a:xfrm>
            <a:off x="654738" y="4437050"/>
            <a:ext cx="460878" cy="335852"/>
          </a:xfrm>
          <a:custGeom>
            <a:avLst/>
            <a:gdLst>
              <a:gd name="T0" fmla="*/ 372 w 376"/>
              <a:gd name="T1" fmla="*/ 98 h 274"/>
              <a:gd name="T2" fmla="*/ 344 w 376"/>
              <a:gd name="T3" fmla="*/ 74 h 274"/>
              <a:gd name="T4" fmla="*/ 334 w 376"/>
              <a:gd name="T5" fmla="*/ 68 h 274"/>
              <a:gd name="T6" fmla="*/ 254 w 376"/>
              <a:gd name="T7" fmla="*/ 80 h 274"/>
              <a:gd name="T8" fmla="*/ 210 w 376"/>
              <a:gd name="T9" fmla="*/ 68 h 274"/>
              <a:gd name="T10" fmla="*/ 6 w 376"/>
              <a:gd name="T11" fmla="*/ 136 h 274"/>
              <a:gd name="T12" fmla="*/ 4 w 376"/>
              <a:gd name="T13" fmla="*/ 170 h 274"/>
              <a:gd name="T14" fmla="*/ 30 w 376"/>
              <a:gd name="T15" fmla="*/ 194 h 274"/>
              <a:gd name="T16" fmla="*/ 4 w 376"/>
              <a:gd name="T17" fmla="*/ 220 h 274"/>
              <a:gd name="T18" fmla="*/ 198 w 376"/>
              <a:gd name="T19" fmla="*/ 250 h 274"/>
              <a:gd name="T20" fmla="*/ 272 w 376"/>
              <a:gd name="T21" fmla="*/ 274 h 274"/>
              <a:gd name="T22" fmla="*/ 346 w 376"/>
              <a:gd name="T23" fmla="*/ 246 h 274"/>
              <a:gd name="T24" fmla="*/ 322 w 376"/>
              <a:gd name="T25" fmla="*/ 252 h 274"/>
              <a:gd name="T26" fmla="*/ 220 w 376"/>
              <a:gd name="T27" fmla="*/ 252 h 274"/>
              <a:gd name="T28" fmla="*/ 196 w 376"/>
              <a:gd name="T29" fmla="*/ 232 h 274"/>
              <a:gd name="T30" fmla="*/ 148 w 376"/>
              <a:gd name="T31" fmla="*/ 234 h 274"/>
              <a:gd name="T32" fmla="*/ 200 w 376"/>
              <a:gd name="T33" fmla="*/ 220 h 274"/>
              <a:gd name="T34" fmla="*/ 300 w 376"/>
              <a:gd name="T35" fmla="*/ 236 h 274"/>
              <a:gd name="T36" fmla="*/ 346 w 376"/>
              <a:gd name="T37" fmla="*/ 196 h 274"/>
              <a:gd name="T38" fmla="*/ 308 w 376"/>
              <a:gd name="T39" fmla="*/ 220 h 274"/>
              <a:gd name="T40" fmla="*/ 210 w 376"/>
              <a:gd name="T41" fmla="*/ 210 h 274"/>
              <a:gd name="T42" fmla="*/ 196 w 376"/>
              <a:gd name="T43" fmla="*/ 196 h 274"/>
              <a:gd name="T44" fmla="*/ 150 w 376"/>
              <a:gd name="T45" fmla="*/ 200 h 274"/>
              <a:gd name="T46" fmla="*/ 202 w 376"/>
              <a:gd name="T47" fmla="*/ 184 h 274"/>
              <a:gd name="T48" fmla="*/ 318 w 376"/>
              <a:gd name="T49" fmla="*/ 196 h 274"/>
              <a:gd name="T50" fmla="*/ 374 w 376"/>
              <a:gd name="T51" fmla="*/ 162 h 274"/>
              <a:gd name="T52" fmla="*/ 374 w 376"/>
              <a:gd name="T53" fmla="*/ 130 h 274"/>
              <a:gd name="T54" fmla="*/ 248 w 376"/>
              <a:gd name="T55" fmla="*/ 94 h 274"/>
              <a:gd name="T56" fmla="*/ 342 w 376"/>
              <a:gd name="T57" fmla="*/ 78 h 274"/>
              <a:gd name="T58" fmla="*/ 334 w 376"/>
              <a:gd name="T59" fmla="*/ 104 h 274"/>
              <a:gd name="T60" fmla="*/ 238 w 376"/>
              <a:gd name="T61" fmla="*/ 114 h 274"/>
              <a:gd name="T62" fmla="*/ 200 w 376"/>
              <a:gd name="T63" fmla="*/ 96 h 274"/>
              <a:gd name="T64" fmla="*/ 202 w 376"/>
              <a:gd name="T65" fmla="*/ 114 h 274"/>
              <a:gd name="T66" fmla="*/ 294 w 376"/>
              <a:gd name="T67" fmla="*/ 130 h 274"/>
              <a:gd name="T68" fmla="*/ 346 w 376"/>
              <a:gd name="T69" fmla="*/ 124 h 274"/>
              <a:gd name="T70" fmla="*/ 338 w 376"/>
              <a:gd name="T71" fmla="*/ 136 h 274"/>
              <a:gd name="T72" fmla="*/ 272 w 376"/>
              <a:gd name="T73" fmla="*/ 152 h 274"/>
              <a:gd name="T74" fmla="*/ 214 w 376"/>
              <a:gd name="T75" fmla="*/ 142 h 274"/>
              <a:gd name="T76" fmla="*/ 198 w 376"/>
              <a:gd name="T77" fmla="*/ 118 h 274"/>
              <a:gd name="T78" fmla="*/ 134 w 376"/>
              <a:gd name="T79" fmla="*/ 150 h 274"/>
              <a:gd name="T80" fmla="*/ 100 w 376"/>
              <a:gd name="T81" fmla="*/ 136 h 274"/>
              <a:gd name="T82" fmla="*/ 158 w 376"/>
              <a:gd name="T83" fmla="*/ 128 h 274"/>
              <a:gd name="T84" fmla="*/ 162 w 376"/>
              <a:gd name="T85" fmla="*/ 144 h 274"/>
              <a:gd name="T86" fmla="*/ 346 w 376"/>
              <a:gd name="T87" fmla="*/ 162 h 274"/>
              <a:gd name="T88" fmla="*/ 342 w 376"/>
              <a:gd name="T89" fmla="*/ 168 h 274"/>
              <a:gd name="T90" fmla="*/ 322 w 376"/>
              <a:gd name="T91" fmla="*/ 180 h 274"/>
              <a:gd name="T92" fmla="*/ 220 w 376"/>
              <a:gd name="T93" fmla="*/ 180 h 274"/>
              <a:gd name="T94" fmla="*/ 200 w 376"/>
              <a:gd name="T95" fmla="*/ 168 h 274"/>
              <a:gd name="T96" fmla="*/ 198 w 376"/>
              <a:gd name="T97" fmla="*/ 154 h 274"/>
              <a:gd name="T98" fmla="*/ 272 w 376"/>
              <a:gd name="T99" fmla="*/ 166 h 274"/>
              <a:gd name="T100" fmla="*/ 346 w 376"/>
              <a:gd name="T101" fmla="*/ 160 h 274"/>
              <a:gd name="T102" fmla="*/ 196 w 376"/>
              <a:gd name="T103" fmla="*/ 28 h 274"/>
              <a:gd name="T104" fmla="*/ 272 w 376"/>
              <a:gd name="T105" fmla="*/ 0 h 274"/>
              <a:gd name="T106" fmla="*/ 344 w 376"/>
              <a:gd name="T107" fmla="*/ 24 h 274"/>
              <a:gd name="T108" fmla="*/ 322 w 376"/>
              <a:gd name="T109" fmla="*/ 50 h 274"/>
              <a:gd name="T110" fmla="*/ 220 w 376"/>
              <a:gd name="T111" fmla="*/ 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6" h="274">
                <a:moveTo>
                  <a:pt x="376" y="126"/>
                </a:moveTo>
                <a:lnTo>
                  <a:pt x="376" y="126"/>
                </a:lnTo>
                <a:lnTo>
                  <a:pt x="374" y="122"/>
                </a:lnTo>
                <a:lnTo>
                  <a:pt x="370" y="120"/>
                </a:lnTo>
                <a:lnTo>
                  <a:pt x="346" y="110"/>
                </a:lnTo>
                <a:lnTo>
                  <a:pt x="372" y="98"/>
                </a:lnTo>
                <a:lnTo>
                  <a:pt x="372" y="98"/>
                </a:lnTo>
                <a:lnTo>
                  <a:pt x="376" y="96"/>
                </a:lnTo>
                <a:lnTo>
                  <a:pt x="376" y="92"/>
                </a:lnTo>
                <a:lnTo>
                  <a:pt x="376" y="92"/>
                </a:lnTo>
                <a:lnTo>
                  <a:pt x="376" y="86"/>
                </a:lnTo>
                <a:lnTo>
                  <a:pt x="372" y="84"/>
                </a:lnTo>
                <a:lnTo>
                  <a:pt x="344" y="74"/>
                </a:lnTo>
                <a:lnTo>
                  <a:pt x="344" y="74"/>
                </a:lnTo>
                <a:lnTo>
                  <a:pt x="346" y="70"/>
                </a:lnTo>
                <a:lnTo>
                  <a:pt x="346" y="66"/>
                </a:lnTo>
                <a:lnTo>
                  <a:pt x="346" y="52"/>
                </a:lnTo>
                <a:lnTo>
                  <a:pt x="346" y="52"/>
                </a:lnTo>
                <a:lnTo>
                  <a:pt x="346" y="56"/>
                </a:lnTo>
                <a:lnTo>
                  <a:pt x="344" y="60"/>
                </a:lnTo>
                <a:lnTo>
                  <a:pt x="334" y="68"/>
                </a:lnTo>
                <a:lnTo>
                  <a:pt x="334" y="68"/>
                </a:lnTo>
                <a:lnTo>
                  <a:pt x="322" y="72"/>
                </a:lnTo>
                <a:lnTo>
                  <a:pt x="308" y="76"/>
                </a:lnTo>
                <a:lnTo>
                  <a:pt x="290" y="80"/>
                </a:lnTo>
                <a:lnTo>
                  <a:pt x="272" y="80"/>
                </a:lnTo>
                <a:lnTo>
                  <a:pt x="272" y="80"/>
                </a:lnTo>
                <a:lnTo>
                  <a:pt x="254" y="80"/>
                </a:lnTo>
                <a:lnTo>
                  <a:pt x="238" y="78"/>
                </a:lnTo>
                <a:lnTo>
                  <a:pt x="226" y="74"/>
                </a:lnTo>
                <a:lnTo>
                  <a:pt x="214" y="70"/>
                </a:lnTo>
                <a:lnTo>
                  <a:pt x="214" y="70"/>
                </a:lnTo>
                <a:lnTo>
                  <a:pt x="214" y="70"/>
                </a:lnTo>
                <a:lnTo>
                  <a:pt x="210" y="68"/>
                </a:lnTo>
                <a:lnTo>
                  <a:pt x="210" y="68"/>
                </a:lnTo>
                <a:lnTo>
                  <a:pt x="200" y="60"/>
                </a:lnTo>
                <a:lnTo>
                  <a:pt x="198" y="56"/>
                </a:lnTo>
                <a:lnTo>
                  <a:pt x="196" y="52"/>
                </a:lnTo>
                <a:lnTo>
                  <a:pt x="196" y="52"/>
                </a:lnTo>
                <a:lnTo>
                  <a:pt x="198" y="46"/>
                </a:lnTo>
                <a:lnTo>
                  <a:pt x="6" y="136"/>
                </a:lnTo>
                <a:lnTo>
                  <a:pt x="6" y="136"/>
                </a:lnTo>
                <a:lnTo>
                  <a:pt x="2" y="138"/>
                </a:lnTo>
                <a:lnTo>
                  <a:pt x="2" y="142"/>
                </a:lnTo>
                <a:lnTo>
                  <a:pt x="2" y="142"/>
                </a:lnTo>
                <a:lnTo>
                  <a:pt x="2" y="148"/>
                </a:lnTo>
                <a:lnTo>
                  <a:pt x="6" y="150"/>
                </a:lnTo>
                <a:lnTo>
                  <a:pt x="30" y="158"/>
                </a:lnTo>
                <a:lnTo>
                  <a:pt x="4" y="170"/>
                </a:lnTo>
                <a:lnTo>
                  <a:pt x="4" y="170"/>
                </a:lnTo>
                <a:lnTo>
                  <a:pt x="2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2"/>
                </a:lnTo>
                <a:lnTo>
                  <a:pt x="6" y="184"/>
                </a:lnTo>
                <a:lnTo>
                  <a:pt x="30" y="194"/>
                </a:lnTo>
                <a:lnTo>
                  <a:pt x="4" y="206"/>
                </a:lnTo>
                <a:lnTo>
                  <a:pt x="4" y="206"/>
                </a:lnTo>
                <a:lnTo>
                  <a:pt x="0" y="208"/>
                </a:lnTo>
                <a:lnTo>
                  <a:pt x="0" y="212"/>
                </a:lnTo>
                <a:lnTo>
                  <a:pt x="0" y="212"/>
                </a:lnTo>
                <a:lnTo>
                  <a:pt x="0" y="218"/>
                </a:lnTo>
                <a:lnTo>
                  <a:pt x="4" y="220"/>
                </a:lnTo>
                <a:lnTo>
                  <a:pt x="148" y="270"/>
                </a:lnTo>
                <a:lnTo>
                  <a:pt x="148" y="270"/>
                </a:lnTo>
                <a:lnTo>
                  <a:pt x="150" y="270"/>
                </a:lnTo>
                <a:lnTo>
                  <a:pt x="150" y="270"/>
                </a:lnTo>
                <a:lnTo>
                  <a:pt x="154" y="270"/>
                </a:lnTo>
                <a:lnTo>
                  <a:pt x="198" y="250"/>
                </a:lnTo>
                <a:lnTo>
                  <a:pt x="198" y="250"/>
                </a:lnTo>
                <a:lnTo>
                  <a:pt x="200" y="254"/>
                </a:lnTo>
                <a:lnTo>
                  <a:pt x="206" y="258"/>
                </a:lnTo>
                <a:lnTo>
                  <a:pt x="212" y="264"/>
                </a:lnTo>
                <a:lnTo>
                  <a:pt x="222" y="266"/>
                </a:lnTo>
                <a:lnTo>
                  <a:pt x="244" y="272"/>
                </a:lnTo>
                <a:lnTo>
                  <a:pt x="272" y="274"/>
                </a:lnTo>
                <a:lnTo>
                  <a:pt x="272" y="274"/>
                </a:lnTo>
                <a:lnTo>
                  <a:pt x="300" y="272"/>
                </a:lnTo>
                <a:lnTo>
                  <a:pt x="314" y="270"/>
                </a:lnTo>
                <a:lnTo>
                  <a:pt x="324" y="266"/>
                </a:lnTo>
                <a:lnTo>
                  <a:pt x="334" y="262"/>
                </a:lnTo>
                <a:lnTo>
                  <a:pt x="340" y="256"/>
                </a:lnTo>
                <a:lnTo>
                  <a:pt x="344" y="252"/>
                </a:lnTo>
                <a:lnTo>
                  <a:pt x="346" y="246"/>
                </a:lnTo>
                <a:lnTo>
                  <a:pt x="346" y="230"/>
                </a:lnTo>
                <a:lnTo>
                  <a:pt x="346" y="230"/>
                </a:lnTo>
                <a:lnTo>
                  <a:pt x="346" y="236"/>
                </a:lnTo>
                <a:lnTo>
                  <a:pt x="344" y="240"/>
                </a:lnTo>
                <a:lnTo>
                  <a:pt x="334" y="246"/>
                </a:lnTo>
                <a:lnTo>
                  <a:pt x="334" y="246"/>
                </a:lnTo>
                <a:lnTo>
                  <a:pt x="322" y="252"/>
                </a:lnTo>
                <a:lnTo>
                  <a:pt x="308" y="256"/>
                </a:lnTo>
                <a:lnTo>
                  <a:pt x="290" y="258"/>
                </a:lnTo>
                <a:lnTo>
                  <a:pt x="272" y="260"/>
                </a:lnTo>
                <a:lnTo>
                  <a:pt x="272" y="260"/>
                </a:lnTo>
                <a:lnTo>
                  <a:pt x="252" y="258"/>
                </a:lnTo>
                <a:lnTo>
                  <a:pt x="236" y="256"/>
                </a:lnTo>
                <a:lnTo>
                  <a:pt x="220" y="252"/>
                </a:lnTo>
                <a:lnTo>
                  <a:pt x="210" y="246"/>
                </a:lnTo>
                <a:lnTo>
                  <a:pt x="210" y="246"/>
                </a:lnTo>
                <a:lnTo>
                  <a:pt x="206" y="244"/>
                </a:lnTo>
                <a:lnTo>
                  <a:pt x="206" y="244"/>
                </a:lnTo>
                <a:lnTo>
                  <a:pt x="206" y="244"/>
                </a:lnTo>
                <a:lnTo>
                  <a:pt x="200" y="238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2"/>
                </a:lnTo>
                <a:lnTo>
                  <a:pt x="150" y="254"/>
                </a:lnTo>
                <a:lnTo>
                  <a:pt x="28" y="212"/>
                </a:lnTo>
                <a:lnTo>
                  <a:pt x="52" y="200"/>
                </a:lnTo>
                <a:lnTo>
                  <a:pt x="148" y="234"/>
                </a:lnTo>
                <a:lnTo>
                  <a:pt x="148" y="234"/>
                </a:lnTo>
                <a:lnTo>
                  <a:pt x="152" y="234"/>
                </a:lnTo>
                <a:lnTo>
                  <a:pt x="152" y="234"/>
                </a:lnTo>
                <a:lnTo>
                  <a:pt x="154" y="234"/>
                </a:lnTo>
                <a:lnTo>
                  <a:pt x="198" y="214"/>
                </a:lnTo>
                <a:lnTo>
                  <a:pt x="198" y="214"/>
                </a:lnTo>
                <a:lnTo>
                  <a:pt x="200" y="220"/>
                </a:lnTo>
                <a:lnTo>
                  <a:pt x="206" y="224"/>
                </a:lnTo>
                <a:lnTo>
                  <a:pt x="214" y="228"/>
                </a:lnTo>
                <a:lnTo>
                  <a:pt x="222" y="232"/>
                </a:lnTo>
                <a:lnTo>
                  <a:pt x="246" y="236"/>
                </a:lnTo>
                <a:lnTo>
                  <a:pt x="272" y="238"/>
                </a:lnTo>
                <a:lnTo>
                  <a:pt x="272" y="238"/>
                </a:lnTo>
                <a:lnTo>
                  <a:pt x="300" y="236"/>
                </a:lnTo>
                <a:lnTo>
                  <a:pt x="314" y="234"/>
                </a:lnTo>
                <a:lnTo>
                  <a:pt x="324" y="230"/>
                </a:lnTo>
                <a:lnTo>
                  <a:pt x="334" y="226"/>
                </a:lnTo>
                <a:lnTo>
                  <a:pt x="340" y="220"/>
                </a:lnTo>
                <a:lnTo>
                  <a:pt x="344" y="216"/>
                </a:lnTo>
                <a:lnTo>
                  <a:pt x="346" y="210"/>
                </a:lnTo>
                <a:lnTo>
                  <a:pt x="346" y="196"/>
                </a:lnTo>
                <a:lnTo>
                  <a:pt x="346" y="196"/>
                </a:lnTo>
                <a:lnTo>
                  <a:pt x="346" y="200"/>
                </a:lnTo>
                <a:lnTo>
                  <a:pt x="344" y="204"/>
                </a:lnTo>
                <a:lnTo>
                  <a:pt x="334" y="210"/>
                </a:lnTo>
                <a:lnTo>
                  <a:pt x="334" y="210"/>
                </a:lnTo>
                <a:lnTo>
                  <a:pt x="322" y="216"/>
                </a:lnTo>
                <a:lnTo>
                  <a:pt x="308" y="220"/>
                </a:lnTo>
                <a:lnTo>
                  <a:pt x="290" y="222"/>
                </a:lnTo>
                <a:lnTo>
                  <a:pt x="272" y="224"/>
                </a:lnTo>
                <a:lnTo>
                  <a:pt x="272" y="224"/>
                </a:lnTo>
                <a:lnTo>
                  <a:pt x="252" y="222"/>
                </a:lnTo>
                <a:lnTo>
                  <a:pt x="236" y="220"/>
                </a:lnTo>
                <a:lnTo>
                  <a:pt x="220" y="216"/>
                </a:lnTo>
                <a:lnTo>
                  <a:pt x="210" y="210"/>
                </a:lnTo>
                <a:lnTo>
                  <a:pt x="210" y="210"/>
                </a:lnTo>
                <a:lnTo>
                  <a:pt x="208" y="210"/>
                </a:lnTo>
                <a:lnTo>
                  <a:pt x="208" y="210"/>
                </a:lnTo>
                <a:lnTo>
                  <a:pt x="200" y="204"/>
                </a:lnTo>
                <a:lnTo>
                  <a:pt x="198" y="198"/>
                </a:lnTo>
                <a:lnTo>
                  <a:pt x="198" y="198"/>
                </a:lnTo>
                <a:lnTo>
                  <a:pt x="196" y="196"/>
                </a:lnTo>
                <a:lnTo>
                  <a:pt x="196" y="198"/>
                </a:lnTo>
                <a:lnTo>
                  <a:pt x="152" y="218"/>
                </a:lnTo>
                <a:lnTo>
                  <a:pt x="72" y="192"/>
                </a:lnTo>
                <a:lnTo>
                  <a:pt x="50" y="184"/>
                </a:lnTo>
                <a:lnTo>
                  <a:pt x="28" y="176"/>
                </a:lnTo>
                <a:lnTo>
                  <a:pt x="52" y="166"/>
                </a:lnTo>
                <a:lnTo>
                  <a:pt x="150" y="200"/>
                </a:lnTo>
                <a:lnTo>
                  <a:pt x="150" y="200"/>
                </a:lnTo>
                <a:lnTo>
                  <a:pt x="152" y="200"/>
                </a:lnTo>
                <a:lnTo>
                  <a:pt x="152" y="200"/>
                </a:lnTo>
                <a:lnTo>
                  <a:pt x="156" y="200"/>
                </a:lnTo>
                <a:lnTo>
                  <a:pt x="198" y="180"/>
                </a:lnTo>
                <a:lnTo>
                  <a:pt x="198" y="180"/>
                </a:lnTo>
                <a:lnTo>
                  <a:pt x="202" y="184"/>
                </a:lnTo>
                <a:lnTo>
                  <a:pt x="208" y="188"/>
                </a:lnTo>
                <a:lnTo>
                  <a:pt x="224" y="196"/>
                </a:lnTo>
                <a:lnTo>
                  <a:pt x="246" y="200"/>
                </a:lnTo>
                <a:lnTo>
                  <a:pt x="272" y="202"/>
                </a:lnTo>
                <a:lnTo>
                  <a:pt x="272" y="202"/>
                </a:lnTo>
                <a:lnTo>
                  <a:pt x="296" y="200"/>
                </a:lnTo>
                <a:lnTo>
                  <a:pt x="318" y="196"/>
                </a:lnTo>
                <a:lnTo>
                  <a:pt x="334" y="190"/>
                </a:lnTo>
                <a:lnTo>
                  <a:pt x="340" y="186"/>
                </a:lnTo>
                <a:lnTo>
                  <a:pt x="344" y="180"/>
                </a:lnTo>
                <a:lnTo>
                  <a:pt x="370" y="168"/>
                </a:lnTo>
                <a:lnTo>
                  <a:pt x="370" y="168"/>
                </a:lnTo>
                <a:lnTo>
                  <a:pt x="374" y="166"/>
                </a:lnTo>
                <a:lnTo>
                  <a:pt x="374" y="162"/>
                </a:lnTo>
                <a:lnTo>
                  <a:pt x="374" y="162"/>
                </a:lnTo>
                <a:lnTo>
                  <a:pt x="374" y="156"/>
                </a:lnTo>
                <a:lnTo>
                  <a:pt x="370" y="154"/>
                </a:lnTo>
                <a:lnTo>
                  <a:pt x="346" y="146"/>
                </a:lnTo>
                <a:lnTo>
                  <a:pt x="372" y="134"/>
                </a:lnTo>
                <a:lnTo>
                  <a:pt x="372" y="134"/>
                </a:lnTo>
                <a:lnTo>
                  <a:pt x="374" y="130"/>
                </a:lnTo>
                <a:lnTo>
                  <a:pt x="376" y="126"/>
                </a:lnTo>
                <a:lnTo>
                  <a:pt x="376" y="126"/>
                </a:lnTo>
                <a:close/>
                <a:moveTo>
                  <a:pt x="202" y="78"/>
                </a:moveTo>
                <a:lnTo>
                  <a:pt x="202" y="78"/>
                </a:lnTo>
                <a:lnTo>
                  <a:pt x="214" y="84"/>
                </a:lnTo>
                <a:lnTo>
                  <a:pt x="230" y="90"/>
                </a:lnTo>
                <a:lnTo>
                  <a:pt x="248" y="94"/>
                </a:lnTo>
                <a:lnTo>
                  <a:pt x="272" y="96"/>
                </a:lnTo>
                <a:lnTo>
                  <a:pt x="272" y="96"/>
                </a:lnTo>
                <a:lnTo>
                  <a:pt x="294" y="94"/>
                </a:lnTo>
                <a:lnTo>
                  <a:pt x="314" y="90"/>
                </a:lnTo>
                <a:lnTo>
                  <a:pt x="330" y="84"/>
                </a:lnTo>
                <a:lnTo>
                  <a:pt x="342" y="78"/>
                </a:lnTo>
                <a:lnTo>
                  <a:pt x="342" y="78"/>
                </a:lnTo>
                <a:lnTo>
                  <a:pt x="346" y="82"/>
                </a:lnTo>
                <a:lnTo>
                  <a:pt x="346" y="88"/>
                </a:lnTo>
                <a:lnTo>
                  <a:pt x="346" y="88"/>
                </a:lnTo>
                <a:lnTo>
                  <a:pt x="346" y="92"/>
                </a:lnTo>
                <a:lnTo>
                  <a:pt x="344" y="96"/>
                </a:lnTo>
                <a:lnTo>
                  <a:pt x="334" y="104"/>
                </a:lnTo>
                <a:lnTo>
                  <a:pt x="334" y="104"/>
                </a:lnTo>
                <a:lnTo>
                  <a:pt x="322" y="108"/>
                </a:lnTo>
                <a:lnTo>
                  <a:pt x="308" y="112"/>
                </a:lnTo>
                <a:lnTo>
                  <a:pt x="290" y="116"/>
                </a:lnTo>
                <a:lnTo>
                  <a:pt x="272" y="116"/>
                </a:lnTo>
                <a:lnTo>
                  <a:pt x="272" y="116"/>
                </a:lnTo>
                <a:lnTo>
                  <a:pt x="254" y="116"/>
                </a:lnTo>
                <a:lnTo>
                  <a:pt x="238" y="114"/>
                </a:lnTo>
                <a:lnTo>
                  <a:pt x="226" y="110"/>
                </a:lnTo>
                <a:lnTo>
                  <a:pt x="214" y="106"/>
                </a:lnTo>
                <a:lnTo>
                  <a:pt x="214" y="106"/>
                </a:lnTo>
                <a:lnTo>
                  <a:pt x="214" y="106"/>
                </a:lnTo>
                <a:lnTo>
                  <a:pt x="210" y="104"/>
                </a:lnTo>
                <a:lnTo>
                  <a:pt x="210" y="104"/>
                </a:lnTo>
                <a:lnTo>
                  <a:pt x="200" y="96"/>
                </a:lnTo>
                <a:lnTo>
                  <a:pt x="198" y="92"/>
                </a:lnTo>
                <a:lnTo>
                  <a:pt x="196" y="88"/>
                </a:lnTo>
                <a:lnTo>
                  <a:pt x="196" y="88"/>
                </a:lnTo>
                <a:lnTo>
                  <a:pt x="198" y="82"/>
                </a:lnTo>
                <a:lnTo>
                  <a:pt x="202" y="78"/>
                </a:lnTo>
                <a:lnTo>
                  <a:pt x="202" y="78"/>
                </a:lnTo>
                <a:close/>
                <a:moveTo>
                  <a:pt x="202" y="114"/>
                </a:moveTo>
                <a:lnTo>
                  <a:pt x="202" y="114"/>
                </a:lnTo>
                <a:lnTo>
                  <a:pt x="214" y="120"/>
                </a:lnTo>
                <a:lnTo>
                  <a:pt x="230" y="126"/>
                </a:lnTo>
                <a:lnTo>
                  <a:pt x="248" y="130"/>
                </a:lnTo>
                <a:lnTo>
                  <a:pt x="272" y="130"/>
                </a:lnTo>
                <a:lnTo>
                  <a:pt x="272" y="130"/>
                </a:lnTo>
                <a:lnTo>
                  <a:pt x="294" y="130"/>
                </a:lnTo>
                <a:lnTo>
                  <a:pt x="314" y="126"/>
                </a:lnTo>
                <a:lnTo>
                  <a:pt x="330" y="120"/>
                </a:lnTo>
                <a:lnTo>
                  <a:pt x="342" y="114"/>
                </a:lnTo>
                <a:lnTo>
                  <a:pt x="342" y="114"/>
                </a:lnTo>
                <a:lnTo>
                  <a:pt x="346" y="118"/>
                </a:lnTo>
                <a:lnTo>
                  <a:pt x="346" y="124"/>
                </a:lnTo>
                <a:lnTo>
                  <a:pt x="346" y="124"/>
                </a:lnTo>
                <a:lnTo>
                  <a:pt x="346" y="128"/>
                </a:lnTo>
                <a:lnTo>
                  <a:pt x="346" y="128"/>
                </a:lnTo>
                <a:lnTo>
                  <a:pt x="342" y="132"/>
                </a:lnTo>
                <a:lnTo>
                  <a:pt x="342" y="132"/>
                </a:lnTo>
                <a:lnTo>
                  <a:pt x="340" y="134"/>
                </a:lnTo>
                <a:lnTo>
                  <a:pt x="340" y="134"/>
                </a:lnTo>
                <a:lnTo>
                  <a:pt x="338" y="136"/>
                </a:lnTo>
                <a:lnTo>
                  <a:pt x="338" y="136"/>
                </a:lnTo>
                <a:lnTo>
                  <a:pt x="334" y="140"/>
                </a:lnTo>
                <a:lnTo>
                  <a:pt x="334" y="140"/>
                </a:lnTo>
                <a:lnTo>
                  <a:pt x="322" y="144"/>
                </a:lnTo>
                <a:lnTo>
                  <a:pt x="308" y="148"/>
                </a:lnTo>
                <a:lnTo>
                  <a:pt x="290" y="150"/>
                </a:lnTo>
                <a:lnTo>
                  <a:pt x="272" y="152"/>
                </a:lnTo>
                <a:lnTo>
                  <a:pt x="272" y="152"/>
                </a:lnTo>
                <a:lnTo>
                  <a:pt x="254" y="152"/>
                </a:lnTo>
                <a:lnTo>
                  <a:pt x="238" y="148"/>
                </a:lnTo>
                <a:lnTo>
                  <a:pt x="226" y="146"/>
                </a:lnTo>
                <a:lnTo>
                  <a:pt x="214" y="142"/>
                </a:lnTo>
                <a:lnTo>
                  <a:pt x="214" y="142"/>
                </a:lnTo>
                <a:lnTo>
                  <a:pt x="214" y="142"/>
                </a:lnTo>
                <a:lnTo>
                  <a:pt x="210" y="140"/>
                </a:lnTo>
                <a:lnTo>
                  <a:pt x="210" y="140"/>
                </a:lnTo>
                <a:lnTo>
                  <a:pt x="200" y="132"/>
                </a:lnTo>
                <a:lnTo>
                  <a:pt x="198" y="128"/>
                </a:lnTo>
                <a:lnTo>
                  <a:pt x="196" y="124"/>
                </a:lnTo>
                <a:lnTo>
                  <a:pt x="196" y="124"/>
                </a:lnTo>
                <a:lnTo>
                  <a:pt x="198" y="118"/>
                </a:lnTo>
                <a:lnTo>
                  <a:pt x="202" y="114"/>
                </a:lnTo>
                <a:lnTo>
                  <a:pt x="202" y="114"/>
                </a:lnTo>
                <a:close/>
                <a:moveTo>
                  <a:pt x="162" y="144"/>
                </a:moveTo>
                <a:lnTo>
                  <a:pt x="162" y="144"/>
                </a:lnTo>
                <a:lnTo>
                  <a:pt x="150" y="150"/>
                </a:lnTo>
                <a:lnTo>
                  <a:pt x="134" y="150"/>
                </a:lnTo>
                <a:lnTo>
                  <a:pt x="134" y="150"/>
                </a:lnTo>
                <a:lnTo>
                  <a:pt x="116" y="150"/>
                </a:lnTo>
                <a:lnTo>
                  <a:pt x="104" y="144"/>
                </a:lnTo>
                <a:lnTo>
                  <a:pt x="104" y="144"/>
                </a:lnTo>
                <a:lnTo>
                  <a:pt x="100" y="142"/>
                </a:lnTo>
                <a:lnTo>
                  <a:pt x="98" y="138"/>
                </a:lnTo>
                <a:lnTo>
                  <a:pt x="98" y="138"/>
                </a:lnTo>
                <a:lnTo>
                  <a:pt x="100" y="136"/>
                </a:lnTo>
                <a:lnTo>
                  <a:pt x="102" y="132"/>
                </a:lnTo>
                <a:lnTo>
                  <a:pt x="110" y="128"/>
                </a:lnTo>
                <a:lnTo>
                  <a:pt x="120" y="126"/>
                </a:lnTo>
                <a:lnTo>
                  <a:pt x="134" y="124"/>
                </a:lnTo>
                <a:lnTo>
                  <a:pt x="134" y="124"/>
                </a:lnTo>
                <a:lnTo>
                  <a:pt x="148" y="126"/>
                </a:lnTo>
                <a:lnTo>
                  <a:pt x="158" y="128"/>
                </a:lnTo>
                <a:lnTo>
                  <a:pt x="166" y="132"/>
                </a:lnTo>
                <a:lnTo>
                  <a:pt x="168" y="136"/>
                </a:lnTo>
                <a:lnTo>
                  <a:pt x="168" y="138"/>
                </a:lnTo>
                <a:lnTo>
                  <a:pt x="168" y="138"/>
                </a:lnTo>
                <a:lnTo>
                  <a:pt x="166" y="142"/>
                </a:lnTo>
                <a:lnTo>
                  <a:pt x="162" y="144"/>
                </a:lnTo>
                <a:lnTo>
                  <a:pt x="162" y="144"/>
                </a:lnTo>
                <a:close/>
                <a:moveTo>
                  <a:pt x="346" y="160"/>
                </a:moveTo>
                <a:lnTo>
                  <a:pt x="346" y="160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2" y="168"/>
                </a:lnTo>
                <a:lnTo>
                  <a:pt x="342" y="168"/>
                </a:lnTo>
                <a:lnTo>
                  <a:pt x="340" y="170"/>
                </a:lnTo>
                <a:lnTo>
                  <a:pt x="340" y="170"/>
                </a:lnTo>
                <a:lnTo>
                  <a:pt x="338" y="172"/>
                </a:lnTo>
                <a:lnTo>
                  <a:pt x="338" y="172"/>
                </a:lnTo>
                <a:lnTo>
                  <a:pt x="334" y="174"/>
                </a:lnTo>
                <a:lnTo>
                  <a:pt x="334" y="174"/>
                </a:lnTo>
                <a:lnTo>
                  <a:pt x="322" y="180"/>
                </a:lnTo>
                <a:lnTo>
                  <a:pt x="308" y="184"/>
                </a:lnTo>
                <a:lnTo>
                  <a:pt x="290" y="186"/>
                </a:lnTo>
                <a:lnTo>
                  <a:pt x="272" y="188"/>
                </a:lnTo>
                <a:lnTo>
                  <a:pt x="272" y="188"/>
                </a:lnTo>
                <a:lnTo>
                  <a:pt x="252" y="186"/>
                </a:lnTo>
                <a:lnTo>
                  <a:pt x="236" y="184"/>
                </a:lnTo>
                <a:lnTo>
                  <a:pt x="220" y="180"/>
                </a:lnTo>
                <a:lnTo>
                  <a:pt x="210" y="174"/>
                </a:lnTo>
                <a:lnTo>
                  <a:pt x="210" y="174"/>
                </a:lnTo>
                <a:lnTo>
                  <a:pt x="208" y="174"/>
                </a:lnTo>
                <a:lnTo>
                  <a:pt x="208" y="174"/>
                </a:lnTo>
                <a:lnTo>
                  <a:pt x="208" y="174"/>
                </a:lnTo>
                <a:lnTo>
                  <a:pt x="200" y="168"/>
                </a:lnTo>
                <a:lnTo>
                  <a:pt x="200" y="168"/>
                </a:lnTo>
                <a:lnTo>
                  <a:pt x="200" y="166"/>
                </a:lnTo>
                <a:lnTo>
                  <a:pt x="200" y="166"/>
                </a:lnTo>
                <a:lnTo>
                  <a:pt x="198" y="164"/>
                </a:lnTo>
                <a:lnTo>
                  <a:pt x="198" y="164"/>
                </a:lnTo>
                <a:lnTo>
                  <a:pt x="196" y="160"/>
                </a:lnTo>
                <a:lnTo>
                  <a:pt x="196" y="160"/>
                </a:lnTo>
                <a:lnTo>
                  <a:pt x="198" y="154"/>
                </a:lnTo>
                <a:lnTo>
                  <a:pt x="202" y="148"/>
                </a:lnTo>
                <a:lnTo>
                  <a:pt x="202" y="148"/>
                </a:lnTo>
                <a:lnTo>
                  <a:pt x="214" y="156"/>
                </a:lnTo>
                <a:lnTo>
                  <a:pt x="230" y="162"/>
                </a:lnTo>
                <a:lnTo>
                  <a:pt x="248" y="166"/>
                </a:lnTo>
                <a:lnTo>
                  <a:pt x="272" y="166"/>
                </a:lnTo>
                <a:lnTo>
                  <a:pt x="272" y="166"/>
                </a:lnTo>
                <a:lnTo>
                  <a:pt x="294" y="166"/>
                </a:lnTo>
                <a:lnTo>
                  <a:pt x="314" y="162"/>
                </a:lnTo>
                <a:lnTo>
                  <a:pt x="330" y="156"/>
                </a:lnTo>
                <a:lnTo>
                  <a:pt x="342" y="148"/>
                </a:lnTo>
                <a:lnTo>
                  <a:pt x="342" y="148"/>
                </a:lnTo>
                <a:lnTo>
                  <a:pt x="346" y="154"/>
                </a:lnTo>
                <a:lnTo>
                  <a:pt x="346" y="160"/>
                </a:lnTo>
                <a:lnTo>
                  <a:pt x="346" y="160"/>
                </a:lnTo>
                <a:close/>
                <a:moveTo>
                  <a:pt x="346" y="128"/>
                </a:moveTo>
                <a:lnTo>
                  <a:pt x="346" y="128"/>
                </a:lnTo>
                <a:lnTo>
                  <a:pt x="348" y="128"/>
                </a:lnTo>
                <a:lnTo>
                  <a:pt x="346" y="128"/>
                </a:lnTo>
                <a:close/>
                <a:moveTo>
                  <a:pt x="196" y="28"/>
                </a:moveTo>
                <a:lnTo>
                  <a:pt x="196" y="28"/>
                </a:lnTo>
                <a:lnTo>
                  <a:pt x="198" y="24"/>
                </a:lnTo>
                <a:lnTo>
                  <a:pt x="202" y="18"/>
                </a:lnTo>
                <a:lnTo>
                  <a:pt x="210" y="14"/>
                </a:lnTo>
                <a:lnTo>
                  <a:pt x="218" y="8"/>
                </a:lnTo>
                <a:lnTo>
                  <a:pt x="230" y="6"/>
                </a:lnTo>
                <a:lnTo>
                  <a:pt x="242" y="2"/>
                </a:lnTo>
                <a:lnTo>
                  <a:pt x="272" y="0"/>
                </a:lnTo>
                <a:lnTo>
                  <a:pt x="272" y="0"/>
                </a:lnTo>
                <a:lnTo>
                  <a:pt x="300" y="2"/>
                </a:lnTo>
                <a:lnTo>
                  <a:pt x="314" y="6"/>
                </a:lnTo>
                <a:lnTo>
                  <a:pt x="324" y="8"/>
                </a:lnTo>
                <a:lnTo>
                  <a:pt x="334" y="14"/>
                </a:lnTo>
                <a:lnTo>
                  <a:pt x="340" y="18"/>
                </a:lnTo>
                <a:lnTo>
                  <a:pt x="344" y="24"/>
                </a:lnTo>
                <a:lnTo>
                  <a:pt x="346" y="28"/>
                </a:lnTo>
                <a:lnTo>
                  <a:pt x="346" y="28"/>
                </a:lnTo>
                <a:lnTo>
                  <a:pt x="346" y="34"/>
                </a:lnTo>
                <a:lnTo>
                  <a:pt x="344" y="38"/>
                </a:lnTo>
                <a:lnTo>
                  <a:pt x="334" y="44"/>
                </a:lnTo>
                <a:lnTo>
                  <a:pt x="334" y="44"/>
                </a:lnTo>
                <a:lnTo>
                  <a:pt x="322" y="50"/>
                </a:lnTo>
                <a:lnTo>
                  <a:pt x="308" y="54"/>
                </a:lnTo>
                <a:lnTo>
                  <a:pt x="290" y="56"/>
                </a:lnTo>
                <a:lnTo>
                  <a:pt x="272" y="58"/>
                </a:lnTo>
                <a:lnTo>
                  <a:pt x="272" y="58"/>
                </a:lnTo>
                <a:lnTo>
                  <a:pt x="252" y="56"/>
                </a:lnTo>
                <a:lnTo>
                  <a:pt x="236" y="54"/>
                </a:lnTo>
                <a:lnTo>
                  <a:pt x="220" y="50"/>
                </a:lnTo>
                <a:lnTo>
                  <a:pt x="210" y="44"/>
                </a:lnTo>
                <a:lnTo>
                  <a:pt x="210" y="44"/>
                </a:lnTo>
                <a:lnTo>
                  <a:pt x="200" y="38"/>
                </a:lnTo>
                <a:lnTo>
                  <a:pt x="198" y="34"/>
                </a:lnTo>
                <a:lnTo>
                  <a:pt x="196" y="28"/>
                </a:lnTo>
                <a:lnTo>
                  <a:pt x="196" y="28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+mn-lt"/>
            </a:endParaRP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808548" y="3429829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+mn-lt"/>
            </a:endParaRPr>
          </a:p>
        </p:txBody>
      </p:sp>
      <p:grpSp>
        <p:nvGrpSpPr>
          <p:cNvPr id="40" name="Group 26"/>
          <p:cNvGrpSpPr/>
          <p:nvPr/>
        </p:nvGrpSpPr>
        <p:grpSpPr>
          <a:xfrm>
            <a:off x="5036793" y="4328608"/>
            <a:ext cx="472173" cy="459404"/>
            <a:chOff x="1575605" y="3582211"/>
            <a:chExt cx="391130" cy="391130"/>
          </a:xfrm>
        </p:grpSpPr>
        <p:sp>
          <p:nvSpPr>
            <p:cNvPr id="41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>
                <a:solidFill>
                  <a:schemeClr val="bg1"/>
                </a:solidFill>
              </a:endParaRPr>
            </a:p>
          </p:txBody>
        </p:sp>
        <p:grpSp>
          <p:nvGrpSpPr>
            <p:cNvPr id="45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46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 err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5004048" y="5246513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+mn-lt"/>
            </a:endParaRPr>
          </a:p>
        </p:txBody>
      </p:sp>
      <p:sp>
        <p:nvSpPr>
          <p:cNvPr id="50" name="Freeform 4843"/>
          <p:cNvSpPr>
            <a:spLocks noEditPoints="1"/>
          </p:cNvSpPr>
          <p:nvPr/>
        </p:nvSpPr>
        <p:spPr bwMode="auto">
          <a:xfrm>
            <a:off x="5004048" y="3368964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+mn-lt"/>
            </a:endParaRPr>
          </a:p>
        </p:txBody>
      </p:sp>
      <p:sp>
        <p:nvSpPr>
          <p:cNvPr id="51" name="Segnaposto contenuto 28"/>
          <p:cNvSpPr txBox="1">
            <a:spLocks noGrp="1"/>
          </p:cNvSpPr>
          <p:nvPr>
            <p:ph idx="1"/>
          </p:nvPr>
        </p:nvSpPr>
        <p:spPr>
          <a:xfrm>
            <a:off x="539552" y="1650392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dirty="0">
                <a:latin typeface="Century Gothic"/>
                <a:ea typeface="Calibri" charset="0"/>
                <a:cs typeface="Calibri" charset="0"/>
              </a:rPr>
              <a:t>Il Progetto ‘</a:t>
            </a:r>
            <a:r>
              <a:rPr lang="it-IT" b="1" dirty="0">
                <a:latin typeface="Century Gothic"/>
                <a:ea typeface="Calibri" charset="0"/>
                <a:cs typeface="Calibri" charset="0"/>
              </a:rPr>
              <a:t>Servizi Digitali per la Città Metropolitana</a:t>
            </a:r>
            <a:r>
              <a:rPr lang="it-IT" dirty="0">
                <a:latin typeface="Century Gothic"/>
                <a:ea typeface="Calibri" charset="0"/>
                <a:cs typeface="Calibri" charset="0"/>
              </a:rPr>
              <a:t>’ prevede che si definiscano strategie per la </a:t>
            </a:r>
            <a:r>
              <a:rPr lang="it-IT" b="1" dirty="0">
                <a:latin typeface="Century Gothic"/>
                <a:ea typeface="Calibri" charset="0"/>
                <a:cs typeface="Calibri" charset="0"/>
              </a:rPr>
              <a:t>realizzazione di piattaforme </a:t>
            </a:r>
            <a:r>
              <a:rPr lang="it-IT" dirty="0">
                <a:latin typeface="Century Gothic"/>
                <a:ea typeface="Calibri" charset="0"/>
                <a:cs typeface="Calibri" charset="0"/>
              </a:rPr>
              <a:t>finalizzate all’erogazione di </a:t>
            </a:r>
            <a:r>
              <a:rPr lang="it-IT" b="1" dirty="0">
                <a:latin typeface="Century Gothic"/>
                <a:ea typeface="Calibri" charset="0"/>
                <a:cs typeface="Calibri" charset="0"/>
              </a:rPr>
              <a:t>servizi digitali per favorire lo sviluppo economico e sociale</a:t>
            </a:r>
            <a:r>
              <a:rPr lang="it-IT" dirty="0">
                <a:latin typeface="Century Gothic"/>
                <a:ea typeface="Calibri" charset="0"/>
                <a:cs typeface="Calibri" charset="0"/>
              </a:rPr>
              <a:t> dei Comuni della Città Metropolitana di Milano.</a:t>
            </a:r>
          </a:p>
        </p:txBody>
      </p:sp>
      <p:sp>
        <p:nvSpPr>
          <p:cNvPr id="52" name="Rettangolo 51"/>
          <p:cNvSpPr/>
          <p:nvPr/>
        </p:nvSpPr>
        <p:spPr>
          <a:xfrm>
            <a:off x="5508104" y="3384877"/>
            <a:ext cx="23042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Beneficiario: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Comune di Milano</a:t>
            </a:r>
          </a:p>
        </p:txBody>
      </p:sp>
    </p:spTree>
    <p:extLst>
      <p:ext uri="{BB962C8B-B14F-4D97-AF65-F5344CB8AC3E}">
        <p14:creationId xmlns:p14="http://schemas.microsoft.com/office/powerpoint/2010/main" val="129532479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28D72-AD8D-4ABB-9BE4-56994EF9A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424936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Progetto PON MI1.1.1.e: Servizi Digitali per la Città Metropolitana – Risultati raggiunti e Attività in corso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259632" y="5805264"/>
            <a:ext cx="4536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Importo </a:t>
            </a: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speso e rendicontato ad oggi: </a:t>
            </a:r>
          </a:p>
          <a:p>
            <a:pPr lvl="0" eaLnBrk="0" hangingPunct="0"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Euro 1.604.477,37</a:t>
            </a:r>
          </a:p>
        </p:txBody>
      </p:sp>
      <p:sp>
        <p:nvSpPr>
          <p:cNvPr id="37" name="Freeform 4968"/>
          <p:cNvSpPr>
            <a:spLocks noEditPoints="1"/>
          </p:cNvSpPr>
          <p:nvPr/>
        </p:nvSpPr>
        <p:spPr bwMode="auto">
          <a:xfrm>
            <a:off x="779873" y="1792267"/>
            <a:ext cx="479759" cy="484605"/>
          </a:xfrm>
          <a:custGeom>
            <a:avLst/>
            <a:gdLst>
              <a:gd name="T0" fmla="*/ 354 w 396"/>
              <a:gd name="T1" fmla="*/ 78 h 400"/>
              <a:gd name="T2" fmla="*/ 198 w 396"/>
              <a:gd name="T3" fmla="*/ 0 h 400"/>
              <a:gd name="T4" fmla="*/ 130 w 396"/>
              <a:gd name="T5" fmla="*/ 14 h 400"/>
              <a:gd name="T6" fmla="*/ 38 w 396"/>
              <a:gd name="T7" fmla="*/ 82 h 400"/>
              <a:gd name="T8" fmla="*/ 0 w 396"/>
              <a:gd name="T9" fmla="*/ 190 h 400"/>
              <a:gd name="T10" fmla="*/ 18 w 396"/>
              <a:gd name="T11" fmla="*/ 282 h 400"/>
              <a:gd name="T12" fmla="*/ 110 w 396"/>
              <a:gd name="T13" fmla="*/ 378 h 400"/>
              <a:gd name="T14" fmla="*/ 232 w 396"/>
              <a:gd name="T15" fmla="*/ 396 h 400"/>
              <a:gd name="T16" fmla="*/ 318 w 396"/>
              <a:gd name="T17" fmla="*/ 358 h 400"/>
              <a:gd name="T18" fmla="*/ 386 w 396"/>
              <a:gd name="T19" fmla="*/ 266 h 400"/>
              <a:gd name="T20" fmla="*/ 390 w 396"/>
              <a:gd name="T21" fmla="*/ 152 h 400"/>
              <a:gd name="T22" fmla="*/ 360 w 396"/>
              <a:gd name="T23" fmla="*/ 232 h 400"/>
              <a:gd name="T24" fmla="*/ 322 w 396"/>
              <a:gd name="T25" fmla="*/ 174 h 400"/>
              <a:gd name="T26" fmla="*/ 354 w 396"/>
              <a:gd name="T27" fmla="*/ 120 h 400"/>
              <a:gd name="T28" fmla="*/ 372 w 396"/>
              <a:gd name="T29" fmla="*/ 198 h 400"/>
              <a:gd name="T30" fmla="*/ 326 w 396"/>
              <a:gd name="T31" fmla="*/ 122 h 400"/>
              <a:gd name="T32" fmla="*/ 248 w 396"/>
              <a:gd name="T33" fmla="*/ 110 h 400"/>
              <a:gd name="T34" fmla="*/ 248 w 396"/>
              <a:gd name="T35" fmla="*/ 42 h 400"/>
              <a:gd name="T36" fmla="*/ 318 w 396"/>
              <a:gd name="T37" fmla="*/ 74 h 400"/>
              <a:gd name="T38" fmla="*/ 24 w 396"/>
              <a:gd name="T39" fmla="*/ 180 h 400"/>
              <a:gd name="T40" fmla="*/ 58 w 396"/>
              <a:gd name="T41" fmla="*/ 94 h 400"/>
              <a:gd name="T42" fmla="*/ 88 w 396"/>
              <a:gd name="T43" fmla="*/ 158 h 400"/>
              <a:gd name="T44" fmla="*/ 66 w 396"/>
              <a:gd name="T45" fmla="*/ 234 h 400"/>
              <a:gd name="T46" fmla="*/ 28 w 396"/>
              <a:gd name="T47" fmla="*/ 190 h 400"/>
              <a:gd name="T48" fmla="*/ 176 w 396"/>
              <a:gd name="T49" fmla="*/ 58 h 400"/>
              <a:gd name="T50" fmla="*/ 230 w 396"/>
              <a:gd name="T51" fmla="*/ 44 h 400"/>
              <a:gd name="T52" fmla="*/ 240 w 396"/>
              <a:gd name="T53" fmla="*/ 92 h 400"/>
              <a:gd name="T54" fmla="*/ 186 w 396"/>
              <a:gd name="T55" fmla="*/ 28 h 400"/>
              <a:gd name="T56" fmla="*/ 162 w 396"/>
              <a:gd name="T57" fmla="*/ 28 h 400"/>
              <a:gd name="T58" fmla="*/ 118 w 396"/>
              <a:gd name="T59" fmla="*/ 62 h 400"/>
              <a:gd name="T60" fmla="*/ 130 w 396"/>
              <a:gd name="T61" fmla="*/ 38 h 400"/>
              <a:gd name="T62" fmla="*/ 124 w 396"/>
              <a:gd name="T63" fmla="*/ 78 h 400"/>
              <a:gd name="T64" fmla="*/ 96 w 396"/>
              <a:gd name="T65" fmla="*/ 144 h 400"/>
              <a:gd name="T66" fmla="*/ 74 w 396"/>
              <a:gd name="T67" fmla="*/ 100 h 400"/>
              <a:gd name="T68" fmla="*/ 170 w 396"/>
              <a:gd name="T69" fmla="*/ 148 h 400"/>
              <a:gd name="T70" fmla="*/ 136 w 396"/>
              <a:gd name="T71" fmla="*/ 122 h 400"/>
              <a:gd name="T72" fmla="*/ 226 w 396"/>
              <a:gd name="T73" fmla="*/ 116 h 400"/>
              <a:gd name="T74" fmla="*/ 166 w 396"/>
              <a:gd name="T75" fmla="*/ 88 h 400"/>
              <a:gd name="T76" fmla="*/ 176 w 396"/>
              <a:gd name="T77" fmla="*/ 164 h 400"/>
              <a:gd name="T78" fmla="*/ 140 w 396"/>
              <a:gd name="T79" fmla="*/ 252 h 400"/>
              <a:gd name="T80" fmla="*/ 108 w 396"/>
              <a:gd name="T81" fmla="*/ 208 h 400"/>
              <a:gd name="T82" fmla="*/ 218 w 396"/>
              <a:gd name="T83" fmla="*/ 144 h 400"/>
              <a:gd name="T84" fmla="*/ 302 w 396"/>
              <a:gd name="T85" fmla="*/ 176 h 400"/>
              <a:gd name="T86" fmla="*/ 86 w 396"/>
              <a:gd name="T87" fmla="*/ 260 h 400"/>
              <a:gd name="T88" fmla="*/ 94 w 396"/>
              <a:gd name="T89" fmla="*/ 328 h 400"/>
              <a:gd name="T90" fmla="*/ 40 w 396"/>
              <a:gd name="T91" fmla="*/ 274 h 400"/>
              <a:gd name="T92" fmla="*/ 36 w 396"/>
              <a:gd name="T93" fmla="*/ 232 h 400"/>
              <a:gd name="T94" fmla="*/ 112 w 396"/>
              <a:gd name="T95" fmla="*/ 332 h 400"/>
              <a:gd name="T96" fmla="*/ 120 w 396"/>
              <a:gd name="T97" fmla="*/ 266 h 400"/>
              <a:gd name="T98" fmla="*/ 192 w 396"/>
              <a:gd name="T99" fmla="*/ 260 h 400"/>
              <a:gd name="T100" fmla="*/ 142 w 396"/>
              <a:gd name="T101" fmla="*/ 338 h 400"/>
              <a:gd name="T102" fmla="*/ 224 w 396"/>
              <a:gd name="T103" fmla="*/ 250 h 400"/>
              <a:gd name="T104" fmla="*/ 324 w 396"/>
              <a:gd name="T105" fmla="*/ 202 h 400"/>
              <a:gd name="T106" fmla="*/ 350 w 396"/>
              <a:gd name="T107" fmla="*/ 248 h 400"/>
              <a:gd name="T108" fmla="*/ 128 w 396"/>
              <a:gd name="T109" fmla="*/ 360 h 400"/>
              <a:gd name="T110" fmla="*/ 160 w 396"/>
              <a:gd name="T111" fmla="*/ 356 h 400"/>
              <a:gd name="T112" fmla="*/ 250 w 396"/>
              <a:gd name="T113" fmla="*/ 366 h 400"/>
              <a:gd name="T114" fmla="*/ 144 w 396"/>
              <a:gd name="T115" fmla="*/ 366 h 400"/>
              <a:gd name="T116" fmla="*/ 284 w 396"/>
              <a:gd name="T117" fmla="*/ 322 h 400"/>
              <a:gd name="T118" fmla="*/ 354 w 396"/>
              <a:gd name="T119" fmla="*/ 278 h 400"/>
              <a:gd name="T120" fmla="*/ 294 w 396"/>
              <a:gd name="T12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6" h="400">
                <a:moveTo>
                  <a:pt x="384" y="132"/>
                </a:moveTo>
                <a:lnTo>
                  <a:pt x="384" y="132"/>
                </a:lnTo>
                <a:lnTo>
                  <a:pt x="378" y="118"/>
                </a:lnTo>
                <a:lnTo>
                  <a:pt x="372" y="104"/>
                </a:lnTo>
                <a:lnTo>
                  <a:pt x="364" y="90"/>
                </a:lnTo>
                <a:lnTo>
                  <a:pt x="354" y="78"/>
                </a:lnTo>
                <a:lnTo>
                  <a:pt x="334" y="54"/>
                </a:lnTo>
                <a:lnTo>
                  <a:pt x="310" y="36"/>
                </a:lnTo>
                <a:lnTo>
                  <a:pt x="286" y="22"/>
                </a:lnTo>
                <a:lnTo>
                  <a:pt x="258" y="10"/>
                </a:lnTo>
                <a:lnTo>
                  <a:pt x="228" y="4"/>
                </a:lnTo>
                <a:lnTo>
                  <a:pt x="198" y="0"/>
                </a:lnTo>
                <a:lnTo>
                  <a:pt x="198" y="0"/>
                </a:lnTo>
                <a:lnTo>
                  <a:pt x="180" y="2"/>
                </a:lnTo>
                <a:lnTo>
                  <a:pt x="164" y="4"/>
                </a:lnTo>
                <a:lnTo>
                  <a:pt x="146" y="8"/>
                </a:lnTo>
                <a:lnTo>
                  <a:pt x="130" y="14"/>
                </a:lnTo>
                <a:lnTo>
                  <a:pt x="130" y="14"/>
                </a:lnTo>
                <a:lnTo>
                  <a:pt x="112" y="20"/>
                </a:lnTo>
                <a:lnTo>
                  <a:pt x="94" y="30"/>
                </a:lnTo>
                <a:lnTo>
                  <a:pt x="78" y="42"/>
                </a:lnTo>
                <a:lnTo>
                  <a:pt x="62" y="54"/>
                </a:lnTo>
                <a:lnTo>
                  <a:pt x="50" y="68"/>
                </a:lnTo>
                <a:lnTo>
                  <a:pt x="38" y="82"/>
                </a:lnTo>
                <a:lnTo>
                  <a:pt x="26" y="98"/>
                </a:lnTo>
                <a:lnTo>
                  <a:pt x="18" y="116"/>
                </a:lnTo>
                <a:lnTo>
                  <a:pt x="10" y="134"/>
                </a:lnTo>
                <a:lnTo>
                  <a:pt x="4" y="152"/>
                </a:lnTo>
                <a:lnTo>
                  <a:pt x="2" y="170"/>
                </a:lnTo>
                <a:lnTo>
                  <a:pt x="0" y="190"/>
                </a:lnTo>
                <a:lnTo>
                  <a:pt x="0" y="210"/>
                </a:lnTo>
                <a:lnTo>
                  <a:pt x="2" y="228"/>
                </a:lnTo>
                <a:lnTo>
                  <a:pt x="6" y="248"/>
                </a:lnTo>
                <a:lnTo>
                  <a:pt x="12" y="268"/>
                </a:lnTo>
                <a:lnTo>
                  <a:pt x="12" y="268"/>
                </a:lnTo>
                <a:lnTo>
                  <a:pt x="18" y="282"/>
                </a:lnTo>
                <a:lnTo>
                  <a:pt x="24" y="296"/>
                </a:lnTo>
                <a:lnTo>
                  <a:pt x="32" y="310"/>
                </a:lnTo>
                <a:lnTo>
                  <a:pt x="42" y="322"/>
                </a:lnTo>
                <a:lnTo>
                  <a:pt x="62" y="344"/>
                </a:lnTo>
                <a:lnTo>
                  <a:pt x="86" y="364"/>
                </a:lnTo>
                <a:lnTo>
                  <a:pt x="110" y="378"/>
                </a:lnTo>
                <a:lnTo>
                  <a:pt x="138" y="390"/>
                </a:lnTo>
                <a:lnTo>
                  <a:pt x="168" y="396"/>
                </a:lnTo>
                <a:lnTo>
                  <a:pt x="198" y="400"/>
                </a:lnTo>
                <a:lnTo>
                  <a:pt x="198" y="400"/>
                </a:lnTo>
                <a:lnTo>
                  <a:pt x="216" y="398"/>
                </a:lnTo>
                <a:lnTo>
                  <a:pt x="232" y="396"/>
                </a:lnTo>
                <a:lnTo>
                  <a:pt x="250" y="392"/>
                </a:lnTo>
                <a:lnTo>
                  <a:pt x="266" y="386"/>
                </a:lnTo>
                <a:lnTo>
                  <a:pt x="266" y="386"/>
                </a:lnTo>
                <a:lnTo>
                  <a:pt x="284" y="380"/>
                </a:lnTo>
                <a:lnTo>
                  <a:pt x="302" y="370"/>
                </a:lnTo>
                <a:lnTo>
                  <a:pt x="318" y="358"/>
                </a:lnTo>
                <a:lnTo>
                  <a:pt x="334" y="346"/>
                </a:lnTo>
                <a:lnTo>
                  <a:pt x="346" y="332"/>
                </a:lnTo>
                <a:lnTo>
                  <a:pt x="358" y="316"/>
                </a:lnTo>
                <a:lnTo>
                  <a:pt x="370" y="300"/>
                </a:lnTo>
                <a:lnTo>
                  <a:pt x="378" y="284"/>
                </a:lnTo>
                <a:lnTo>
                  <a:pt x="386" y="266"/>
                </a:lnTo>
                <a:lnTo>
                  <a:pt x="392" y="248"/>
                </a:lnTo>
                <a:lnTo>
                  <a:pt x="394" y="230"/>
                </a:lnTo>
                <a:lnTo>
                  <a:pt x="396" y="210"/>
                </a:lnTo>
                <a:lnTo>
                  <a:pt x="396" y="190"/>
                </a:lnTo>
                <a:lnTo>
                  <a:pt x="394" y="170"/>
                </a:lnTo>
                <a:lnTo>
                  <a:pt x="390" y="152"/>
                </a:lnTo>
                <a:lnTo>
                  <a:pt x="384" y="132"/>
                </a:lnTo>
                <a:lnTo>
                  <a:pt x="384" y="132"/>
                </a:lnTo>
                <a:close/>
                <a:moveTo>
                  <a:pt x="372" y="198"/>
                </a:moveTo>
                <a:lnTo>
                  <a:pt x="372" y="198"/>
                </a:lnTo>
                <a:lnTo>
                  <a:pt x="368" y="214"/>
                </a:lnTo>
                <a:lnTo>
                  <a:pt x="360" y="232"/>
                </a:lnTo>
                <a:lnTo>
                  <a:pt x="360" y="232"/>
                </a:lnTo>
                <a:lnTo>
                  <a:pt x="352" y="216"/>
                </a:lnTo>
                <a:lnTo>
                  <a:pt x="344" y="202"/>
                </a:lnTo>
                <a:lnTo>
                  <a:pt x="334" y="188"/>
                </a:lnTo>
                <a:lnTo>
                  <a:pt x="322" y="174"/>
                </a:lnTo>
                <a:lnTo>
                  <a:pt x="322" y="174"/>
                </a:lnTo>
                <a:lnTo>
                  <a:pt x="332" y="156"/>
                </a:lnTo>
                <a:lnTo>
                  <a:pt x="338" y="138"/>
                </a:lnTo>
                <a:lnTo>
                  <a:pt x="342" y="120"/>
                </a:lnTo>
                <a:lnTo>
                  <a:pt x="344" y="102"/>
                </a:lnTo>
                <a:lnTo>
                  <a:pt x="344" y="102"/>
                </a:lnTo>
                <a:lnTo>
                  <a:pt x="354" y="120"/>
                </a:lnTo>
                <a:lnTo>
                  <a:pt x="362" y="140"/>
                </a:lnTo>
                <a:lnTo>
                  <a:pt x="362" y="140"/>
                </a:lnTo>
                <a:lnTo>
                  <a:pt x="366" y="154"/>
                </a:lnTo>
                <a:lnTo>
                  <a:pt x="370" y="168"/>
                </a:lnTo>
                <a:lnTo>
                  <a:pt x="372" y="198"/>
                </a:lnTo>
                <a:lnTo>
                  <a:pt x="372" y="198"/>
                </a:lnTo>
                <a:close/>
                <a:moveTo>
                  <a:pt x="322" y="82"/>
                </a:moveTo>
                <a:lnTo>
                  <a:pt x="322" y="82"/>
                </a:lnTo>
                <a:lnTo>
                  <a:pt x="326" y="92"/>
                </a:lnTo>
                <a:lnTo>
                  <a:pt x="328" y="102"/>
                </a:lnTo>
                <a:lnTo>
                  <a:pt x="328" y="112"/>
                </a:lnTo>
                <a:lnTo>
                  <a:pt x="326" y="122"/>
                </a:lnTo>
                <a:lnTo>
                  <a:pt x="320" y="142"/>
                </a:lnTo>
                <a:lnTo>
                  <a:pt x="312" y="162"/>
                </a:lnTo>
                <a:lnTo>
                  <a:pt x="312" y="162"/>
                </a:lnTo>
                <a:lnTo>
                  <a:pt x="282" y="136"/>
                </a:lnTo>
                <a:lnTo>
                  <a:pt x="248" y="110"/>
                </a:lnTo>
                <a:lnTo>
                  <a:pt x="248" y="110"/>
                </a:lnTo>
                <a:lnTo>
                  <a:pt x="256" y="96"/>
                </a:lnTo>
                <a:lnTo>
                  <a:pt x="258" y="82"/>
                </a:lnTo>
                <a:lnTo>
                  <a:pt x="258" y="68"/>
                </a:lnTo>
                <a:lnTo>
                  <a:pt x="256" y="56"/>
                </a:lnTo>
                <a:lnTo>
                  <a:pt x="256" y="56"/>
                </a:lnTo>
                <a:lnTo>
                  <a:pt x="248" y="42"/>
                </a:lnTo>
                <a:lnTo>
                  <a:pt x="236" y="30"/>
                </a:lnTo>
                <a:lnTo>
                  <a:pt x="236" y="30"/>
                </a:lnTo>
                <a:lnTo>
                  <a:pt x="260" y="36"/>
                </a:lnTo>
                <a:lnTo>
                  <a:pt x="280" y="46"/>
                </a:lnTo>
                <a:lnTo>
                  <a:pt x="300" y="58"/>
                </a:lnTo>
                <a:lnTo>
                  <a:pt x="318" y="74"/>
                </a:lnTo>
                <a:lnTo>
                  <a:pt x="318" y="74"/>
                </a:lnTo>
                <a:lnTo>
                  <a:pt x="322" y="82"/>
                </a:lnTo>
                <a:lnTo>
                  <a:pt x="322" y="82"/>
                </a:lnTo>
                <a:close/>
                <a:moveTo>
                  <a:pt x="28" y="190"/>
                </a:moveTo>
                <a:lnTo>
                  <a:pt x="28" y="190"/>
                </a:lnTo>
                <a:lnTo>
                  <a:pt x="24" y="180"/>
                </a:lnTo>
                <a:lnTo>
                  <a:pt x="24" y="180"/>
                </a:lnTo>
                <a:lnTo>
                  <a:pt x="28" y="156"/>
                </a:lnTo>
                <a:lnTo>
                  <a:pt x="36" y="134"/>
                </a:lnTo>
                <a:lnTo>
                  <a:pt x="46" y="114"/>
                </a:lnTo>
                <a:lnTo>
                  <a:pt x="58" y="94"/>
                </a:lnTo>
                <a:lnTo>
                  <a:pt x="58" y="94"/>
                </a:lnTo>
                <a:lnTo>
                  <a:pt x="58" y="110"/>
                </a:lnTo>
                <a:lnTo>
                  <a:pt x="60" y="126"/>
                </a:lnTo>
                <a:lnTo>
                  <a:pt x="60" y="126"/>
                </a:lnTo>
                <a:lnTo>
                  <a:pt x="68" y="138"/>
                </a:lnTo>
                <a:lnTo>
                  <a:pt x="76" y="150"/>
                </a:lnTo>
                <a:lnTo>
                  <a:pt x="88" y="158"/>
                </a:lnTo>
                <a:lnTo>
                  <a:pt x="102" y="164"/>
                </a:lnTo>
                <a:lnTo>
                  <a:pt x="102" y="164"/>
                </a:lnTo>
                <a:lnTo>
                  <a:pt x="92" y="204"/>
                </a:lnTo>
                <a:lnTo>
                  <a:pt x="88" y="244"/>
                </a:lnTo>
                <a:lnTo>
                  <a:pt x="88" y="244"/>
                </a:lnTo>
                <a:lnTo>
                  <a:pt x="66" y="234"/>
                </a:lnTo>
                <a:lnTo>
                  <a:pt x="50" y="222"/>
                </a:lnTo>
                <a:lnTo>
                  <a:pt x="42" y="216"/>
                </a:lnTo>
                <a:lnTo>
                  <a:pt x="36" y="208"/>
                </a:lnTo>
                <a:lnTo>
                  <a:pt x="32" y="200"/>
                </a:lnTo>
                <a:lnTo>
                  <a:pt x="28" y="190"/>
                </a:lnTo>
                <a:lnTo>
                  <a:pt x="28" y="190"/>
                </a:lnTo>
                <a:close/>
                <a:moveTo>
                  <a:pt x="234" y="102"/>
                </a:moveTo>
                <a:lnTo>
                  <a:pt x="234" y="102"/>
                </a:lnTo>
                <a:lnTo>
                  <a:pt x="200" y="84"/>
                </a:lnTo>
                <a:lnTo>
                  <a:pt x="166" y="72"/>
                </a:lnTo>
                <a:lnTo>
                  <a:pt x="166" y="72"/>
                </a:lnTo>
                <a:lnTo>
                  <a:pt x="176" y="58"/>
                </a:lnTo>
                <a:lnTo>
                  <a:pt x="188" y="48"/>
                </a:lnTo>
                <a:lnTo>
                  <a:pt x="198" y="40"/>
                </a:lnTo>
                <a:lnTo>
                  <a:pt x="210" y="32"/>
                </a:lnTo>
                <a:lnTo>
                  <a:pt x="210" y="32"/>
                </a:lnTo>
                <a:lnTo>
                  <a:pt x="220" y="38"/>
                </a:lnTo>
                <a:lnTo>
                  <a:pt x="230" y="44"/>
                </a:lnTo>
                <a:lnTo>
                  <a:pt x="236" y="52"/>
                </a:lnTo>
                <a:lnTo>
                  <a:pt x="240" y="60"/>
                </a:lnTo>
                <a:lnTo>
                  <a:pt x="240" y="60"/>
                </a:lnTo>
                <a:lnTo>
                  <a:pt x="242" y="70"/>
                </a:lnTo>
                <a:lnTo>
                  <a:pt x="242" y="82"/>
                </a:lnTo>
                <a:lnTo>
                  <a:pt x="240" y="92"/>
                </a:lnTo>
                <a:lnTo>
                  <a:pt x="234" y="102"/>
                </a:lnTo>
                <a:lnTo>
                  <a:pt x="234" y="102"/>
                </a:lnTo>
                <a:close/>
                <a:moveTo>
                  <a:pt x="180" y="28"/>
                </a:moveTo>
                <a:lnTo>
                  <a:pt x="180" y="28"/>
                </a:lnTo>
                <a:lnTo>
                  <a:pt x="186" y="28"/>
                </a:lnTo>
                <a:lnTo>
                  <a:pt x="186" y="28"/>
                </a:lnTo>
                <a:lnTo>
                  <a:pt x="170" y="42"/>
                </a:lnTo>
                <a:lnTo>
                  <a:pt x="156" y="58"/>
                </a:lnTo>
                <a:lnTo>
                  <a:pt x="146" y="34"/>
                </a:lnTo>
                <a:lnTo>
                  <a:pt x="146" y="34"/>
                </a:lnTo>
                <a:lnTo>
                  <a:pt x="162" y="28"/>
                </a:lnTo>
                <a:lnTo>
                  <a:pt x="162" y="28"/>
                </a:lnTo>
                <a:lnTo>
                  <a:pt x="180" y="28"/>
                </a:lnTo>
                <a:lnTo>
                  <a:pt x="180" y="28"/>
                </a:lnTo>
                <a:close/>
                <a:moveTo>
                  <a:pt x="130" y="38"/>
                </a:moveTo>
                <a:lnTo>
                  <a:pt x="140" y="64"/>
                </a:lnTo>
                <a:lnTo>
                  <a:pt x="140" y="64"/>
                </a:lnTo>
                <a:lnTo>
                  <a:pt x="118" y="62"/>
                </a:lnTo>
                <a:lnTo>
                  <a:pt x="96" y="60"/>
                </a:lnTo>
                <a:lnTo>
                  <a:pt x="96" y="60"/>
                </a:lnTo>
                <a:lnTo>
                  <a:pt x="106" y="52"/>
                </a:lnTo>
                <a:lnTo>
                  <a:pt x="116" y="46"/>
                </a:lnTo>
                <a:lnTo>
                  <a:pt x="116" y="46"/>
                </a:lnTo>
                <a:lnTo>
                  <a:pt x="130" y="38"/>
                </a:lnTo>
                <a:lnTo>
                  <a:pt x="130" y="38"/>
                </a:lnTo>
                <a:close/>
                <a:moveTo>
                  <a:pt x="82" y="80"/>
                </a:moveTo>
                <a:lnTo>
                  <a:pt x="82" y="80"/>
                </a:lnTo>
                <a:lnTo>
                  <a:pt x="94" y="78"/>
                </a:lnTo>
                <a:lnTo>
                  <a:pt x="108" y="76"/>
                </a:lnTo>
                <a:lnTo>
                  <a:pt x="124" y="78"/>
                </a:lnTo>
                <a:lnTo>
                  <a:pt x="140" y="80"/>
                </a:lnTo>
                <a:lnTo>
                  <a:pt x="140" y="80"/>
                </a:lnTo>
                <a:lnTo>
                  <a:pt x="122" y="114"/>
                </a:lnTo>
                <a:lnTo>
                  <a:pt x="108" y="148"/>
                </a:lnTo>
                <a:lnTo>
                  <a:pt x="108" y="148"/>
                </a:lnTo>
                <a:lnTo>
                  <a:pt x="96" y="144"/>
                </a:lnTo>
                <a:lnTo>
                  <a:pt x="88" y="138"/>
                </a:lnTo>
                <a:lnTo>
                  <a:pt x="80" y="130"/>
                </a:lnTo>
                <a:lnTo>
                  <a:pt x="76" y="120"/>
                </a:lnTo>
                <a:lnTo>
                  <a:pt x="76" y="120"/>
                </a:lnTo>
                <a:lnTo>
                  <a:pt x="74" y="110"/>
                </a:lnTo>
                <a:lnTo>
                  <a:pt x="74" y="100"/>
                </a:lnTo>
                <a:lnTo>
                  <a:pt x="76" y="90"/>
                </a:lnTo>
                <a:lnTo>
                  <a:pt x="82" y="80"/>
                </a:lnTo>
                <a:lnTo>
                  <a:pt x="82" y="80"/>
                </a:lnTo>
                <a:close/>
                <a:moveTo>
                  <a:pt x="150" y="94"/>
                </a:moveTo>
                <a:lnTo>
                  <a:pt x="170" y="148"/>
                </a:lnTo>
                <a:lnTo>
                  <a:pt x="170" y="148"/>
                </a:lnTo>
                <a:lnTo>
                  <a:pt x="154" y="152"/>
                </a:lnTo>
                <a:lnTo>
                  <a:pt x="138" y="154"/>
                </a:lnTo>
                <a:lnTo>
                  <a:pt x="138" y="154"/>
                </a:lnTo>
                <a:lnTo>
                  <a:pt x="122" y="152"/>
                </a:lnTo>
                <a:lnTo>
                  <a:pt x="122" y="152"/>
                </a:lnTo>
                <a:lnTo>
                  <a:pt x="136" y="122"/>
                </a:lnTo>
                <a:lnTo>
                  <a:pt x="150" y="94"/>
                </a:lnTo>
                <a:lnTo>
                  <a:pt x="150" y="94"/>
                </a:lnTo>
                <a:close/>
                <a:moveTo>
                  <a:pt x="166" y="88"/>
                </a:moveTo>
                <a:lnTo>
                  <a:pt x="166" y="88"/>
                </a:lnTo>
                <a:lnTo>
                  <a:pt x="196" y="100"/>
                </a:lnTo>
                <a:lnTo>
                  <a:pt x="226" y="116"/>
                </a:lnTo>
                <a:lnTo>
                  <a:pt x="226" y="116"/>
                </a:lnTo>
                <a:lnTo>
                  <a:pt x="218" y="124"/>
                </a:lnTo>
                <a:lnTo>
                  <a:pt x="208" y="132"/>
                </a:lnTo>
                <a:lnTo>
                  <a:pt x="198" y="138"/>
                </a:lnTo>
                <a:lnTo>
                  <a:pt x="186" y="144"/>
                </a:lnTo>
                <a:lnTo>
                  <a:pt x="166" y="88"/>
                </a:lnTo>
                <a:close/>
                <a:moveTo>
                  <a:pt x="118" y="168"/>
                </a:moveTo>
                <a:lnTo>
                  <a:pt x="118" y="168"/>
                </a:lnTo>
                <a:lnTo>
                  <a:pt x="138" y="170"/>
                </a:lnTo>
                <a:lnTo>
                  <a:pt x="138" y="170"/>
                </a:lnTo>
                <a:lnTo>
                  <a:pt x="156" y="168"/>
                </a:lnTo>
                <a:lnTo>
                  <a:pt x="176" y="164"/>
                </a:lnTo>
                <a:lnTo>
                  <a:pt x="204" y="240"/>
                </a:lnTo>
                <a:lnTo>
                  <a:pt x="204" y="240"/>
                </a:lnTo>
                <a:lnTo>
                  <a:pt x="188" y="246"/>
                </a:lnTo>
                <a:lnTo>
                  <a:pt x="172" y="248"/>
                </a:lnTo>
                <a:lnTo>
                  <a:pt x="156" y="252"/>
                </a:lnTo>
                <a:lnTo>
                  <a:pt x="140" y="252"/>
                </a:lnTo>
                <a:lnTo>
                  <a:pt x="140" y="252"/>
                </a:lnTo>
                <a:lnTo>
                  <a:pt x="140" y="252"/>
                </a:lnTo>
                <a:lnTo>
                  <a:pt x="120" y="250"/>
                </a:lnTo>
                <a:lnTo>
                  <a:pt x="102" y="248"/>
                </a:lnTo>
                <a:lnTo>
                  <a:pt x="102" y="248"/>
                </a:lnTo>
                <a:lnTo>
                  <a:pt x="108" y="208"/>
                </a:lnTo>
                <a:lnTo>
                  <a:pt x="118" y="168"/>
                </a:lnTo>
                <a:lnTo>
                  <a:pt x="118" y="168"/>
                </a:lnTo>
                <a:close/>
                <a:moveTo>
                  <a:pt x="192" y="158"/>
                </a:moveTo>
                <a:lnTo>
                  <a:pt x="192" y="158"/>
                </a:lnTo>
                <a:lnTo>
                  <a:pt x="206" y="152"/>
                </a:lnTo>
                <a:lnTo>
                  <a:pt x="218" y="144"/>
                </a:lnTo>
                <a:lnTo>
                  <a:pt x="230" y="134"/>
                </a:lnTo>
                <a:lnTo>
                  <a:pt x="240" y="124"/>
                </a:lnTo>
                <a:lnTo>
                  <a:pt x="240" y="124"/>
                </a:lnTo>
                <a:lnTo>
                  <a:pt x="272" y="148"/>
                </a:lnTo>
                <a:lnTo>
                  <a:pt x="302" y="176"/>
                </a:lnTo>
                <a:lnTo>
                  <a:pt x="302" y="176"/>
                </a:lnTo>
                <a:lnTo>
                  <a:pt x="286" y="194"/>
                </a:lnTo>
                <a:lnTo>
                  <a:pt x="266" y="210"/>
                </a:lnTo>
                <a:lnTo>
                  <a:pt x="244" y="224"/>
                </a:lnTo>
                <a:lnTo>
                  <a:pt x="220" y="236"/>
                </a:lnTo>
                <a:lnTo>
                  <a:pt x="192" y="158"/>
                </a:lnTo>
                <a:close/>
                <a:moveTo>
                  <a:pt x="86" y="260"/>
                </a:moveTo>
                <a:lnTo>
                  <a:pt x="86" y="260"/>
                </a:lnTo>
                <a:lnTo>
                  <a:pt x="86" y="278"/>
                </a:lnTo>
                <a:lnTo>
                  <a:pt x="88" y="296"/>
                </a:lnTo>
                <a:lnTo>
                  <a:pt x="90" y="312"/>
                </a:lnTo>
                <a:lnTo>
                  <a:pt x="94" y="328"/>
                </a:lnTo>
                <a:lnTo>
                  <a:pt x="94" y="328"/>
                </a:lnTo>
                <a:lnTo>
                  <a:pt x="78" y="320"/>
                </a:lnTo>
                <a:lnTo>
                  <a:pt x="62" y="310"/>
                </a:lnTo>
                <a:lnTo>
                  <a:pt x="62" y="310"/>
                </a:lnTo>
                <a:lnTo>
                  <a:pt x="54" y="298"/>
                </a:lnTo>
                <a:lnTo>
                  <a:pt x="46" y="286"/>
                </a:lnTo>
                <a:lnTo>
                  <a:pt x="40" y="274"/>
                </a:lnTo>
                <a:lnTo>
                  <a:pt x="34" y="260"/>
                </a:lnTo>
                <a:lnTo>
                  <a:pt x="34" y="260"/>
                </a:lnTo>
                <a:lnTo>
                  <a:pt x="28" y="240"/>
                </a:lnTo>
                <a:lnTo>
                  <a:pt x="24" y="218"/>
                </a:lnTo>
                <a:lnTo>
                  <a:pt x="24" y="218"/>
                </a:lnTo>
                <a:lnTo>
                  <a:pt x="36" y="232"/>
                </a:lnTo>
                <a:lnTo>
                  <a:pt x="50" y="244"/>
                </a:lnTo>
                <a:lnTo>
                  <a:pt x="68" y="252"/>
                </a:lnTo>
                <a:lnTo>
                  <a:pt x="86" y="260"/>
                </a:lnTo>
                <a:lnTo>
                  <a:pt x="86" y="260"/>
                </a:lnTo>
                <a:close/>
                <a:moveTo>
                  <a:pt x="112" y="332"/>
                </a:moveTo>
                <a:lnTo>
                  <a:pt x="112" y="332"/>
                </a:lnTo>
                <a:lnTo>
                  <a:pt x="108" y="316"/>
                </a:lnTo>
                <a:lnTo>
                  <a:pt x="104" y="300"/>
                </a:lnTo>
                <a:lnTo>
                  <a:pt x="102" y="282"/>
                </a:lnTo>
                <a:lnTo>
                  <a:pt x="102" y="264"/>
                </a:lnTo>
                <a:lnTo>
                  <a:pt x="102" y="264"/>
                </a:lnTo>
                <a:lnTo>
                  <a:pt x="120" y="266"/>
                </a:lnTo>
                <a:lnTo>
                  <a:pt x="140" y="268"/>
                </a:lnTo>
                <a:lnTo>
                  <a:pt x="140" y="268"/>
                </a:lnTo>
                <a:lnTo>
                  <a:pt x="140" y="268"/>
                </a:lnTo>
                <a:lnTo>
                  <a:pt x="156" y="266"/>
                </a:lnTo>
                <a:lnTo>
                  <a:pt x="174" y="264"/>
                </a:lnTo>
                <a:lnTo>
                  <a:pt x="192" y="260"/>
                </a:lnTo>
                <a:lnTo>
                  <a:pt x="210" y="256"/>
                </a:lnTo>
                <a:lnTo>
                  <a:pt x="236" y="326"/>
                </a:lnTo>
                <a:lnTo>
                  <a:pt x="236" y="326"/>
                </a:lnTo>
                <a:lnTo>
                  <a:pt x="204" y="334"/>
                </a:lnTo>
                <a:lnTo>
                  <a:pt x="172" y="338"/>
                </a:lnTo>
                <a:lnTo>
                  <a:pt x="142" y="338"/>
                </a:lnTo>
                <a:lnTo>
                  <a:pt x="112" y="334"/>
                </a:lnTo>
                <a:lnTo>
                  <a:pt x="112" y="334"/>
                </a:lnTo>
                <a:lnTo>
                  <a:pt x="112" y="332"/>
                </a:lnTo>
                <a:lnTo>
                  <a:pt x="112" y="332"/>
                </a:lnTo>
                <a:close/>
                <a:moveTo>
                  <a:pt x="224" y="250"/>
                </a:moveTo>
                <a:lnTo>
                  <a:pt x="224" y="250"/>
                </a:lnTo>
                <a:lnTo>
                  <a:pt x="252" y="238"/>
                </a:lnTo>
                <a:lnTo>
                  <a:pt x="274" y="224"/>
                </a:lnTo>
                <a:lnTo>
                  <a:pt x="296" y="206"/>
                </a:lnTo>
                <a:lnTo>
                  <a:pt x="312" y="188"/>
                </a:lnTo>
                <a:lnTo>
                  <a:pt x="312" y="188"/>
                </a:lnTo>
                <a:lnTo>
                  <a:pt x="324" y="202"/>
                </a:lnTo>
                <a:lnTo>
                  <a:pt x="334" y="216"/>
                </a:lnTo>
                <a:lnTo>
                  <a:pt x="342" y="232"/>
                </a:lnTo>
                <a:lnTo>
                  <a:pt x="348" y="246"/>
                </a:lnTo>
                <a:lnTo>
                  <a:pt x="348" y="246"/>
                </a:lnTo>
                <a:lnTo>
                  <a:pt x="350" y="248"/>
                </a:lnTo>
                <a:lnTo>
                  <a:pt x="350" y="248"/>
                </a:lnTo>
                <a:lnTo>
                  <a:pt x="330" y="270"/>
                </a:lnTo>
                <a:lnTo>
                  <a:pt x="306" y="290"/>
                </a:lnTo>
                <a:lnTo>
                  <a:pt x="280" y="308"/>
                </a:lnTo>
                <a:lnTo>
                  <a:pt x="250" y="322"/>
                </a:lnTo>
                <a:lnTo>
                  <a:pt x="224" y="250"/>
                </a:lnTo>
                <a:close/>
                <a:moveTo>
                  <a:pt x="128" y="360"/>
                </a:moveTo>
                <a:lnTo>
                  <a:pt x="128" y="360"/>
                </a:lnTo>
                <a:lnTo>
                  <a:pt x="122" y="352"/>
                </a:lnTo>
                <a:lnTo>
                  <a:pt x="122" y="352"/>
                </a:lnTo>
                <a:lnTo>
                  <a:pt x="140" y="354"/>
                </a:lnTo>
                <a:lnTo>
                  <a:pt x="160" y="356"/>
                </a:lnTo>
                <a:lnTo>
                  <a:pt x="160" y="356"/>
                </a:lnTo>
                <a:lnTo>
                  <a:pt x="180" y="354"/>
                </a:lnTo>
                <a:lnTo>
                  <a:pt x="200" y="352"/>
                </a:lnTo>
                <a:lnTo>
                  <a:pt x="220" y="348"/>
                </a:lnTo>
                <a:lnTo>
                  <a:pt x="242" y="342"/>
                </a:lnTo>
                <a:lnTo>
                  <a:pt x="250" y="366"/>
                </a:lnTo>
                <a:lnTo>
                  <a:pt x="250" y="366"/>
                </a:lnTo>
                <a:lnTo>
                  <a:pt x="224" y="372"/>
                </a:lnTo>
                <a:lnTo>
                  <a:pt x="198" y="376"/>
                </a:lnTo>
                <a:lnTo>
                  <a:pt x="198" y="376"/>
                </a:lnTo>
                <a:lnTo>
                  <a:pt x="180" y="374"/>
                </a:lnTo>
                <a:lnTo>
                  <a:pt x="162" y="372"/>
                </a:lnTo>
                <a:lnTo>
                  <a:pt x="144" y="366"/>
                </a:lnTo>
                <a:lnTo>
                  <a:pt x="128" y="360"/>
                </a:lnTo>
                <a:lnTo>
                  <a:pt x="128" y="360"/>
                </a:lnTo>
                <a:close/>
                <a:moveTo>
                  <a:pt x="266" y="362"/>
                </a:moveTo>
                <a:lnTo>
                  <a:pt x="256" y="336"/>
                </a:lnTo>
                <a:lnTo>
                  <a:pt x="256" y="336"/>
                </a:lnTo>
                <a:lnTo>
                  <a:pt x="284" y="322"/>
                </a:lnTo>
                <a:lnTo>
                  <a:pt x="310" y="306"/>
                </a:lnTo>
                <a:lnTo>
                  <a:pt x="334" y="288"/>
                </a:lnTo>
                <a:lnTo>
                  <a:pt x="354" y="268"/>
                </a:lnTo>
                <a:lnTo>
                  <a:pt x="354" y="268"/>
                </a:lnTo>
                <a:lnTo>
                  <a:pt x="354" y="278"/>
                </a:lnTo>
                <a:lnTo>
                  <a:pt x="354" y="278"/>
                </a:lnTo>
                <a:lnTo>
                  <a:pt x="348" y="292"/>
                </a:lnTo>
                <a:lnTo>
                  <a:pt x="338" y="304"/>
                </a:lnTo>
                <a:lnTo>
                  <a:pt x="328" y="316"/>
                </a:lnTo>
                <a:lnTo>
                  <a:pt x="318" y="328"/>
                </a:lnTo>
                <a:lnTo>
                  <a:pt x="306" y="338"/>
                </a:lnTo>
                <a:lnTo>
                  <a:pt x="294" y="346"/>
                </a:lnTo>
                <a:lnTo>
                  <a:pt x="280" y="354"/>
                </a:lnTo>
                <a:lnTo>
                  <a:pt x="266" y="362"/>
                </a:lnTo>
                <a:lnTo>
                  <a:pt x="266" y="36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8" name="Freeform 4803"/>
          <p:cNvSpPr>
            <a:spLocks noEditPoints="1"/>
          </p:cNvSpPr>
          <p:nvPr/>
        </p:nvSpPr>
        <p:spPr bwMode="auto">
          <a:xfrm>
            <a:off x="798754" y="5949280"/>
            <a:ext cx="460878" cy="335852"/>
          </a:xfrm>
          <a:custGeom>
            <a:avLst/>
            <a:gdLst>
              <a:gd name="T0" fmla="*/ 372 w 376"/>
              <a:gd name="T1" fmla="*/ 98 h 274"/>
              <a:gd name="T2" fmla="*/ 344 w 376"/>
              <a:gd name="T3" fmla="*/ 74 h 274"/>
              <a:gd name="T4" fmla="*/ 334 w 376"/>
              <a:gd name="T5" fmla="*/ 68 h 274"/>
              <a:gd name="T6" fmla="*/ 254 w 376"/>
              <a:gd name="T7" fmla="*/ 80 h 274"/>
              <a:gd name="T8" fmla="*/ 210 w 376"/>
              <a:gd name="T9" fmla="*/ 68 h 274"/>
              <a:gd name="T10" fmla="*/ 6 w 376"/>
              <a:gd name="T11" fmla="*/ 136 h 274"/>
              <a:gd name="T12" fmla="*/ 4 w 376"/>
              <a:gd name="T13" fmla="*/ 170 h 274"/>
              <a:gd name="T14" fmla="*/ 30 w 376"/>
              <a:gd name="T15" fmla="*/ 194 h 274"/>
              <a:gd name="T16" fmla="*/ 4 w 376"/>
              <a:gd name="T17" fmla="*/ 220 h 274"/>
              <a:gd name="T18" fmla="*/ 198 w 376"/>
              <a:gd name="T19" fmla="*/ 250 h 274"/>
              <a:gd name="T20" fmla="*/ 272 w 376"/>
              <a:gd name="T21" fmla="*/ 274 h 274"/>
              <a:gd name="T22" fmla="*/ 346 w 376"/>
              <a:gd name="T23" fmla="*/ 246 h 274"/>
              <a:gd name="T24" fmla="*/ 322 w 376"/>
              <a:gd name="T25" fmla="*/ 252 h 274"/>
              <a:gd name="T26" fmla="*/ 220 w 376"/>
              <a:gd name="T27" fmla="*/ 252 h 274"/>
              <a:gd name="T28" fmla="*/ 196 w 376"/>
              <a:gd name="T29" fmla="*/ 232 h 274"/>
              <a:gd name="T30" fmla="*/ 148 w 376"/>
              <a:gd name="T31" fmla="*/ 234 h 274"/>
              <a:gd name="T32" fmla="*/ 200 w 376"/>
              <a:gd name="T33" fmla="*/ 220 h 274"/>
              <a:gd name="T34" fmla="*/ 300 w 376"/>
              <a:gd name="T35" fmla="*/ 236 h 274"/>
              <a:gd name="T36" fmla="*/ 346 w 376"/>
              <a:gd name="T37" fmla="*/ 196 h 274"/>
              <a:gd name="T38" fmla="*/ 308 w 376"/>
              <a:gd name="T39" fmla="*/ 220 h 274"/>
              <a:gd name="T40" fmla="*/ 210 w 376"/>
              <a:gd name="T41" fmla="*/ 210 h 274"/>
              <a:gd name="T42" fmla="*/ 196 w 376"/>
              <a:gd name="T43" fmla="*/ 196 h 274"/>
              <a:gd name="T44" fmla="*/ 150 w 376"/>
              <a:gd name="T45" fmla="*/ 200 h 274"/>
              <a:gd name="T46" fmla="*/ 202 w 376"/>
              <a:gd name="T47" fmla="*/ 184 h 274"/>
              <a:gd name="T48" fmla="*/ 318 w 376"/>
              <a:gd name="T49" fmla="*/ 196 h 274"/>
              <a:gd name="T50" fmla="*/ 374 w 376"/>
              <a:gd name="T51" fmla="*/ 162 h 274"/>
              <a:gd name="T52" fmla="*/ 374 w 376"/>
              <a:gd name="T53" fmla="*/ 130 h 274"/>
              <a:gd name="T54" fmla="*/ 248 w 376"/>
              <a:gd name="T55" fmla="*/ 94 h 274"/>
              <a:gd name="T56" fmla="*/ 342 w 376"/>
              <a:gd name="T57" fmla="*/ 78 h 274"/>
              <a:gd name="T58" fmla="*/ 334 w 376"/>
              <a:gd name="T59" fmla="*/ 104 h 274"/>
              <a:gd name="T60" fmla="*/ 238 w 376"/>
              <a:gd name="T61" fmla="*/ 114 h 274"/>
              <a:gd name="T62" fmla="*/ 200 w 376"/>
              <a:gd name="T63" fmla="*/ 96 h 274"/>
              <a:gd name="T64" fmla="*/ 202 w 376"/>
              <a:gd name="T65" fmla="*/ 114 h 274"/>
              <a:gd name="T66" fmla="*/ 294 w 376"/>
              <a:gd name="T67" fmla="*/ 130 h 274"/>
              <a:gd name="T68" fmla="*/ 346 w 376"/>
              <a:gd name="T69" fmla="*/ 124 h 274"/>
              <a:gd name="T70" fmla="*/ 338 w 376"/>
              <a:gd name="T71" fmla="*/ 136 h 274"/>
              <a:gd name="T72" fmla="*/ 272 w 376"/>
              <a:gd name="T73" fmla="*/ 152 h 274"/>
              <a:gd name="T74" fmla="*/ 214 w 376"/>
              <a:gd name="T75" fmla="*/ 142 h 274"/>
              <a:gd name="T76" fmla="*/ 198 w 376"/>
              <a:gd name="T77" fmla="*/ 118 h 274"/>
              <a:gd name="T78" fmla="*/ 134 w 376"/>
              <a:gd name="T79" fmla="*/ 150 h 274"/>
              <a:gd name="T80" fmla="*/ 100 w 376"/>
              <a:gd name="T81" fmla="*/ 136 h 274"/>
              <a:gd name="T82" fmla="*/ 158 w 376"/>
              <a:gd name="T83" fmla="*/ 128 h 274"/>
              <a:gd name="T84" fmla="*/ 162 w 376"/>
              <a:gd name="T85" fmla="*/ 144 h 274"/>
              <a:gd name="T86" fmla="*/ 346 w 376"/>
              <a:gd name="T87" fmla="*/ 162 h 274"/>
              <a:gd name="T88" fmla="*/ 342 w 376"/>
              <a:gd name="T89" fmla="*/ 168 h 274"/>
              <a:gd name="T90" fmla="*/ 322 w 376"/>
              <a:gd name="T91" fmla="*/ 180 h 274"/>
              <a:gd name="T92" fmla="*/ 220 w 376"/>
              <a:gd name="T93" fmla="*/ 180 h 274"/>
              <a:gd name="T94" fmla="*/ 200 w 376"/>
              <a:gd name="T95" fmla="*/ 168 h 274"/>
              <a:gd name="T96" fmla="*/ 198 w 376"/>
              <a:gd name="T97" fmla="*/ 154 h 274"/>
              <a:gd name="T98" fmla="*/ 272 w 376"/>
              <a:gd name="T99" fmla="*/ 166 h 274"/>
              <a:gd name="T100" fmla="*/ 346 w 376"/>
              <a:gd name="T101" fmla="*/ 160 h 274"/>
              <a:gd name="T102" fmla="*/ 196 w 376"/>
              <a:gd name="T103" fmla="*/ 28 h 274"/>
              <a:gd name="T104" fmla="*/ 272 w 376"/>
              <a:gd name="T105" fmla="*/ 0 h 274"/>
              <a:gd name="T106" fmla="*/ 344 w 376"/>
              <a:gd name="T107" fmla="*/ 24 h 274"/>
              <a:gd name="T108" fmla="*/ 322 w 376"/>
              <a:gd name="T109" fmla="*/ 50 h 274"/>
              <a:gd name="T110" fmla="*/ 220 w 376"/>
              <a:gd name="T111" fmla="*/ 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6" h="274">
                <a:moveTo>
                  <a:pt x="376" y="126"/>
                </a:moveTo>
                <a:lnTo>
                  <a:pt x="376" y="126"/>
                </a:lnTo>
                <a:lnTo>
                  <a:pt x="374" y="122"/>
                </a:lnTo>
                <a:lnTo>
                  <a:pt x="370" y="120"/>
                </a:lnTo>
                <a:lnTo>
                  <a:pt x="346" y="110"/>
                </a:lnTo>
                <a:lnTo>
                  <a:pt x="372" y="98"/>
                </a:lnTo>
                <a:lnTo>
                  <a:pt x="372" y="98"/>
                </a:lnTo>
                <a:lnTo>
                  <a:pt x="376" y="96"/>
                </a:lnTo>
                <a:lnTo>
                  <a:pt x="376" y="92"/>
                </a:lnTo>
                <a:lnTo>
                  <a:pt x="376" y="92"/>
                </a:lnTo>
                <a:lnTo>
                  <a:pt x="376" y="86"/>
                </a:lnTo>
                <a:lnTo>
                  <a:pt x="372" y="84"/>
                </a:lnTo>
                <a:lnTo>
                  <a:pt x="344" y="74"/>
                </a:lnTo>
                <a:lnTo>
                  <a:pt x="344" y="74"/>
                </a:lnTo>
                <a:lnTo>
                  <a:pt x="346" y="70"/>
                </a:lnTo>
                <a:lnTo>
                  <a:pt x="346" y="66"/>
                </a:lnTo>
                <a:lnTo>
                  <a:pt x="346" y="52"/>
                </a:lnTo>
                <a:lnTo>
                  <a:pt x="346" y="52"/>
                </a:lnTo>
                <a:lnTo>
                  <a:pt x="346" y="56"/>
                </a:lnTo>
                <a:lnTo>
                  <a:pt x="344" y="60"/>
                </a:lnTo>
                <a:lnTo>
                  <a:pt x="334" y="68"/>
                </a:lnTo>
                <a:lnTo>
                  <a:pt x="334" y="68"/>
                </a:lnTo>
                <a:lnTo>
                  <a:pt x="322" y="72"/>
                </a:lnTo>
                <a:lnTo>
                  <a:pt x="308" y="76"/>
                </a:lnTo>
                <a:lnTo>
                  <a:pt x="290" y="80"/>
                </a:lnTo>
                <a:lnTo>
                  <a:pt x="272" y="80"/>
                </a:lnTo>
                <a:lnTo>
                  <a:pt x="272" y="80"/>
                </a:lnTo>
                <a:lnTo>
                  <a:pt x="254" y="80"/>
                </a:lnTo>
                <a:lnTo>
                  <a:pt x="238" y="78"/>
                </a:lnTo>
                <a:lnTo>
                  <a:pt x="226" y="74"/>
                </a:lnTo>
                <a:lnTo>
                  <a:pt x="214" y="70"/>
                </a:lnTo>
                <a:lnTo>
                  <a:pt x="214" y="70"/>
                </a:lnTo>
                <a:lnTo>
                  <a:pt x="214" y="70"/>
                </a:lnTo>
                <a:lnTo>
                  <a:pt x="210" y="68"/>
                </a:lnTo>
                <a:lnTo>
                  <a:pt x="210" y="68"/>
                </a:lnTo>
                <a:lnTo>
                  <a:pt x="200" y="60"/>
                </a:lnTo>
                <a:lnTo>
                  <a:pt x="198" y="56"/>
                </a:lnTo>
                <a:lnTo>
                  <a:pt x="196" y="52"/>
                </a:lnTo>
                <a:lnTo>
                  <a:pt x="196" y="52"/>
                </a:lnTo>
                <a:lnTo>
                  <a:pt x="198" y="46"/>
                </a:lnTo>
                <a:lnTo>
                  <a:pt x="6" y="136"/>
                </a:lnTo>
                <a:lnTo>
                  <a:pt x="6" y="136"/>
                </a:lnTo>
                <a:lnTo>
                  <a:pt x="2" y="138"/>
                </a:lnTo>
                <a:lnTo>
                  <a:pt x="2" y="142"/>
                </a:lnTo>
                <a:lnTo>
                  <a:pt x="2" y="142"/>
                </a:lnTo>
                <a:lnTo>
                  <a:pt x="2" y="148"/>
                </a:lnTo>
                <a:lnTo>
                  <a:pt x="6" y="150"/>
                </a:lnTo>
                <a:lnTo>
                  <a:pt x="30" y="158"/>
                </a:lnTo>
                <a:lnTo>
                  <a:pt x="4" y="170"/>
                </a:lnTo>
                <a:lnTo>
                  <a:pt x="4" y="170"/>
                </a:lnTo>
                <a:lnTo>
                  <a:pt x="2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2"/>
                </a:lnTo>
                <a:lnTo>
                  <a:pt x="6" y="184"/>
                </a:lnTo>
                <a:lnTo>
                  <a:pt x="30" y="194"/>
                </a:lnTo>
                <a:lnTo>
                  <a:pt x="4" y="206"/>
                </a:lnTo>
                <a:lnTo>
                  <a:pt x="4" y="206"/>
                </a:lnTo>
                <a:lnTo>
                  <a:pt x="0" y="208"/>
                </a:lnTo>
                <a:lnTo>
                  <a:pt x="0" y="212"/>
                </a:lnTo>
                <a:lnTo>
                  <a:pt x="0" y="212"/>
                </a:lnTo>
                <a:lnTo>
                  <a:pt x="0" y="218"/>
                </a:lnTo>
                <a:lnTo>
                  <a:pt x="4" y="220"/>
                </a:lnTo>
                <a:lnTo>
                  <a:pt x="148" y="270"/>
                </a:lnTo>
                <a:lnTo>
                  <a:pt x="148" y="270"/>
                </a:lnTo>
                <a:lnTo>
                  <a:pt x="150" y="270"/>
                </a:lnTo>
                <a:lnTo>
                  <a:pt x="150" y="270"/>
                </a:lnTo>
                <a:lnTo>
                  <a:pt x="154" y="270"/>
                </a:lnTo>
                <a:lnTo>
                  <a:pt x="198" y="250"/>
                </a:lnTo>
                <a:lnTo>
                  <a:pt x="198" y="250"/>
                </a:lnTo>
                <a:lnTo>
                  <a:pt x="200" y="254"/>
                </a:lnTo>
                <a:lnTo>
                  <a:pt x="206" y="258"/>
                </a:lnTo>
                <a:lnTo>
                  <a:pt x="212" y="264"/>
                </a:lnTo>
                <a:lnTo>
                  <a:pt x="222" y="266"/>
                </a:lnTo>
                <a:lnTo>
                  <a:pt x="244" y="272"/>
                </a:lnTo>
                <a:lnTo>
                  <a:pt x="272" y="274"/>
                </a:lnTo>
                <a:lnTo>
                  <a:pt x="272" y="274"/>
                </a:lnTo>
                <a:lnTo>
                  <a:pt x="300" y="272"/>
                </a:lnTo>
                <a:lnTo>
                  <a:pt x="314" y="270"/>
                </a:lnTo>
                <a:lnTo>
                  <a:pt x="324" y="266"/>
                </a:lnTo>
                <a:lnTo>
                  <a:pt x="334" y="262"/>
                </a:lnTo>
                <a:lnTo>
                  <a:pt x="340" y="256"/>
                </a:lnTo>
                <a:lnTo>
                  <a:pt x="344" y="252"/>
                </a:lnTo>
                <a:lnTo>
                  <a:pt x="346" y="246"/>
                </a:lnTo>
                <a:lnTo>
                  <a:pt x="346" y="230"/>
                </a:lnTo>
                <a:lnTo>
                  <a:pt x="346" y="230"/>
                </a:lnTo>
                <a:lnTo>
                  <a:pt x="346" y="236"/>
                </a:lnTo>
                <a:lnTo>
                  <a:pt x="344" y="240"/>
                </a:lnTo>
                <a:lnTo>
                  <a:pt x="334" y="246"/>
                </a:lnTo>
                <a:lnTo>
                  <a:pt x="334" y="246"/>
                </a:lnTo>
                <a:lnTo>
                  <a:pt x="322" y="252"/>
                </a:lnTo>
                <a:lnTo>
                  <a:pt x="308" y="256"/>
                </a:lnTo>
                <a:lnTo>
                  <a:pt x="290" y="258"/>
                </a:lnTo>
                <a:lnTo>
                  <a:pt x="272" y="260"/>
                </a:lnTo>
                <a:lnTo>
                  <a:pt x="272" y="260"/>
                </a:lnTo>
                <a:lnTo>
                  <a:pt x="252" y="258"/>
                </a:lnTo>
                <a:lnTo>
                  <a:pt x="236" y="256"/>
                </a:lnTo>
                <a:lnTo>
                  <a:pt x="220" y="252"/>
                </a:lnTo>
                <a:lnTo>
                  <a:pt x="210" y="246"/>
                </a:lnTo>
                <a:lnTo>
                  <a:pt x="210" y="246"/>
                </a:lnTo>
                <a:lnTo>
                  <a:pt x="206" y="244"/>
                </a:lnTo>
                <a:lnTo>
                  <a:pt x="206" y="244"/>
                </a:lnTo>
                <a:lnTo>
                  <a:pt x="206" y="244"/>
                </a:lnTo>
                <a:lnTo>
                  <a:pt x="200" y="238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2"/>
                </a:lnTo>
                <a:lnTo>
                  <a:pt x="150" y="254"/>
                </a:lnTo>
                <a:lnTo>
                  <a:pt x="28" y="212"/>
                </a:lnTo>
                <a:lnTo>
                  <a:pt x="52" y="200"/>
                </a:lnTo>
                <a:lnTo>
                  <a:pt x="148" y="234"/>
                </a:lnTo>
                <a:lnTo>
                  <a:pt x="148" y="234"/>
                </a:lnTo>
                <a:lnTo>
                  <a:pt x="152" y="234"/>
                </a:lnTo>
                <a:lnTo>
                  <a:pt x="152" y="234"/>
                </a:lnTo>
                <a:lnTo>
                  <a:pt x="154" y="234"/>
                </a:lnTo>
                <a:lnTo>
                  <a:pt x="198" y="214"/>
                </a:lnTo>
                <a:lnTo>
                  <a:pt x="198" y="214"/>
                </a:lnTo>
                <a:lnTo>
                  <a:pt x="200" y="220"/>
                </a:lnTo>
                <a:lnTo>
                  <a:pt x="206" y="224"/>
                </a:lnTo>
                <a:lnTo>
                  <a:pt x="214" y="228"/>
                </a:lnTo>
                <a:lnTo>
                  <a:pt x="222" y="232"/>
                </a:lnTo>
                <a:lnTo>
                  <a:pt x="246" y="236"/>
                </a:lnTo>
                <a:lnTo>
                  <a:pt x="272" y="238"/>
                </a:lnTo>
                <a:lnTo>
                  <a:pt x="272" y="238"/>
                </a:lnTo>
                <a:lnTo>
                  <a:pt x="300" y="236"/>
                </a:lnTo>
                <a:lnTo>
                  <a:pt x="314" y="234"/>
                </a:lnTo>
                <a:lnTo>
                  <a:pt x="324" y="230"/>
                </a:lnTo>
                <a:lnTo>
                  <a:pt x="334" y="226"/>
                </a:lnTo>
                <a:lnTo>
                  <a:pt x="340" y="220"/>
                </a:lnTo>
                <a:lnTo>
                  <a:pt x="344" y="216"/>
                </a:lnTo>
                <a:lnTo>
                  <a:pt x="346" y="210"/>
                </a:lnTo>
                <a:lnTo>
                  <a:pt x="346" y="196"/>
                </a:lnTo>
                <a:lnTo>
                  <a:pt x="346" y="196"/>
                </a:lnTo>
                <a:lnTo>
                  <a:pt x="346" y="200"/>
                </a:lnTo>
                <a:lnTo>
                  <a:pt x="344" y="204"/>
                </a:lnTo>
                <a:lnTo>
                  <a:pt x="334" y="210"/>
                </a:lnTo>
                <a:lnTo>
                  <a:pt x="334" y="210"/>
                </a:lnTo>
                <a:lnTo>
                  <a:pt x="322" y="216"/>
                </a:lnTo>
                <a:lnTo>
                  <a:pt x="308" y="220"/>
                </a:lnTo>
                <a:lnTo>
                  <a:pt x="290" y="222"/>
                </a:lnTo>
                <a:lnTo>
                  <a:pt x="272" y="224"/>
                </a:lnTo>
                <a:lnTo>
                  <a:pt x="272" y="224"/>
                </a:lnTo>
                <a:lnTo>
                  <a:pt x="252" y="222"/>
                </a:lnTo>
                <a:lnTo>
                  <a:pt x="236" y="220"/>
                </a:lnTo>
                <a:lnTo>
                  <a:pt x="220" y="216"/>
                </a:lnTo>
                <a:lnTo>
                  <a:pt x="210" y="210"/>
                </a:lnTo>
                <a:lnTo>
                  <a:pt x="210" y="210"/>
                </a:lnTo>
                <a:lnTo>
                  <a:pt x="208" y="210"/>
                </a:lnTo>
                <a:lnTo>
                  <a:pt x="208" y="210"/>
                </a:lnTo>
                <a:lnTo>
                  <a:pt x="200" y="204"/>
                </a:lnTo>
                <a:lnTo>
                  <a:pt x="198" y="198"/>
                </a:lnTo>
                <a:lnTo>
                  <a:pt x="198" y="198"/>
                </a:lnTo>
                <a:lnTo>
                  <a:pt x="196" y="196"/>
                </a:lnTo>
                <a:lnTo>
                  <a:pt x="196" y="198"/>
                </a:lnTo>
                <a:lnTo>
                  <a:pt x="152" y="218"/>
                </a:lnTo>
                <a:lnTo>
                  <a:pt x="72" y="192"/>
                </a:lnTo>
                <a:lnTo>
                  <a:pt x="50" y="184"/>
                </a:lnTo>
                <a:lnTo>
                  <a:pt x="28" y="176"/>
                </a:lnTo>
                <a:lnTo>
                  <a:pt x="52" y="166"/>
                </a:lnTo>
                <a:lnTo>
                  <a:pt x="150" y="200"/>
                </a:lnTo>
                <a:lnTo>
                  <a:pt x="150" y="200"/>
                </a:lnTo>
                <a:lnTo>
                  <a:pt x="152" y="200"/>
                </a:lnTo>
                <a:lnTo>
                  <a:pt x="152" y="200"/>
                </a:lnTo>
                <a:lnTo>
                  <a:pt x="156" y="200"/>
                </a:lnTo>
                <a:lnTo>
                  <a:pt x="198" y="180"/>
                </a:lnTo>
                <a:lnTo>
                  <a:pt x="198" y="180"/>
                </a:lnTo>
                <a:lnTo>
                  <a:pt x="202" y="184"/>
                </a:lnTo>
                <a:lnTo>
                  <a:pt x="208" y="188"/>
                </a:lnTo>
                <a:lnTo>
                  <a:pt x="224" y="196"/>
                </a:lnTo>
                <a:lnTo>
                  <a:pt x="246" y="200"/>
                </a:lnTo>
                <a:lnTo>
                  <a:pt x="272" y="202"/>
                </a:lnTo>
                <a:lnTo>
                  <a:pt x="272" y="202"/>
                </a:lnTo>
                <a:lnTo>
                  <a:pt x="296" y="200"/>
                </a:lnTo>
                <a:lnTo>
                  <a:pt x="318" y="196"/>
                </a:lnTo>
                <a:lnTo>
                  <a:pt x="334" y="190"/>
                </a:lnTo>
                <a:lnTo>
                  <a:pt x="340" y="186"/>
                </a:lnTo>
                <a:lnTo>
                  <a:pt x="344" y="180"/>
                </a:lnTo>
                <a:lnTo>
                  <a:pt x="370" y="168"/>
                </a:lnTo>
                <a:lnTo>
                  <a:pt x="370" y="168"/>
                </a:lnTo>
                <a:lnTo>
                  <a:pt x="374" y="166"/>
                </a:lnTo>
                <a:lnTo>
                  <a:pt x="374" y="162"/>
                </a:lnTo>
                <a:lnTo>
                  <a:pt x="374" y="162"/>
                </a:lnTo>
                <a:lnTo>
                  <a:pt x="374" y="156"/>
                </a:lnTo>
                <a:lnTo>
                  <a:pt x="370" y="154"/>
                </a:lnTo>
                <a:lnTo>
                  <a:pt x="346" y="146"/>
                </a:lnTo>
                <a:lnTo>
                  <a:pt x="372" y="134"/>
                </a:lnTo>
                <a:lnTo>
                  <a:pt x="372" y="134"/>
                </a:lnTo>
                <a:lnTo>
                  <a:pt x="374" y="130"/>
                </a:lnTo>
                <a:lnTo>
                  <a:pt x="376" y="126"/>
                </a:lnTo>
                <a:lnTo>
                  <a:pt x="376" y="126"/>
                </a:lnTo>
                <a:close/>
                <a:moveTo>
                  <a:pt x="202" y="78"/>
                </a:moveTo>
                <a:lnTo>
                  <a:pt x="202" y="78"/>
                </a:lnTo>
                <a:lnTo>
                  <a:pt x="214" y="84"/>
                </a:lnTo>
                <a:lnTo>
                  <a:pt x="230" y="90"/>
                </a:lnTo>
                <a:lnTo>
                  <a:pt x="248" y="94"/>
                </a:lnTo>
                <a:lnTo>
                  <a:pt x="272" y="96"/>
                </a:lnTo>
                <a:lnTo>
                  <a:pt x="272" y="96"/>
                </a:lnTo>
                <a:lnTo>
                  <a:pt x="294" y="94"/>
                </a:lnTo>
                <a:lnTo>
                  <a:pt x="314" y="90"/>
                </a:lnTo>
                <a:lnTo>
                  <a:pt x="330" y="84"/>
                </a:lnTo>
                <a:lnTo>
                  <a:pt x="342" y="78"/>
                </a:lnTo>
                <a:lnTo>
                  <a:pt x="342" y="78"/>
                </a:lnTo>
                <a:lnTo>
                  <a:pt x="346" y="82"/>
                </a:lnTo>
                <a:lnTo>
                  <a:pt x="346" y="88"/>
                </a:lnTo>
                <a:lnTo>
                  <a:pt x="346" y="88"/>
                </a:lnTo>
                <a:lnTo>
                  <a:pt x="346" y="92"/>
                </a:lnTo>
                <a:lnTo>
                  <a:pt x="344" y="96"/>
                </a:lnTo>
                <a:lnTo>
                  <a:pt x="334" y="104"/>
                </a:lnTo>
                <a:lnTo>
                  <a:pt x="334" y="104"/>
                </a:lnTo>
                <a:lnTo>
                  <a:pt x="322" y="108"/>
                </a:lnTo>
                <a:lnTo>
                  <a:pt x="308" y="112"/>
                </a:lnTo>
                <a:lnTo>
                  <a:pt x="290" y="116"/>
                </a:lnTo>
                <a:lnTo>
                  <a:pt x="272" y="116"/>
                </a:lnTo>
                <a:lnTo>
                  <a:pt x="272" y="116"/>
                </a:lnTo>
                <a:lnTo>
                  <a:pt x="254" y="116"/>
                </a:lnTo>
                <a:lnTo>
                  <a:pt x="238" y="114"/>
                </a:lnTo>
                <a:lnTo>
                  <a:pt x="226" y="110"/>
                </a:lnTo>
                <a:lnTo>
                  <a:pt x="214" y="106"/>
                </a:lnTo>
                <a:lnTo>
                  <a:pt x="214" y="106"/>
                </a:lnTo>
                <a:lnTo>
                  <a:pt x="214" y="106"/>
                </a:lnTo>
                <a:lnTo>
                  <a:pt x="210" y="104"/>
                </a:lnTo>
                <a:lnTo>
                  <a:pt x="210" y="104"/>
                </a:lnTo>
                <a:lnTo>
                  <a:pt x="200" y="96"/>
                </a:lnTo>
                <a:lnTo>
                  <a:pt x="198" y="92"/>
                </a:lnTo>
                <a:lnTo>
                  <a:pt x="196" y="88"/>
                </a:lnTo>
                <a:lnTo>
                  <a:pt x="196" y="88"/>
                </a:lnTo>
                <a:lnTo>
                  <a:pt x="198" y="82"/>
                </a:lnTo>
                <a:lnTo>
                  <a:pt x="202" y="78"/>
                </a:lnTo>
                <a:lnTo>
                  <a:pt x="202" y="78"/>
                </a:lnTo>
                <a:close/>
                <a:moveTo>
                  <a:pt x="202" y="114"/>
                </a:moveTo>
                <a:lnTo>
                  <a:pt x="202" y="114"/>
                </a:lnTo>
                <a:lnTo>
                  <a:pt x="214" y="120"/>
                </a:lnTo>
                <a:lnTo>
                  <a:pt x="230" y="126"/>
                </a:lnTo>
                <a:lnTo>
                  <a:pt x="248" y="130"/>
                </a:lnTo>
                <a:lnTo>
                  <a:pt x="272" y="130"/>
                </a:lnTo>
                <a:lnTo>
                  <a:pt x="272" y="130"/>
                </a:lnTo>
                <a:lnTo>
                  <a:pt x="294" y="130"/>
                </a:lnTo>
                <a:lnTo>
                  <a:pt x="314" y="126"/>
                </a:lnTo>
                <a:lnTo>
                  <a:pt x="330" y="120"/>
                </a:lnTo>
                <a:lnTo>
                  <a:pt x="342" y="114"/>
                </a:lnTo>
                <a:lnTo>
                  <a:pt x="342" y="114"/>
                </a:lnTo>
                <a:lnTo>
                  <a:pt x="346" y="118"/>
                </a:lnTo>
                <a:lnTo>
                  <a:pt x="346" y="124"/>
                </a:lnTo>
                <a:lnTo>
                  <a:pt x="346" y="124"/>
                </a:lnTo>
                <a:lnTo>
                  <a:pt x="346" y="128"/>
                </a:lnTo>
                <a:lnTo>
                  <a:pt x="346" y="128"/>
                </a:lnTo>
                <a:lnTo>
                  <a:pt x="342" y="132"/>
                </a:lnTo>
                <a:lnTo>
                  <a:pt x="342" y="132"/>
                </a:lnTo>
                <a:lnTo>
                  <a:pt x="340" y="134"/>
                </a:lnTo>
                <a:lnTo>
                  <a:pt x="340" y="134"/>
                </a:lnTo>
                <a:lnTo>
                  <a:pt x="338" y="136"/>
                </a:lnTo>
                <a:lnTo>
                  <a:pt x="338" y="136"/>
                </a:lnTo>
                <a:lnTo>
                  <a:pt x="334" y="140"/>
                </a:lnTo>
                <a:lnTo>
                  <a:pt x="334" y="140"/>
                </a:lnTo>
                <a:lnTo>
                  <a:pt x="322" y="144"/>
                </a:lnTo>
                <a:lnTo>
                  <a:pt x="308" y="148"/>
                </a:lnTo>
                <a:lnTo>
                  <a:pt x="290" y="150"/>
                </a:lnTo>
                <a:lnTo>
                  <a:pt x="272" y="152"/>
                </a:lnTo>
                <a:lnTo>
                  <a:pt x="272" y="152"/>
                </a:lnTo>
                <a:lnTo>
                  <a:pt x="254" y="152"/>
                </a:lnTo>
                <a:lnTo>
                  <a:pt x="238" y="148"/>
                </a:lnTo>
                <a:lnTo>
                  <a:pt x="226" y="146"/>
                </a:lnTo>
                <a:lnTo>
                  <a:pt x="214" y="142"/>
                </a:lnTo>
                <a:lnTo>
                  <a:pt x="214" y="142"/>
                </a:lnTo>
                <a:lnTo>
                  <a:pt x="214" y="142"/>
                </a:lnTo>
                <a:lnTo>
                  <a:pt x="210" y="140"/>
                </a:lnTo>
                <a:lnTo>
                  <a:pt x="210" y="140"/>
                </a:lnTo>
                <a:lnTo>
                  <a:pt x="200" y="132"/>
                </a:lnTo>
                <a:lnTo>
                  <a:pt x="198" y="128"/>
                </a:lnTo>
                <a:lnTo>
                  <a:pt x="196" y="124"/>
                </a:lnTo>
                <a:lnTo>
                  <a:pt x="196" y="124"/>
                </a:lnTo>
                <a:lnTo>
                  <a:pt x="198" y="118"/>
                </a:lnTo>
                <a:lnTo>
                  <a:pt x="202" y="114"/>
                </a:lnTo>
                <a:lnTo>
                  <a:pt x="202" y="114"/>
                </a:lnTo>
                <a:close/>
                <a:moveTo>
                  <a:pt x="162" y="144"/>
                </a:moveTo>
                <a:lnTo>
                  <a:pt x="162" y="144"/>
                </a:lnTo>
                <a:lnTo>
                  <a:pt x="150" y="150"/>
                </a:lnTo>
                <a:lnTo>
                  <a:pt x="134" y="150"/>
                </a:lnTo>
                <a:lnTo>
                  <a:pt x="134" y="150"/>
                </a:lnTo>
                <a:lnTo>
                  <a:pt x="116" y="150"/>
                </a:lnTo>
                <a:lnTo>
                  <a:pt x="104" y="144"/>
                </a:lnTo>
                <a:lnTo>
                  <a:pt x="104" y="144"/>
                </a:lnTo>
                <a:lnTo>
                  <a:pt x="100" y="142"/>
                </a:lnTo>
                <a:lnTo>
                  <a:pt x="98" y="138"/>
                </a:lnTo>
                <a:lnTo>
                  <a:pt x="98" y="138"/>
                </a:lnTo>
                <a:lnTo>
                  <a:pt x="100" y="136"/>
                </a:lnTo>
                <a:lnTo>
                  <a:pt x="102" y="132"/>
                </a:lnTo>
                <a:lnTo>
                  <a:pt x="110" y="128"/>
                </a:lnTo>
                <a:lnTo>
                  <a:pt x="120" y="126"/>
                </a:lnTo>
                <a:lnTo>
                  <a:pt x="134" y="124"/>
                </a:lnTo>
                <a:lnTo>
                  <a:pt x="134" y="124"/>
                </a:lnTo>
                <a:lnTo>
                  <a:pt x="148" y="126"/>
                </a:lnTo>
                <a:lnTo>
                  <a:pt x="158" y="128"/>
                </a:lnTo>
                <a:lnTo>
                  <a:pt x="166" y="132"/>
                </a:lnTo>
                <a:lnTo>
                  <a:pt x="168" y="136"/>
                </a:lnTo>
                <a:lnTo>
                  <a:pt x="168" y="138"/>
                </a:lnTo>
                <a:lnTo>
                  <a:pt x="168" y="138"/>
                </a:lnTo>
                <a:lnTo>
                  <a:pt x="166" y="142"/>
                </a:lnTo>
                <a:lnTo>
                  <a:pt x="162" y="144"/>
                </a:lnTo>
                <a:lnTo>
                  <a:pt x="162" y="144"/>
                </a:lnTo>
                <a:close/>
                <a:moveTo>
                  <a:pt x="346" y="160"/>
                </a:moveTo>
                <a:lnTo>
                  <a:pt x="346" y="160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2" y="168"/>
                </a:lnTo>
                <a:lnTo>
                  <a:pt x="342" y="168"/>
                </a:lnTo>
                <a:lnTo>
                  <a:pt x="340" y="170"/>
                </a:lnTo>
                <a:lnTo>
                  <a:pt x="340" y="170"/>
                </a:lnTo>
                <a:lnTo>
                  <a:pt x="338" y="172"/>
                </a:lnTo>
                <a:lnTo>
                  <a:pt x="338" y="172"/>
                </a:lnTo>
                <a:lnTo>
                  <a:pt x="334" y="174"/>
                </a:lnTo>
                <a:lnTo>
                  <a:pt x="334" y="174"/>
                </a:lnTo>
                <a:lnTo>
                  <a:pt x="322" y="180"/>
                </a:lnTo>
                <a:lnTo>
                  <a:pt x="308" y="184"/>
                </a:lnTo>
                <a:lnTo>
                  <a:pt x="290" y="186"/>
                </a:lnTo>
                <a:lnTo>
                  <a:pt x="272" y="188"/>
                </a:lnTo>
                <a:lnTo>
                  <a:pt x="272" y="188"/>
                </a:lnTo>
                <a:lnTo>
                  <a:pt x="252" y="186"/>
                </a:lnTo>
                <a:lnTo>
                  <a:pt x="236" y="184"/>
                </a:lnTo>
                <a:lnTo>
                  <a:pt x="220" y="180"/>
                </a:lnTo>
                <a:lnTo>
                  <a:pt x="210" y="174"/>
                </a:lnTo>
                <a:lnTo>
                  <a:pt x="210" y="174"/>
                </a:lnTo>
                <a:lnTo>
                  <a:pt x="208" y="174"/>
                </a:lnTo>
                <a:lnTo>
                  <a:pt x="208" y="174"/>
                </a:lnTo>
                <a:lnTo>
                  <a:pt x="208" y="174"/>
                </a:lnTo>
                <a:lnTo>
                  <a:pt x="200" y="168"/>
                </a:lnTo>
                <a:lnTo>
                  <a:pt x="200" y="168"/>
                </a:lnTo>
                <a:lnTo>
                  <a:pt x="200" y="166"/>
                </a:lnTo>
                <a:lnTo>
                  <a:pt x="200" y="166"/>
                </a:lnTo>
                <a:lnTo>
                  <a:pt x="198" y="164"/>
                </a:lnTo>
                <a:lnTo>
                  <a:pt x="198" y="164"/>
                </a:lnTo>
                <a:lnTo>
                  <a:pt x="196" y="160"/>
                </a:lnTo>
                <a:lnTo>
                  <a:pt x="196" y="160"/>
                </a:lnTo>
                <a:lnTo>
                  <a:pt x="198" y="154"/>
                </a:lnTo>
                <a:lnTo>
                  <a:pt x="202" y="148"/>
                </a:lnTo>
                <a:lnTo>
                  <a:pt x="202" y="148"/>
                </a:lnTo>
                <a:lnTo>
                  <a:pt x="214" y="156"/>
                </a:lnTo>
                <a:lnTo>
                  <a:pt x="230" y="162"/>
                </a:lnTo>
                <a:lnTo>
                  <a:pt x="248" y="166"/>
                </a:lnTo>
                <a:lnTo>
                  <a:pt x="272" y="166"/>
                </a:lnTo>
                <a:lnTo>
                  <a:pt x="272" y="166"/>
                </a:lnTo>
                <a:lnTo>
                  <a:pt x="294" y="166"/>
                </a:lnTo>
                <a:lnTo>
                  <a:pt x="314" y="162"/>
                </a:lnTo>
                <a:lnTo>
                  <a:pt x="330" y="156"/>
                </a:lnTo>
                <a:lnTo>
                  <a:pt x="342" y="148"/>
                </a:lnTo>
                <a:lnTo>
                  <a:pt x="342" y="148"/>
                </a:lnTo>
                <a:lnTo>
                  <a:pt x="346" y="154"/>
                </a:lnTo>
                <a:lnTo>
                  <a:pt x="346" y="160"/>
                </a:lnTo>
                <a:lnTo>
                  <a:pt x="346" y="160"/>
                </a:lnTo>
                <a:close/>
                <a:moveTo>
                  <a:pt x="346" y="128"/>
                </a:moveTo>
                <a:lnTo>
                  <a:pt x="346" y="128"/>
                </a:lnTo>
                <a:lnTo>
                  <a:pt x="348" y="128"/>
                </a:lnTo>
                <a:lnTo>
                  <a:pt x="346" y="128"/>
                </a:lnTo>
                <a:close/>
                <a:moveTo>
                  <a:pt x="196" y="28"/>
                </a:moveTo>
                <a:lnTo>
                  <a:pt x="196" y="28"/>
                </a:lnTo>
                <a:lnTo>
                  <a:pt x="198" y="24"/>
                </a:lnTo>
                <a:lnTo>
                  <a:pt x="202" y="18"/>
                </a:lnTo>
                <a:lnTo>
                  <a:pt x="210" y="14"/>
                </a:lnTo>
                <a:lnTo>
                  <a:pt x="218" y="8"/>
                </a:lnTo>
                <a:lnTo>
                  <a:pt x="230" y="6"/>
                </a:lnTo>
                <a:lnTo>
                  <a:pt x="242" y="2"/>
                </a:lnTo>
                <a:lnTo>
                  <a:pt x="272" y="0"/>
                </a:lnTo>
                <a:lnTo>
                  <a:pt x="272" y="0"/>
                </a:lnTo>
                <a:lnTo>
                  <a:pt x="300" y="2"/>
                </a:lnTo>
                <a:lnTo>
                  <a:pt x="314" y="6"/>
                </a:lnTo>
                <a:lnTo>
                  <a:pt x="324" y="8"/>
                </a:lnTo>
                <a:lnTo>
                  <a:pt x="334" y="14"/>
                </a:lnTo>
                <a:lnTo>
                  <a:pt x="340" y="18"/>
                </a:lnTo>
                <a:lnTo>
                  <a:pt x="344" y="24"/>
                </a:lnTo>
                <a:lnTo>
                  <a:pt x="346" y="28"/>
                </a:lnTo>
                <a:lnTo>
                  <a:pt x="346" y="28"/>
                </a:lnTo>
                <a:lnTo>
                  <a:pt x="346" y="34"/>
                </a:lnTo>
                <a:lnTo>
                  <a:pt x="344" y="38"/>
                </a:lnTo>
                <a:lnTo>
                  <a:pt x="334" y="44"/>
                </a:lnTo>
                <a:lnTo>
                  <a:pt x="334" y="44"/>
                </a:lnTo>
                <a:lnTo>
                  <a:pt x="322" y="50"/>
                </a:lnTo>
                <a:lnTo>
                  <a:pt x="308" y="54"/>
                </a:lnTo>
                <a:lnTo>
                  <a:pt x="290" y="56"/>
                </a:lnTo>
                <a:lnTo>
                  <a:pt x="272" y="58"/>
                </a:lnTo>
                <a:lnTo>
                  <a:pt x="272" y="58"/>
                </a:lnTo>
                <a:lnTo>
                  <a:pt x="252" y="56"/>
                </a:lnTo>
                <a:lnTo>
                  <a:pt x="236" y="54"/>
                </a:lnTo>
                <a:lnTo>
                  <a:pt x="220" y="50"/>
                </a:lnTo>
                <a:lnTo>
                  <a:pt x="210" y="44"/>
                </a:lnTo>
                <a:lnTo>
                  <a:pt x="210" y="44"/>
                </a:lnTo>
                <a:lnTo>
                  <a:pt x="200" y="38"/>
                </a:lnTo>
                <a:lnTo>
                  <a:pt x="198" y="34"/>
                </a:lnTo>
                <a:lnTo>
                  <a:pt x="196" y="28"/>
                </a:lnTo>
                <a:lnTo>
                  <a:pt x="196" y="28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899592" y="3869049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757933" y="5102497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50" name="Freeform 4843"/>
          <p:cNvSpPr>
            <a:spLocks noEditPoints="1"/>
          </p:cNvSpPr>
          <p:nvPr/>
        </p:nvSpPr>
        <p:spPr bwMode="auto">
          <a:xfrm>
            <a:off x="757600" y="2869582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271384" y="4902259"/>
            <a:ext cx="3660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Comuni metropolitani che riusano effettivamente la piattaforma SISA: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n. 18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1259632" y="2742019"/>
            <a:ext cx="3672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Comuni metropolitani che hanno aderito al Progetto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n. 27 Protocolli d’Intesa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724128" y="6453336"/>
            <a:ext cx="28803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18/12/2019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1259632" y="3717032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Rilascio di alcuni moduli (</a:t>
            </a:r>
            <a:r>
              <a:rPr lang="it-IT" sz="1600" b="1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ReI</a:t>
            </a: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/SIUSS/CSI) </a:t>
            </a: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della piattaforma dei servizi socio-assistenziali (SISA) ai Comuni metropolitani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1259632" y="1589891"/>
            <a:ext cx="4104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Comune di Milano – Città Metropolitana di Milano: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Accordo di Collaborazione firmato in data 01/04/2019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5652120" y="1196752"/>
            <a:ext cx="29523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u="sng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Attività in corso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Approvvigionamenti in corso relativi ai nuovi servizi digitali che saranno erogati ai Comuni metropolitani</a:t>
            </a:r>
          </a:p>
        </p:txBody>
      </p:sp>
      <p:sp>
        <p:nvSpPr>
          <p:cNvPr id="26" name="Freeform 4847"/>
          <p:cNvSpPr>
            <a:spLocks noEditPoints="1"/>
          </p:cNvSpPr>
          <p:nvPr/>
        </p:nvSpPr>
        <p:spPr bwMode="auto">
          <a:xfrm>
            <a:off x="5273044" y="1772816"/>
            <a:ext cx="379076" cy="432048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t>\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1691680" y="1196752"/>
            <a:ext cx="22102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Risultati raggiunti</a:t>
            </a:r>
            <a:endParaRPr kumimoji="0" lang="it-IT" sz="1600" b="0" i="0" u="sng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7900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28D72-AD8D-4ABB-9BE4-56994EF9A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676456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Progetto PON MI1.1.1.e: Servizi Digitali per la Città Metropolitana – Attività in corso</a:t>
            </a: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971600" y="2708920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grpSp>
        <p:nvGrpSpPr>
          <p:cNvPr id="40" name="Group 26"/>
          <p:cNvGrpSpPr/>
          <p:nvPr/>
        </p:nvGrpSpPr>
        <p:grpSpPr>
          <a:xfrm>
            <a:off x="899592" y="5877272"/>
            <a:ext cx="432048" cy="360040"/>
            <a:chOff x="1575605" y="3582211"/>
            <a:chExt cx="391130" cy="391130"/>
          </a:xfrm>
        </p:grpSpPr>
        <p:sp>
          <p:nvSpPr>
            <p:cNvPr id="41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42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45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46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827584" y="5246513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436096" y="6453336"/>
            <a:ext cx="2952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18/12/2019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339AFCEA-C6C2-4790-A214-1591DD6EF355}"/>
              </a:ext>
            </a:extLst>
          </p:cNvPr>
          <p:cNvSpPr/>
          <p:nvPr/>
        </p:nvSpPr>
        <p:spPr>
          <a:xfrm>
            <a:off x="1331640" y="2428433"/>
            <a:ext cx="46085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Attività in corso: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Procedure amministrative in corso circa i nuovi interventi ammessi a finanziamento:</a:t>
            </a:r>
          </a:p>
          <a:p>
            <a:pPr marL="285750" lvl="0" indent="-285750" eaLnBrk="0" hangingPunct="0">
              <a:buFontTx/>
              <a:buChar char="-"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Modulo applicativo del Reddito di Cittadinanza 2019</a:t>
            </a:r>
          </a:p>
          <a:p>
            <a:pPr marL="285750" lvl="0" indent="-285750" eaLnBrk="0" hangingPunct="0">
              <a:buFontTx/>
              <a:buChar char="-"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Interoperabilità SISA-ANPR</a:t>
            </a:r>
          </a:p>
          <a:p>
            <a:pPr marL="285750" lvl="0" indent="-285750" eaLnBrk="0" hangingPunct="0">
              <a:buFontTx/>
              <a:buChar char="-"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Sportello online al cittadino per CSI</a:t>
            </a:r>
          </a:p>
          <a:p>
            <a:pPr marL="285750" lvl="0" indent="-285750" eaLnBrk="0" hangingPunct="0">
              <a:buFontTx/>
              <a:buChar char="-"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Cartografia – </a:t>
            </a:r>
            <a:r>
              <a:rPr lang="it-IT" sz="1600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DataBase</a:t>
            </a: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 Topografico</a:t>
            </a:r>
          </a:p>
          <a:p>
            <a:pPr marL="285750" lvl="0" indent="-285750" eaLnBrk="0" hangingPunct="0">
              <a:buFontTx/>
              <a:buChar char="-"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Rilievo cittadino via Laser Scanner (LIDAR terrestre ed aereo)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EFA694D2-E02D-47D3-8754-FDDE60B1219A}"/>
              </a:ext>
            </a:extLst>
          </p:cNvPr>
          <p:cNvSpPr/>
          <p:nvPr/>
        </p:nvSpPr>
        <p:spPr>
          <a:xfrm>
            <a:off x="1360527" y="5076473"/>
            <a:ext cx="5083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Soggetto attuatore: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Comune di Milano - Direzione SIAD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0B392578-B177-481E-8138-E99164A325A1}"/>
              </a:ext>
            </a:extLst>
          </p:cNvPr>
          <p:cNvSpPr/>
          <p:nvPr/>
        </p:nvSpPr>
        <p:spPr>
          <a:xfrm>
            <a:off x="1407153" y="5796553"/>
            <a:ext cx="4244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Tempi di realizzazione: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Entro il </a:t>
            </a:r>
            <a:r>
              <a:rPr lang="it-IT" sz="16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31/12/2021</a:t>
            </a:r>
            <a:endParaRPr lang="it-IT" sz="1600" dirty="0">
              <a:solidFill>
                <a:srgbClr val="000000">
                  <a:lumMod val="65000"/>
                  <a:lumOff val="35000"/>
                </a:srgbClr>
              </a:solidFill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1331640" y="1412776"/>
            <a:ext cx="48245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Obiettivo specifico:</a:t>
            </a:r>
          </a:p>
          <a:p>
            <a:pPr eaLnBrk="0" hangingPunct="0"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Realizzazione di nuovi servizi digitali da condividere con i Comuni metropolitani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6" name="Freeform 4843"/>
          <p:cNvSpPr>
            <a:spLocks noEditPoints="1"/>
          </p:cNvSpPr>
          <p:nvPr/>
        </p:nvSpPr>
        <p:spPr bwMode="auto">
          <a:xfrm>
            <a:off x="827584" y="1556792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7173467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4788024" y="2852936"/>
            <a:ext cx="3384376" cy="2206744"/>
          </a:xfrm>
          <a:prstGeom prst="roundRect">
            <a:avLst/>
          </a:prstGeom>
          <a:solidFill>
            <a:srgbClr val="25B79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it-IT" sz="2000" b="1" u="sng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Target </a:t>
            </a:r>
          </a:p>
          <a:p>
            <a:pPr algn="ctr" eaLnBrk="0" hangingPunct="0"/>
            <a:r>
              <a:rPr lang="it-IT" sz="2000" b="1" u="sng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Finanziario 2018:</a:t>
            </a:r>
          </a:p>
          <a:p>
            <a:pPr algn="ctr" eaLnBrk="0" hangingPunct="0"/>
            <a:r>
              <a:rPr lang="it-IT" sz="2000" b="1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1.1 M € </a:t>
            </a:r>
            <a:r>
              <a:rPr lang="it-IT" sz="2000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di spesa</a:t>
            </a:r>
          </a:p>
          <a:p>
            <a:pPr algn="ctr" eaLnBrk="0" hangingPunct="0"/>
            <a:endParaRPr lang="it-IT" sz="2000" dirty="0">
              <a:solidFill>
                <a:schemeClr val="bg1"/>
              </a:solidFill>
              <a:latin typeface="Century Gothic"/>
              <a:ea typeface="Calibri" charset="0"/>
              <a:cs typeface="Calibri" charset="0"/>
            </a:endParaRPr>
          </a:p>
          <a:p>
            <a:pPr algn="ctr" eaLnBrk="0" hangingPunct="0"/>
            <a:r>
              <a:rPr lang="it-IT" sz="2400" b="1" dirty="0">
                <a:solidFill>
                  <a:srgbClr val="00FF00"/>
                </a:solidFill>
                <a:latin typeface="Century Gothic"/>
                <a:ea typeface="Calibri" charset="0"/>
                <a:cs typeface="Calibri" charset="0"/>
              </a:rPr>
              <a:t>SUPERATO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1115616" y="2852936"/>
            <a:ext cx="3384376" cy="2210544"/>
          </a:xfrm>
          <a:prstGeom prst="roundRect">
            <a:avLst/>
          </a:prstGeom>
          <a:solidFill>
            <a:srgbClr val="25B79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604448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800" dirty="0">
                <a:latin typeface="Century Gothic"/>
              </a:rPr>
              <a:t>PON METRO @ Milano </a:t>
            </a:r>
            <a:r>
              <a:rPr lang="mr-IN" sz="2800" dirty="0">
                <a:latin typeface="Century Gothic"/>
              </a:rPr>
              <a:t>–</a:t>
            </a:r>
            <a:r>
              <a:rPr lang="it-IT" sz="2800" dirty="0">
                <a:latin typeface="Century Gothic"/>
              </a:rPr>
              <a:t> Target 2018 Raggiunti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770" b="79754"/>
          <a:stretch/>
        </p:blipFill>
        <p:spPr>
          <a:xfrm>
            <a:off x="251520" y="1628800"/>
            <a:ext cx="3444861" cy="791946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115616" y="2860481"/>
            <a:ext cx="33123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endParaRPr lang="it-IT" sz="2000" b="1" u="sng" dirty="0">
              <a:solidFill>
                <a:schemeClr val="bg1"/>
              </a:solidFill>
              <a:latin typeface="Century Gothic"/>
              <a:ea typeface="Calibri" charset="0"/>
              <a:cs typeface="Calibri" charset="0"/>
            </a:endParaRPr>
          </a:p>
          <a:p>
            <a:pPr algn="ctr" eaLnBrk="0" hangingPunct="0"/>
            <a:r>
              <a:rPr lang="it-IT" sz="2000" b="1" u="sng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Target </a:t>
            </a:r>
          </a:p>
          <a:p>
            <a:pPr algn="ctr" eaLnBrk="0" hangingPunct="0"/>
            <a:r>
              <a:rPr lang="it-IT" sz="2000" b="1" u="sng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Adesione Comuni 2018: </a:t>
            </a:r>
          </a:p>
          <a:p>
            <a:pPr algn="ctr" eaLnBrk="0" hangingPunct="0"/>
            <a:r>
              <a:rPr lang="it-IT" sz="2000" b="1" dirty="0" smtClean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Minimo n</a:t>
            </a:r>
            <a:r>
              <a:rPr lang="it-IT" sz="2000" b="1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. 3</a:t>
            </a:r>
            <a:r>
              <a:rPr lang="it-IT" sz="2000" dirty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 </a:t>
            </a:r>
            <a:r>
              <a:rPr lang="it-IT" sz="2000" dirty="0" smtClean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Comuni</a:t>
            </a:r>
          </a:p>
          <a:p>
            <a:pPr algn="ctr" eaLnBrk="0" hangingPunct="0"/>
            <a:r>
              <a:rPr lang="it-IT" sz="2000" dirty="0" smtClean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n. 19 Comuni aderenti</a:t>
            </a:r>
            <a:endParaRPr lang="it-IT" sz="2000" dirty="0">
              <a:solidFill>
                <a:schemeClr val="bg1"/>
              </a:solidFill>
              <a:latin typeface="Century Gothic"/>
              <a:ea typeface="Calibri" charset="0"/>
              <a:cs typeface="Calibri" charset="0"/>
            </a:endParaRPr>
          </a:p>
          <a:p>
            <a:pPr algn="ctr" eaLnBrk="0" hangingPunct="0"/>
            <a:r>
              <a:rPr lang="it-IT" sz="2400" b="1" dirty="0" smtClean="0">
                <a:solidFill>
                  <a:srgbClr val="00FF00"/>
                </a:solidFill>
                <a:latin typeface="Century Gothic"/>
                <a:ea typeface="Calibri" charset="0"/>
                <a:cs typeface="Calibri" charset="0"/>
              </a:rPr>
              <a:t>SUPERATO</a:t>
            </a:r>
            <a:r>
              <a:rPr lang="it-IT" sz="2000" b="1" dirty="0" smtClean="0">
                <a:solidFill>
                  <a:schemeClr val="bg1"/>
                </a:solidFill>
                <a:latin typeface="Century Gothic"/>
                <a:ea typeface="Calibri" charset="0"/>
                <a:cs typeface="Calibri" charset="0"/>
              </a:rPr>
              <a:t> </a:t>
            </a:r>
            <a:endParaRPr lang="it-IT" sz="2000" dirty="0">
              <a:solidFill>
                <a:schemeClr val="bg1"/>
              </a:solidFill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877048" y="1292695"/>
            <a:ext cx="4009351" cy="1128193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itchFamily="34" charset="0"/>
                <a:ea typeface="Arial"/>
              </a:rPr>
              <a:t>MI1.1.1.e</a:t>
            </a:r>
            <a:r>
              <a:rPr lang="it-IT" b="1" dirty="0">
                <a:latin typeface="Century Gothic" pitchFamily="34" charset="0"/>
                <a:ea typeface="Arial"/>
              </a:rPr>
              <a:t>: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Favorire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lo Sviluppo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economico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Sociale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della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Città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Metropolitana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7911527" y="1292695"/>
            <a:ext cx="1124969" cy="112819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Budget 4M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964"/>
          <a:stretch/>
        </p:blipFill>
        <p:spPr>
          <a:xfrm>
            <a:off x="4067944" y="2780928"/>
            <a:ext cx="432048" cy="541794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964"/>
          <a:stretch/>
        </p:blipFill>
        <p:spPr>
          <a:xfrm>
            <a:off x="7740352" y="2780928"/>
            <a:ext cx="432048" cy="541794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5724128" y="6453336"/>
            <a:ext cx="28803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18/12/2019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5577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PON METRO @ Milano </a:t>
            </a:r>
            <a:r>
              <a:rPr lang="mr-IN" dirty="0">
                <a:latin typeface="Century Gothic"/>
              </a:rPr>
              <a:t>–</a:t>
            </a:r>
            <a:r>
              <a:rPr lang="it-IT" dirty="0">
                <a:latin typeface="Century Gothic"/>
              </a:rPr>
              <a:t> </a:t>
            </a:r>
            <a:br>
              <a:rPr lang="it-IT" dirty="0">
                <a:latin typeface="Century Gothic"/>
              </a:rPr>
            </a:br>
            <a:r>
              <a:rPr lang="it-IT" dirty="0">
                <a:latin typeface="Century Gothic"/>
              </a:rPr>
              <a:t>Sviluppi Futuri dei Progetti Finanziati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" name="Segnaposto contenuto 28"/>
          <p:cNvSpPr txBox="1">
            <a:spLocks noGrp="1"/>
          </p:cNvSpPr>
          <p:nvPr>
            <p:ph idx="1"/>
          </p:nvPr>
        </p:nvSpPr>
        <p:spPr>
          <a:xfrm>
            <a:off x="539552" y="3717032"/>
            <a:ext cx="822960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396262"/>
            <a:ext cx="631326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07504" y="2348880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PON MI1.1.1.a: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Quartieri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connessi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-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endParaRPr lang="en-US" b="1" i="1" dirty="0">
              <a:solidFill>
                <a:schemeClr val="bg1"/>
              </a:solidFill>
              <a:latin typeface="Century Gothic" pitchFamily="34" charset="0"/>
              <a:ea typeface="Arial" pitchFamily="34" charset="0"/>
              <a:cs typeface="Arial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770" b="79754"/>
          <a:stretch/>
        </p:blipFill>
        <p:spPr>
          <a:xfrm>
            <a:off x="467544" y="1268760"/>
            <a:ext cx="3600400" cy="791946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107504" y="3140968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PON MI1.1.1.b: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Supporto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abitativo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-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georeferenziata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07504" y="3933056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PON MI1.1.1.c: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di welfare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collaborativo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WeMi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-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domiciliari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107504" y="4725144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PON MI1.1.1.d: Hub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dell’Innovazione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Inclusiva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-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endParaRPr lang="en-US" b="1" i="1" dirty="0">
              <a:solidFill>
                <a:schemeClr val="bg1"/>
              </a:solidFill>
              <a:latin typeface="Century Gothic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107504" y="5517232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PON MI1.1.1.e: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Favorire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lo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Sviluppo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Economico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Sociale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della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Città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Metropolitana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di Milano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4182988" y="5517232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/>
              <a:t>Budget da spendere: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220K</a:t>
            </a:r>
          </a:p>
        </p:txBody>
      </p:sp>
      <p:sp>
        <p:nvSpPr>
          <p:cNvPr id="24" name="Rettangolo arrotondato 23"/>
          <p:cNvSpPr/>
          <p:nvPr/>
        </p:nvSpPr>
        <p:spPr>
          <a:xfrm>
            <a:off x="5148064" y="5545513"/>
            <a:ext cx="3888432" cy="6917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Rilascio di nuovi servizi digitali dal Comune di Milano ai Comuni metropolitani</a:t>
            </a:r>
          </a:p>
        </p:txBody>
      </p:sp>
      <p:sp>
        <p:nvSpPr>
          <p:cNvPr id="17" name="Rettangolo arrotondato 21">
            <a:extLst>
              <a:ext uri="{FF2B5EF4-FFF2-40B4-BE49-F238E27FC236}">
                <a16:creationId xmlns="" xmlns:a16="http://schemas.microsoft.com/office/drawing/2014/main" id="{0DFD0455-539E-45E2-9246-6D022ABC2A47}"/>
              </a:ext>
            </a:extLst>
          </p:cNvPr>
          <p:cNvSpPr/>
          <p:nvPr/>
        </p:nvSpPr>
        <p:spPr>
          <a:xfrm>
            <a:off x="4182988" y="2327017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/>
              <a:t>Budget da spendere:</a:t>
            </a:r>
          </a:p>
          <a:p>
            <a:pPr algn="ctr"/>
            <a:r>
              <a:rPr lang="it-IT" b="1" dirty="0"/>
              <a:t>1.3M</a:t>
            </a:r>
          </a:p>
        </p:txBody>
      </p:sp>
      <p:sp>
        <p:nvSpPr>
          <p:cNvPr id="18" name="Rettangolo arrotondato 23">
            <a:extLst>
              <a:ext uri="{FF2B5EF4-FFF2-40B4-BE49-F238E27FC236}">
                <a16:creationId xmlns="" xmlns:a16="http://schemas.microsoft.com/office/drawing/2014/main" id="{79122A17-BB75-4F50-A1B8-A5706F4E674B}"/>
              </a:ext>
            </a:extLst>
          </p:cNvPr>
          <p:cNvSpPr/>
          <p:nvPr/>
        </p:nvSpPr>
        <p:spPr>
          <a:xfrm>
            <a:off x="5148064" y="2355298"/>
            <a:ext cx="3888432" cy="6917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it-IT" sz="1200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Progettualità in corso;  implementazione di </a:t>
            </a:r>
            <a:r>
              <a:rPr lang="it-IT" sz="1200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PagoPA</a:t>
            </a:r>
            <a:r>
              <a:rPr lang="it-IT" sz="1200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il pagamento dei canoni di locazione degli inquilini ERP e SPID </a:t>
            </a:r>
          </a:p>
        </p:txBody>
      </p:sp>
      <p:sp>
        <p:nvSpPr>
          <p:cNvPr id="19" name="Rettangolo arrotondato 21">
            <a:extLst>
              <a:ext uri="{FF2B5EF4-FFF2-40B4-BE49-F238E27FC236}">
                <a16:creationId xmlns="" xmlns:a16="http://schemas.microsoft.com/office/drawing/2014/main" id="{CF317BBA-5909-4408-8721-8D544A831D13}"/>
              </a:ext>
            </a:extLst>
          </p:cNvPr>
          <p:cNvSpPr/>
          <p:nvPr/>
        </p:nvSpPr>
        <p:spPr>
          <a:xfrm>
            <a:off x="4185236" y="3137261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/>
              <a:t>Budget da spendere:</a:t>
            </a:r>
          </a:p>
          <a:p>
            <a:pPr algn="ctr"/>
            <a:r>
              <a:rPr lang="it-IT" b="1" dirty="0"/>
              <a:t>280k</a:t>
            </a:r>
          </a:p>
        </p:txBody>
      </p:sp>
      <p:sp>
        <p:nvSpPr>
          <p:cNvPr id="20" name="Rettangolo arrotondato 23">
            <a:extLst>
              <a:ext uri="{FF2B5EF4-FFF2-40B4-BE49-F238E27FC236}">
                <a16:creationId xmlns="" xmlns:a16="http://schemas.microsoft.com/office/drawing/2014/main" id="{91661947-299A-4EA7-8072-B80185FAB0D4}"/>
              </a:ext>
            </a:extLst>
          </p:cNvPr>
          <p:cNvSpPr/>
          <p:nvPr/>
        </p:nvSpPr>
        <p:spPr>
          <a:xfrm>
            <a:off x="5150312" y="3165542"/>
            <a:ext cx="3888432" cy="6917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Progettualità in corso; </a:t>
            </a:r>
          </a:p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Sviluppo Piattaforma</a:t>
            </a:r>
          </a:p>
        </p:txBody>
      </p:sp>
      <p:sp>
        <p:nvSpPr>
          <p:cNvPr id="21" name="Rettangolo arrotondato 21">
            <a:extLst>
              <a:ext uri="{FF2B5EF4-FFF2-40B4-BE49-F238E27FC236}">
                <a16:creationId xmlns="" xmlns:a16="http://schemas.microsoft.com/office/drawing/2014/main" id="{69955902-A273-487C-87A4-53418A8761A8}"/>
              </a:ext>
            </a:extLst>
          </p:cNvPr>
          <p:cNvSpPr/>
          <p:nvPr/>
        </p:nvSpPr>
        <p:spPr>
          <a:xfrm>
            <a:off x="4159522" y="4719182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/>
              <a:t>Budget da spendere:</a:t>
            </a:r>
          </a:p>
          <a:p>
            <a:pPr algn="ctr"/>
            <a:r>
              <a:rPr lang="it-IT" b="1" dirty="0"/>
              <a:t>330K</a:t>
            </a:r>
          </a:p>
        </p:txBody>
      </p:sp>
      <p:sp>
        <p:nvSpPr>
          <p:cNvPr id="23" name="Rettangolo arrotondato 23">
            <a:extLst>
              <a:ext uri="{FF2B5EF4-FFF2-40B4-BE49-F238E27FC236}">
                <a16:creationId xmlns="" xmlns:a16="http://schemas.microsoft.com/office/drawing/2014/main" id="{C3D63ACA-EF1A-4FE1-8CEB-15837D9B1A99}"/>
              </a:ext>
            </a:extLst>
          </p:cNvPr>
          <p:cNvSpPr/>
          <p:nvPr/>
        </p:nvSpPr>
        <p:spPr>
          <a:xfrm>
            <a:off x="5124598" y="4747463"/>
            <a:ext cx="3888432" cy="6917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Progettualità in corso; realizzazione piattaforma di accesso ai servizi comunali per il lavoro e la formazione</a:t>
            </a:r>
          </a:p>
        </p:txBody>
      </p:sp>
      <p:sp>
        <p:nvSpPr>
          <p:cNvPr id="25" name="Rettangolo arrotondato 21">
            <a:extLst>
              <a:ext uri="{FF2B5EF4-FFF2-40B4-BE49-F238E27FC236}">
                <a16:creationId xmlns="" xmlns:a16="http://schemas.microsoft.com/office/drawing/2014/main" id="{D7631AE8-D21B-4B51-91D5-0224496B8D66}"/>
              </a:ext>
            </a:extLst>
          </p:cNvPr>
          <p:cNvSpPr/>
          <p:nvPr/>
        </p:nvSpPr>
        <p:spPr>
          <a:xfrm>
            <a:off x="4182988" y="3941709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/>
              <a:t>Budget da spendere:</a:t>
            </a:r>
          </a:p>
          <a:p>
            <a:pPr algn="ctr"/>
            <a:r>
              <a:rPr lang="it-IT" b="1" dirty="0"/>
              <a:t>800K</a:t>
            </a:r>
          </a:p>
        </p:txBody>
      </p:sp>
      <p:sp>
        <p:nvSpPr>
          <p:cNvPr id="26" name="Rettangolo arrotondato 23">
            <a:extLst>
              <a:ext uri="{FF2B5EF4-FFF2-40B4-BE49-F238E27FC236}">
                <a16:creationId xmlns="" xmlns:a16="http://schemas.microsoft.com/office/drawing/2014/main" id="{B15DD539-0B55-4BB7-95D5-0D8C85F5D89F}"/>
              </a:ext>
            </a:extLst>
          </p:cNvPr>
          <p:cNvSpPr/>
          <p:nvPr/>
        </p:nvSpPr>
        <p:spPr>
          <a:xfrm>
            <a:off x="5130306" y="3933055"/>
            <a:ext cx="3888432" cy="6917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Progettualità in corso:</a:t>
            </a:r>
          </a:p>
          <a:p>
            <a:pPr lvl="0" algn="ctr" eaLnBrk="0" hangingPunct="0">
              <a:tabLst>
                <a:tab pos="6069013" algn="l"/>
              </a:tabLst>
            </a:pPr>
            <a:r>
              <a:rPr lang="it-IT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Sviluppo Piattaforma</a:t>
            </a:r>
          </a:p>
        </p:txBody>
      </p:sp>
    </p:spTree>
    <p:extLst>
      <p:ext uri="{BB962C8B-B14F-4D97-AF65-F5344CB8AC3E}">
        <p14:creationId xmlns:p14="http://schemas.microsoft.com/office/powerpoint/2010/main" val="153460701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323729" y="2348880"/>
            <a:ext cx="87129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i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it-IT" sz="3200" b="1" i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it-IT" sz="2800" b="1" i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agendadigitale.ponmetro@comune.milano.it</a:t>
            </a:r>
          </a:p>
        </p:txBody>
      </p:sp>
      <p:sp>
        <p:nvSpPr>
          <p:cNvPr id="5" name="Titolo 9"/>
          <p:cNvSpPr>
            <a:spLocks noGrp="1"/>
          </p:cNvSpPr>
          <p:nvPr>
            <p:ph type="ctrTitle"/>
          </p:nvPr>
        </p:nvSpPr>
        <p:spPr>
          <a:xfrm>
            <a:off x="539552" y="500164"/>
            <a:ext cx="7749480" cy="434429"/>
          </a:xfrm>
        </p:spPr>
        <p:txBody>
          <a:bodyPr/>
          <a:lstStyle/>
          <a:p>
            <a:r>
              <a:rPr lang="it-IT" dirty="0">
                <a:latin typeface="Century Gothic"/>
              </a:rPr>
              <a:t>E-mail di contatto</a:t>
            </a:r>
          </a:p>
        </p:txBody>
      </p:sp>
    </p:spTree>
    <p:extLst>
      <p:ext uri="{BB962C8B-B14F-4D97-AF65-F5344CB8AC3E}">
        <p14:creationId xmlns:p14="http://schemas.microsoft.com/office/powerpoint/2010/main" val="109345817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800" dirty="0">
                <a:latin typeface="Century Gothic"/>
              </a:rPr>
              <a:t>PON METRO @ Milano </a:t>
            </a:r>
            <a:r>
              <a:rPr lang="mr-IN" sz="2800" dirty="0">
                <a:latin typeface="Century Gothic"/>
              </a:rPr>
              <a:t>–</a:t>
            </a:r>
            <a:r>
              <a:rPr lang="it-IT" sz="2800" dirty="0">
                <a:latin typeface="Century Gothic"/>
              </a:rPr>
              <a:t> </a:t>
            </a:r>
            <a:r>
              <a:rPr lang="it-IT" sz="2800" dirty="0" err="1">
                <a:latin typeface="Century Gothic"/>
              </a:rPr>
              <a:t>Overview</a:t>
            </a:r>
            <a:r>
              <a:rPr lang="it-IT" sz="2800" dirty="0">
                <a:latin typeface="Century Gothic"/>
              </a:rPr>
              <a:t> iniziale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9" name="Segnaposto contenuto 28"/>
          <p:cNvSpPr txBox="1">
            <a:spLocks noGrp="1"/>
          </p:cNvSpPr>
          <p:nvPr>
            <p:ph idx="1"/>
          </p:nvPr>
        </p:nvSpPr>
        <p:spPr>
          <a:xfrm>
            <a:off x="5127376" y="3298104"/>
            <a:ext cx="3837112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latin typeface="Century Gothic"/>
                <a:ea typeface="Calibri" charset="0"/>
                <a:cs typeface="Calibri" charset="0"/>
              </a:rPr>
              <a:t>OBIETTIVO GENERALE</a:t>
            </a:r>
          </a:p>
          <a:p>
            <a:r>
              <a:rPr lang="it-IT" b="1" dirty="0">
                <a:latin typeface="Century Gothic"/>
                <a:ea typeface="Calibri" charset="0"/>
                <a:cs typeface="Calibri" charset="0"/>
              </a:rPr>
              <a:t>Creazione di piattaforme:</a:t>
            </a:r>
          </a:p>
          <a:p>
            <a:pPr marL="285750" indent="-285750">
              <a:buFont typeface="Arial" charset="0"/>
              <a:buChar char="•"/>
            </a:pPr>
            <a:r>
              <a:rPr lang="it-IT" b="1" dirty="0">
                <a:latin typeface="Century Gothic"/>
                <a:ea typeface="Calibri" charset="0"/>
                <a:cs typeface="Calibri" charset="0"/>
              </a:rPr>
              <a:t>verticali </a:t>
            </a:r>
            <a:r>
              <a:rPr lang="it-IT" dirty="0">
                <a:latin typeface="Century Gothic"/>
                <a:ea typeface="Calibri" charset="0"/>
                <a:cs typeface="Calibri" charset="0"/>
              </a:rPr>
              <a:t>(di sistema): per l’erogazione al Comune e ai Comuni dell’area metropolitana di servizi verticali (principalmente servizi di welfare) </a:t>
            </a:r>
          </a:p>
          <a:p>
            <a:pPr marL="285750" indent="-285750">
              <a:buFont typeface="Arial" charset="0"/>
              <a:buChar char="•"/>
            </a:pPr>
            <a:r>
              <a:rPr lang="it-IT" b="1" dirty="0">
                <a:latin typeface="Century Gothic"/>
                <a:ea typeface="Calibri" charset="0"/>
                <a:cs typeface="Calibri" charset="0"/>
              </a:rPr>
              <a:t>orizzontali </a:t>
            </a:r>
            <a:r>
              <a:rPr lang="it-IT" dirty="0">
                <a:latin typeface="Century Gothic"/>
                <a:ea typeface="Calibri" charset="0"/>
                <a:cs typeface="Calibri" charset="0"/>
              </a:rPr>
              <a:t>(di servizio): per interoperabilità applicativa, documentale, e per infrastrutture trasversali per il funzionamento di applicazioni in condivisione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2132856"/>
            <a:ext cx="4127500" cy="3911600"/>
          </a:xfrm>
          <a:prstGeom prst="rect">
            <a:avLst/>
          </a:prstGeom>
        </p:spPr>
      </p:pic>
      <p:grpSp>
        <p:nvGrpSpPr>
          <p:cNvPr id="7" name="Gruppo 6"/>
          <p:cNvGrpSpPr/>
          <p:nvPr/>
        </p:nvGrpSpPr>
        <p:grpSpPr>
          <a:xfrm>
            <a:off x="611560" y="2086744"/>
            <a:ext cx="8136904" cy="838200"/>
            <a:chOff x="611560" y="2086744"/>
            <a:chExt cx="8136904" cy="838200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36096" y="2086744"/>
              <a:ext cx="3263900" cy="838200"/>
            </a:xfrm>
            <a:prstGeom prst="rect">
              <a:avLst/>
            </a:prstGeom>
          </p:spPr>
        </p:pic>
        <p:sp>
          <p:nvSpPr>
            <p:cNvPr id="9" name="Rettangolo 8"/>
            <p:cNvSpPr/>
            <p:nvPr/>
          </p:nvSpPr>
          <p:spPr>
            <a:xfrm>
              <a:off x="611560" y="2086744"/>
              <a:ext cx="8136904" cy="838200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29532479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800" dirty="0">
                <a:latin typeface="Century Gothic"/>
              </a:rPr>
              <a:t>PON METRO @ Milano </a:t>
            </a:r>
            <a:r>
              <a:rPr lang="mr-IN" sz="2800" dirty="0">
                <a:latin typeface="Century Gothic"/>
              </a:rPr>
              <a:t>–</a:t>
            </a:r>
            <a:r>
              <a:rPr lang="it-IT" sz="2800" dirty="0">
                <a:latin typeface="Century Gothic"/>
              </a:rPr>
              <a:t> Progetti Finanziati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9" name="Segnaposto contenuto 28"/>
          <p:cNvSpPr txBox="1">
            <a:spLocks noGrp="1"/>
          </p:cNvSpPr>
          <p:nvPr>
            <p:ph idx="1"/>
          </p:nvPr>
        </p:nvSpPr>
        <p:spPr>
          <a:xfrm>
            <a:off x="539552" y="3717032"/>
            <a:ext cx="822960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it-IT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396262"/>
            <a:ext cx="631326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9013" algn="l"/>
              </a:tabLst>
            </a:pPr>
            <a:r>
              <a:rPr kumimoji="0" 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4067946" y="1532166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Quartieri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connessi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</a:b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endParaRPr lang="en-US" b="1" i="1" dirty="0">
              <a:solidFill>
                <a:schemeClr val="bg1"/>
              </a:solidFill>
              <a:latin typeface="Century Gothic" pitchFamily="34" charset="0"/>
              <a:ea typeface="Arial" pitchFamily="34" charset="0"/>
              <a:cs typeface="Arial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770" b="79754"/>
          <a:stretch/>
        </p:blipFill>
        <p:spPr>
          <a:xfrm>
            <a:off x="323528" y="1604316"/>
            <a:ext cx="3600400" cy="791946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4067945" y="2352201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Supporto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abitativo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persone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in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condizione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di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emarginazione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</a:b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georeferenziata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067944" y="3215386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di welfare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collaborativo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WeMi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</a:b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domiciliari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089836" y="4097062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tabLst>
                <a:tab pos="6069013" algn="l"/>
              </a:tabLst>
            </a:pP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Hub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dell’Innovazione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Inclusiva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</a:b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Piattaforma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digitale</a:t>
            </a:r>
            <a:endParaRPr lang="en-US" b="1" i="1" dirty="0">
              <a:solidFill>
                <a:schemeClr val="bg1"/>
              </a:solidFill>
              <a:latin typeface="Century Gothic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4067944" y="4993168"/>
            <a:ext cx="4009351" cy="691799"/>
          </a:xfrm>
          <a:prstGeom prst="roundRect">
            <a:avLst/>
          </a:prstGeom>
          <a:solidFill>
            <a:srgbClr val="24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Servizi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Digitali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per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Favorire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lo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Sviluppo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Economico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e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Sociale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della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Città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Metropolitana</a:t>
            </a:r>
            <a:r>
              <a:rPr lang="en-US" b="1" i="1" dirty="0">
                <a:solidFill>
                  <a:schemeClr val="bg1"/>
                </a:solidFill>
                <a:latin typeface="Century Gothic" pitchFamily="34" charset="0"/>
                <a:ea typeface="Arial" pitchFamily="34" charset="0"/>
                <a:cs typeface="Arial" pitchFamily="34" charset="0"/>
              </a:rPr>
              <a:t> di Milano</a:t>
            </a:r>
            <a:endParaRPr lang="it-IT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8137784" y="1532166"/>
            <a:ext cx="898712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1.3M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8143428" y="2348880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280K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8149072" y="3212976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900K</a:t>
            </a:r>
          </a:p>
        </p:txBody>
      </p:sp>
      <p:sp>
        <p:nvSpPr>
          <p:cNvPr id="22" name="Rettangolo arrotondato 21"/>
          <p:cNvSpPr/>
          <p:nvPr/>
        </p:nvSpPr>
        <p:spPr>
          <a:xfrm>
            <a:off x="8143428" y="4077072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330K</a:t>
            </a:r>
          </a:p>
        </p:txBody>
      </p:sp>
      <p:sp>
        <p:nvSpPr>
          <p:cNvPr id="23" name="Rettangolo arrotondato 22"/>
          <p:cNvSpPr/>
          <p:nvPr/>
        </p:nvSpPr>
        <p:spPr>
          <a:xfrm>
            <a:off x="8137784" y="4973990"/>
            <a:ext cx="893068" cy="69179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4M</a:t>
            </a:r>
          </a:p>
        </p:txBody>
      </p:sp>
      <p:sp>
        <p:nvSpPr>
          <p:cNvPr id="18" name="Rettangolo arrotondato 15">
            <a:extLst>
              <a:ext uri="{FF2B5EF4-FFF2-40B4-BE49-F238E27FC236}">
                <a16:creationId xmlns="" xmlns:a16="http://schemas.microsoft.com/office/drawing/2014/main" id="{20A8E0A9-B111-4A93-B057-F54B1978C7DD}"/>
              </a:ext>
            </a:extLst>
          </p:cNvPr>
          <p:cNvSpPr/>
          <p:nvPr/>
        </p:nvSpPr>
        <p:spPr>
          <a:xfrm>
            <a:off x="539552" y="3140968"/>
            <a:ext cx="2880320" cy="1699258"/>
          </a:xfrm>
          <a:prstGeom prst="roundRect">
            <a:avLst/>
          </a:prstGeom>
          <a:solidFill>
            <a:srgbClr val="25B7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Budget 6,43 </a:t>
            </a:r>
            <a:r>
              <a:rPr lang="en-US" sz="2000" b="1" i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milioni</a:t>
            </a:r>
            <a:r>
              <a:rPr lang="en-US" sz="2000" b="1" i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Premialità</a:t>
            </a:r>
            <a:r>
              <a:rPr lang="en-US" sz="2000" b="1" i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435 </a:t>
            </a:r>
            <a:r>
              <a:rPr lang="en-US" sz="2000" b="1" i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mila</a:t>
            </a:r>
            <a:r>
              <a:rPr lang="en-US" sz="2000" b="1" i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5 </a:t>
            </a:r>
            <a:r>
              <a:rPr lang="en-US" sz="2000" b="1" i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Progetti</a:t>
            </a:r>
            <a:endParaRPr lang="it-IT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2479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4B545C8E-4F92-49F6-9180-4CE80ADC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0" name="Titolo 1"/>
          <p:cNvSpPr txBox="1">
            <a:spLocks/>
          </p:cNvSpPr>
          <p:nvPr/>
        </p:nvSpPr>
        <p:spPr>
          <a:xfrm>
            <a:off x="539552" y="260648"/>
            <a:ext cx="7632848" cy="673945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Il Progetto PON MI1.1.1.a: Quartieri Connessi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247194" y="1746771"/>
            <a:ext cx="83453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Arial" pitchFamily="34" charset="0"/>
              <a:buNone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Il Progetto ‘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Quartieri Connessi </a:t>
            </a:r>
            <a:r>
              <a:rPr lang="mr-I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–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Piattaforma digitale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’ prevede che si definiscano strategie per la definizione di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nuove tecnologie, piattaforme web e nuovi spazi condivisi digitali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per la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partecipazione degli inquilini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 per la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trasparenza digitale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, co-progettandole con gli aggiudicatari degli spazi fisici.</a:t>
            </a:r>
          </a:p>
        </p:txBody>
      </p:sp>
      <p:grpSp>
        <p:nvGrpSpPr>
          <p:cNvPr id="53" name="Gruppo 52">
            <a:extLst>
              <a:ext uri="{FF2B5EF4-FFF2-40B4-BE49-F238E27FC236}">
                <a16:creationId xmlns="" xmlns:a16="http://schemas.microsoft.com/office/drawing/2014/main" id="{0B381CB3-A6E9-462A-BAE3-4A956A270CBD}"/>
              </a:ext>
            </a:extLst>
          </p:cNvPr>
          <p:cNvGrpSpPr/>
          <p:nvPr/>
        </p:nvGrpSpPr>
        <p:grpSpPr>
          <a:xfrm>
            <a:off x="4812321" y="4111677"/>
            <a:ext cx="3569360" cy="594016"/>
            <a:chOff x="2240850" y="5692598"/>
            <a:chExt cx="3569360" cy="594016"/>
          </a:xfrm>
        </p:grpSpPr>
        <p:sp>
          <p:nvSpPr>
            <p:cNvPr id="54" name="Rettangolo 53">
              <a:extLst>
                <a:ext uri="{FF2B5EF4-FFF2-40B4-BE49-F238E27FC236}">
                  <a16:creationId xmlns="" xmlns:a16="http://schemas.microsoft.com/office/drawing/2014/main" id="{D24EBC4C-DDA9-41A2-AEEC-427458AC08FF}"/>
                </a:ext>
              </a:extLst>
            </p:cNvPr>
            <p:cNvSpPr/>
            <p:nvPr/>
          </p:nvSpPr>
          <p:spPr>
            <a:xfrm>
              <a:off x="2752784" y="5692598"/>
              <a:ext cx="305742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Area territoriale di intervento</a:t>
              </a:r>
              <a:r>
                <a:rPr lang="it-IT" sz="1600" b="1" dirty="0">
                  <a:latin typeface="Century Gothic" charset="0"/>
                  <a:ea typeface="Century Gothic" charset="0"/>
                  <a:cs typeface="Century Gothic" charset="0"/>
                </a:rPr>
                <a:t>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Comune di Milano</a:t>
              </a:r>
            </a:p>
          </p:txBody>
        </p:sp>
        <p:sp>
          <p:nvSpPr>
            <p:cNvPr id="55" name="Freeform 4968">
              <a:extLst>
                <a:ext uri="{FF2B5EF4-FFF2-40B4-BE49-F238E27FC236}">
                  <a16:creationId xmlns="" xmlns:a16="http://schemas.microsoft.com/office/drawing/2014/main" id="{A755A2F4-D5DC-449B-B859-1FFA690524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0850" y="5802009"/>
              <a:ext cx="479759" cy="484605"/>
            </a:xfrm>
            <a:custGeom>
              <a:avLst/>
              <a:gdLst>
                <a:gd name="T0" fmla="*/ 354 w 396"/>
                <a:gd name="T1" fmla="*/ 78 h 400"/>
                <a:gd name="T2" fmla="*/ 198 w 396"/>
                <a:gd name="T3" fmla="*/ 0 h 400"/>
                <a:gd name="T4" fmla="*/ 130 w 396"/>
                <a:gd name="T5" fmla="*/ 14 h 400"/>
                <a:gd name="T6" fmla="*/ 38 w 396"/>
                <a:gd name="T7" fmla="*/ 82 h 400"/>
                <a:gd name="T8" fmla="*/ 0 w 396"/>
                <a:gd name="T9" fmla="*/ 190 h 400"/>
                <a:gd name="T10" fmla="*/ 18 w 396"/>
                <a:gd name="T11" fmla="*/ 282 h 400"/>
                <a:gd name="T12" fmla="*/ 110 w 396"/>
                <a:gd name="T13" fmla="*/ 378 h 400"/>
                <a:gd name="T14" fmla="*/ 232 w 396"/>
                <a:gd name="T15" fmla="*/ 396 h 400"/>
                <a:gd name="T16" fmla="*/ 318 w 396"/>
                <a:gd name="T17" fmla="*/ 358 h 400"/>
                <a:gd name="T18" fmla="*/ 386 w 396"/>
                <a:gd name="T19" fmla="*/ 266 h 400"/>
                <a:gd name="T20" fmla="*/ 390 w 396"/>
                <a:gd name="T21" fmla="*/ 152 h 400"/>
                <a:gd name="T22" fmla="*/ 360 w 396"/>
                <a:gd name="T23" fmla="*/ 232 h 400"/>
                <a:gd name="T24" fmla="*/ 322 w 396"/>
                <a:gd name="T25" fmla="*/ 174 h 400"/>
                <a:gd name="T26" fmla="*/ 354 w 396"/>
                <a:gd name="T27" fmla="*/ 120 h 400"/>
                <a:gd name="T28" fmla="*/ 372 w 396"/>
                <a:gd name="T29" fmla="*/ 198 h 400"/>
                <a:gd name="T30" fmla="*/ 326 w 396"/>
                <a:gd name="T31" fmla="*/ 122 h 400"/>
                <a:gd name="T32" fmla="*/ 248 w 396"/>
                <a:gd name="T33" fmla="*/ 110 h 400"/>
                <a:gd name="T34" fmla="*/ 248 w 396"/>
                <a:gd name="T35" fmla="*/ 42 h 400"/>
                <a:gd name="T36" fmla="*/ 318 w 396"/>
                <a:gd name="T37" fmla="*/ 74 h 400"/>
                <a:gd name="T38" fmla="*/ 24 w 396"/>
                <a:gd name="T39" fmla="*/ 180 h 400"/>
                <a:gd name="T40" fmla="*/ 58 w 396"/>
                <a:gd name="T41" fmla="*/ 94 h 400"/>
                <a:gd name="T42" fmla="*/ 88 w 396"/>
                <a:gd name="T43" fmla="*/ 158 h 400"/>
                <a:gd name="T44" fmla="*/ 66 w 396"/>
                <a:gd name="T45" fmla="*/ 234 h 400"/>
                <a:gd name="T46" fmla="*/ 28 w 396"/>
                <a:gd name="T47" fmla="*/ 190 h 400"/>
                <a:gd name="T48" fmla="*/ 176 w 396"/>
                <a:gd name="T49" fmla="*/ 58 h 400"/>
                <a:gd name="T50" fmla="*/ 230 w 396"/>
                <a:gd name="T51" fmla="*/ 44 h 400"/>
                <a:gd name="T52" fmla="*/ 240 w 396"/>
                <a:gd name="T53" fmla="*/ 92 h 400"/>
                <a:gd name="T54" fmla="*/ 186 w 396"/>
                <a:gd name="T55" fmla="*/ 28 h 400"/>
                <a:gd name="T56" fmla="*/ 162 w 396"/>
                <a:gd name="T57" fmla="*/ 28 h 400"/>
                <a:gd name="T58" fmla="*/ 118 w 396"/>
                <a:gd name="T59" fmla="*/ 62 h 400"/>
                <a:gd name="T60" fmla="*/ 130 w 396"/>
                <a:gd name="T61" fmla="*/ 38 h 400"/>
                <a:gd name="T62" fmla="*/ 124 w 396"/>
                <a:gd name="T63" fmla="*/ 78 h 400"/>
                <a:gd name="T64" fmla="*/ 96 w 396"/>
                <a:gd name="T65" fmla="*/ 144 h 400"/>
                <a:gd name="T66" fmla="*/ 74 w 396"/>
                <a:gd name="T67" fmla="*/ 100 h 400"/>
                <a:gd name="T68" fmla="*/ 170 w 396"/>
                <a:gd name="T69" fmla="*/ 148 h 400"/>
                <a:gd name="T70" fmla="*/ 136 w 396"/>
                <a:gd name="T71" fmla="*/ 122 h 400"/>
                <a:gd name="T72" fmla="*/ 226 w 396"/>
                <a:gd name="T73" fmla="*/ 116 h 400"/>
                <a:gd name="T74" fmla="*/ 166 w 396"/>
                <a:gd name="T75" fmla="*/ 88 h 400"/>
                <a:gd name="T76" fmla="*/ 176 w 396"/>
                <a:gd name="T77" fmla="*/ 164 h 400"/>
                <a:gd name="T78" fmla="*/ 140 w 396"/>
                <a:gd name="T79" fmla="*/ 252 h 400"/>
                <a:gd name="T80" fmla="*/ 108 w 396"/>
                <a:gd name="T81" fmla="*/ 208 h 400"/>
                <a:gd name="T82" fmla="*/ 218 w 396"/>
                <a:gd name="T83" fmla="*/ 144 h 400"/>
                <a:gd name="T84" fmla="*/ 302 w 396"/>
                <a:gd name="T85" fmla="*/ 176 h 400"/>
                <a:gd name="T86" fmla="*/ 86 w 396"/>
                <a:gd name="T87" fmla="*/ 260 h 400"/>
                <a:gd name="T88" fmla="*/ 94 w 396"/>
                <a:gd name="T89" fmla="*/ 328 h 400"/>
                <a:gd name="T90" fmla="*/ 40 w 396"/>
                <a:gd name="T91" fmla="*/ 274 h 400"/>
                <a:gd name="T92" fmla="*/ 36 w 396"/>
                <a:gd name="T93" fmla="*/ 232 h 400"/>
                <a:gd name="T94" fmla="*/ 112 w 396"/>
                <a:gd name="T95" fmla="*/ 332 h 400"/>
                <a:gd name="T96" fmla="*/ 120 w 396"/>
                <a:gd name="T97" fmla="*/ 266 h 400"/>
                <a:gd name="T98" fmla="*/ 192 w 396"/>
                <a:gd name="T99" fmla="*/ 260 h 400"/>
                <a:gd name="T100" fmla="*/ 142 w 396"/>
                <a:gd name="T101" fmla="*/ 338 h 400"/>
                <a:gd name="T102" fmla="*/ 224 w 396"/>
                <a:gd name="T103" fmla="*/ 250 h 400"/>
                <a:gd name="T104" fmla="*/ 324 w 396"/>
                <a:gd name="T105" fmla="*/ 202 h 400"/>
                <a:gd name="T106" fmla="*/ 350 w 396"/>
                <a:gd name="T107" fmla="*/ 248 h 400"/>
                <a:gd name="T108" fmla="*/ 128 w 396"/>
                <a:gd name="T109" fmla="*/ 360 h 400"/>
                <a:gd name="T110" fmla="*/ 160 w 396"/>
                <a:gd name="T111" fmla="*/ 356 h 400"/>
                <a:gd name="T112" fmla="*/ 250 w 396"/>
                <a:gd name="T113" fmla="*/ 366 h 400"/>
                <a:gd name="T114" fmla="*/ 144 w 396"/>
                <a:gd name="T115" fmla="*/ 366 h 400"/>
                <a:gd name="T116" fmla="*/ 284 w 396"/>
                <a:gd name="T117" fmla="*/ 322 h 400"/>
                <a:gd name="T118" fmla="*/ 354 w 396"/>
                <a:gd name="T119" fmla="*/ 278 h 400"/>
                <a:gd name="T120" fmla="*/ 294 w 396"/>
                <a:gd name="T121" fmla="*/ 346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6" h="400">
                  <a:moveTo>
                    <a:pt x="384" y="132"/>
                  </a:moveTo>
                  <a:lnTo>
                    <a:pt x="384" y="132"/>
                  </a:lnTo>
                  <a:lnTo>
                    <a:pt x="378" y="118"/>
                  </a:lnTo>
                  <a:lnTo>
                    <a:pt x="372" y="104"/>
                  </a:lnTo>
                  <a:lnTo>
                    <a:pt x="364" y="90"/>
                  </a:lnTo>
                  <a:lnTo>
                    <a:pt x="354" y="78"/>
                  </a:lnTo>
                  <a:lnTo>
                    <a:pt x="334" y="54"/>
                  </a:lnTo>
                  <a:lnTo>
                    <a:pt x="310" y="36"/>
                  </a:lnTo>
                  <a:lnTo>
                    <a:pt x="286" y="22"/>
                  </a:lnTo>
                  <a:lnTo>
                    <a:pt x="258" y="10"/>
                  </a:lnTo>
                  <a:lnTo>
                    <a:pt x="228" y="4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80" y="2"/>
                  </a:lnTo>
                  <a:lnTo>
                    <a:pt x="164" y="4"/>
                  </a:lnTo>
                  <a:lnTo>
                    <a:pt x="146" y="8"/>
                  </a:lnTo>
                  <a:lnTo>
                    <a:pt x="130" y="14"/>
                  </a:lnTo>
                  <a:lnTo>
                    <a:pt x="130" y="14"/>
                  </a:lnTo>
                  <a:lnTo>
                    <a:pt x="112" y="20"/>
                  </a:lnTo>
                  <a:lnTo>
                    <a:pt x="94" y="30"/>
                  </a:lnTo>
                  <a:lnTo>
                    <a:pt x="78" y="42"/>
                  </a:lnTo>
                  <a:lnTo>
                    <a:pt x="62" y="54"/>
                  </a:lnTo>
                  <a:lnTo>
                    <a:pt x="50" y="68"/>
                  </a:lnTo>
                  <a:lnTo>
                    <a:pt x="38" y="82"/>
                  </a:lnTo>
                  <a:lnTo>
                    <a:pt x="26" y="98"/>
                  </a:lnTo>
                  <a:lnTo>
                    <a:pt x="18" y="116"/>
                  </a:lnTo>
                  <a:lnTo>
                    <a:pt x="10" y="134"/>
                  </a:lnTo>
                  <a:lnTo>
                    <a:pt x="4" y="152"/>
                  </a:lnTo>
                  <a:lnTo>
                    <a:pt x="2" y="170"/>
                  </a:lnTo>
                  <a:lnTo>
                    <a:pt x="0" y="190"/>
                  </a:lnTo>
                  <a:lnTo>
                    <a:pt x="0" y="210"/>
                  </a:lnTo>
                  <a:lnTo>
                    <a:pt x="2" y="228"/>
                  </a:lnTo>
                  <a:lnTo>
                    <a:pt x="6" y="248"/>
                  </a:lnTo>
                  <a:lnTo>
                    <a:pt x="12" y="268"/>
                  </a:lnTo>
                  <a:lnTo>
                    <a:pt x="12" y="268"/>
                  </a:lnTo>
                  <a:lnTo>
                    <a:pt x="18" y="282"/>
                  </a:lnTo>
                  <a:lnTo>
                    <a:pt x="24" y="296"/>
                  </a:lnTo>
                  <a:lnTo>
                    <a:pt x="32" y="310"/>
                  </a:lnTo>
                  <a:lnTo>
                    <a:pt x="42" y="322"/>
                  </a:lnTo>
                  <a:lnTo>
                    <a:pt x="62" y="344"/>
                  </a:lnTo>
                  <a:lnTo>
                    <a:pt x="86" y="364"/>
                  </a:lnTo>
                  <a:lnTo>
                    <a:pt x="110" y="378"/>
                  </a:lnTo>
                  <a:lnTo>
                    <a:pt x="138" y="390"/>
                  </a:lnTo>
                  <a:lnTo>
                    <a:pt x="168" y="396"/>
                  </a:lnTo>
                  <a:lnTo>
                    <a:pt x="198" y="400"/>
                  </a:lnTo>
                  <a:lnTo>
                    <a:pt x="198" y="400"/>
                  </a:lnTo>
                  <a:lnTo>
                    <a:pt x="216" y="398"/>
                  </a:lnTo>
                  <a:lnTo>
                    <a:pt x="232" y="396"/>
                  </a:lnTo>
                  <a:lnTo>
                    <a:pt x="250" y="392"/>
                  </a:lnTo>
                  <a:lnTo>
                    <a:pt x="266" y="386"/>
                  </a:lnTo>
                  <a:lnTo>
                    <a:pt x="266" y="386"/>
                  </a:lnTo>
                  <a:lnTo>
                    <a:pt x="284" y="380"/>
                  </a:lnTo>
                  <a:lnTo>
                    <a:pt x="302" y="370"/>
                  </a:lnTo>
                  <a:lnTo>
                    <a:pt x="318" y="358"/>
                  </a:lnTo>
                  <a:lnTo>
                    <a:pt x="334" y="346"/>
                  </a:lnTo>
                  <a:lnTo>
                    <a:pt x="346" y="332"/>
                  </a:lnTo>
                  <a:lnTo>
                    <a:pt x="358" y="316"/>
                  </a:lnTo>
                  <a:lnTo>
                    <a:pt x="370" y="300"/>
                  </a:lnTo>
                  <a:lnTo>
                    <a:pt x="378" y="284"/>
                  </a:lnTo>
                  <a:lnTo>
                    <a:pt x="386" y="266"/>
                  </a:lnTo>
                  <a:lnTo>
                    <a:pt x="392" y="248"/>
                  </a:lnTo>
                  <a:lnTo>
                    <a:pt x="394" y="230"/>
                  </a:lnTo>
                  <a:lnTo>
                    <a:pt x="396" y="210"/>
                  </a:lnTo>
                  <a:lnTo>
                    <a:pt x="396" y="190"/>
                  </a:lnTo>
                  <a:lnTo>
                    <a:pt x="394" y="170"/>
                  </a:lnTo>
                  <a:lnTo>
                    <a:pt x="390" y="152"/>
                  </a:lnTo>
                  <a:lnTo>
                    <a:pt x="384" y="132"/>
                  </a:lnTo>
                  <a:lnTo>
                    <a:pt x="384" y="132"/>
                  </a:lnTo>
                  <a:close/>
                  <a:moveTo>
                    <a:pt x="372" y="198"/>
                  </a:moveTo>
                  <a:lnTo>
                    <a:pt x="372" y="198"/>
                  </a:lnTo>
                  <a:lnTo>
                    <a:pt x="368" y="214"/>
                  </a:lnTo>
                  <a:lnTo>
                    <a:pt x="360" y="232"/>
                  </a:lnTo>
                  <a:lnTo>
                    <a:pt x="360" y="232"/>
                  </a:lnTo>
                  <a:lnTo>
                    <a:pt x="352" y="216"/>
                  </a:lnTo>
                  <a:lnTo>
                    <a:pt x="344" y="202"/>
                  </a:lnTo>
                  <a:lnTo>
                    <a:pt x="334" y="188"/>
                  </a:lnTo>
                  <a:lnTo>
                    <a:pt x="322" y="174"/>
                  </a:lnTo>
                  <a:lnTo>
                    <a:pt x="322" y="174"/>
                  </a:lnTo>
                  <a:lnTo>
                    <a:pt x="332" y="156"/>
                  </a:lnTo>
                  <a:lnTo>
                    <a:pt x="338" y="138"/>
                  </a:lnTo>
                  <a:lnTo>
                    <a:pt x="342" y="120"/>
                  </a:lnTo>
                  <a:lnTo>
                    <a:pt x="344" y="102"/>
                  </a:lnTo>
                  <a:lnTo>
                    <a:pt x="344" y="102"/>
                  </a:lnTo>
                  <a:lnTo>
                    <a:pt x="354" y="120"/>
                  </a:lnTo>
                  <a:lnTo>
                    <a:pt x="362" y="140"/>
                  </a:lnTo>
                  <a:lnTo>
                    <a:pt x="362" y="140"/>
                  </a:lnTo>
                  <a:lnTo>
                    <a:pt x="366" y="154"/>
                  </a:lnTo>
                  <a:lnTo>
                    <a:pt x="370" y="168"/>
                  </a:lnTo>
                  <a:lnTo>
                    <a:pt x="372" y="198"/>
                  </a:lnTo>
                  <a:lnTo>
                    <a:pt x="372" y="198"/>
                  </a:lnTo>
                  <a:close/>
                  <a:moveTo>
                    <a:pt x="322" y="82"/>
                  </a:moveTo>
                  <a:lnTo>
                    <a:pt x="322" y="82"/>
                  </a:lnTo>
                  <a:lnTo>
                    <a:pt x="326" y="92"/>
                  </a:lnTo>
                  <a:lnTo>
                    <a:pt x="328" y="102"/>
                  </a:lnTo>
                  <a:lnTo>
                    <a:pt x="328" y="112"/>
                  </a:lnTo>
                  <a:lnTo>
                    <a:pt x="326" y="122"/>
                  </a:lnTo>
                  <a:lnTo>
                    <a:pt x="320" y="142"/>
                  </a:lnTo>
                  <a:lnTo>
                    <a:pt x="312" y="162"/>
                  </a:lnTo>
                  <a:lnTo>
                    <a:pt x="312" y="162"/>
                  </a:lnTo>
                  <a:lnTo>
                    <a:pt x="282" y="136"/>
                  </a:lnTo>
                  <a:lnTo>
                    <a:pt x="248" y="110"/>
                  </a:lnTo>
                  <a:lnTo>
                    <a:pt x="248" y="110"/>
                  </a:lnTo>
                  <a:lnTo>
                    <a:pt x="256" y="96"/>
                  </a:lnTo>
                  <a:lnTo>
                    <a:pt x="258" y="82"/>
                  </a:lnTo>
                  <a:lnTo>
                    <a:pt x="258" y="68"/>
                  </a:lnTo>
                  <a:lnTo>
                    <a:pt x="256" y="56"/>
                  </a:lnTo>
                  <a:lnTo>
                    <a:pt x="256" y="56"/>
                  </a:lnTo>
                  <a:lnTo>
                    <a:pt x="248" y="42"/>
                  </a:lnTo>
                  <a:lnTo>
                    <a:pt x="236" y="30"/>
                  </a:lnTo>
                  <a:lnTo>
                    <a:pt x="236" y="30"/>
                  </a:lnTo>
                  <a:lnTo>
                    <a:pt x="260" y="36"/>
                  </a:lnTo>
                  <a:lnTo>
                    <a:pt x="280" y="46"/>
                  </a:lnTo>
                  <a:lnTo>
                    <a:pt x="300" y="58"/>
                  </a:lnTo>
                  <a:lnTo>
                    <a:pt x="318" y="74"/>
                  </a:lnTo>
                  <a:lnTo>
                    <a:pt x="318" y="74"/>
                  </a:lnTo>
                  <a:lnTo>
                    <a:pt x="322" y="82"/>
                  </a:lnTo>
                  <a:lnTo>
                    <a:pt x="322" y="82"/>
                  </a:lnTo>
                  <a:close/>
                  <a:moveTo>
                    <a:pt x="28" y="190"/>
                  </a:moveTo>
                  <a:lnTo>
                    <a:pt x="28" y="190"/>
                  </a:lnTo>
                  <a:lnTo>
                    <a:pt x="24" y="180"/>
                  </a:lnTo>
                  <a:lnTo>
                    <a:pt x="24" y="180"/>
                  </a:lnTo>
                  <a:lnTo>
                    <a:pt x="28" y="156"/>
                  </a:lnTo>
                  <a:lnTo>
                    <a:pt x="36" y="134"/>
                  </a:lnTo>
                  <a:lnTo>
                    <a:pt x="46" y="114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8" y="110"/>
                  </a:lnTo>
                  <a:lnTo>
                    <a:pt x="60" y="126"/>
                  </a:lnTo>
                  <a:lnTo>
                    <a:pt x="60" y="126"/>
                  </a:lnTo>
                  <a:lnTo>
                    <a:pt x="68" y="138"/>
                  </a:lnTo>
                  <a:lnTo>
                    <a:pt x="76" y="150"/>
                  </a:lnTo>
                  <a:lnTo>
                    <a:pt x="88" y="158"/>
                  </a:lnTo>
                  <a:lnTo>
                    <a:pt x="102" y="164"/>
                  </a:lnTo>
                  <a:lnTo>
                    <a:pt x="102" y="164"/>
                  </a:lnTo>
                  <a:lnTo>
                    <a:pt x="92" y="204"/>
                  </a:lnTo>
                  <a:lnTo>
                    <a:pt x="88" y="244"/>
                  </a:lnTo>
                  <a:lnTo>
                    <a:pt x="88" y="244"/>
                  </a:lnTo>
                  <a:lnTo>
                    <a:pt x="66" y="234"/>
                  </a:lnTo>
                  <a:lnTo>
                    <a:pt x="50" y="222"/>
                  </a:lnTo>
                  <a:lnTo>
                    <a:pt x="42" y="216"/>
                  </a:lnTo>
                  <a:lnTo>
                    <a:pt x="36" y="208"/>
                  </a:lnTo>
                  <a:lnTo>
                    <a:pt x="32" y="200"/>
                  </a:lnTo>
                  <a:lnTo>
                    <a:pt x="28" y="190"/>
                  </a:lnTo>
                  <a:lnTo>
                    <a:pt x="28" y="190"/>
                  </a:lnTo>
                  <a:close/>
                  <a:moveTo>
                    <a:pt x="234" y="102"/>
                  </a:moveTo>
                  <a:lnTo>
                    <a:pt x="234" y="102"/>
                  </a:lnTo>
                  <a:lnTo>
                    <a:pt x="200" y="84"/>
                  </a:lnTo>
                  <a:lnTo>
                    <a:pt x="166" y="72"/>
                  </a:lnTo>
                  <a:lnTo>
                    <a:pt x="166" y="72"/>
                  </a:lnTo>
                  <a:lnTo>
                    <a:pt x="176" y="58"/>
                  </a:lnTo>
                  <a:lnTo>
                    <a:pt x="188" y="48"/>
                  </a:lnTo>
                  <a:lnTo>
                    <a:pt x="198" y="40"/>
                  </a:lnTo>
                  <a:lnTo>
                    <a:pt x="210" y="32"/>
                  </a:lnTo>
                  <a:lnTo>
                    <a:pt x="210" y="32"/>
                  </a:lnTo>
                  <a:lnTo>
                    <a:pt x="220" y="38"/>
                  </a:lnTo>
                  <a:lnTo>
                    <a:pt x="230" y="44"/>
                  </a:lnTo>
                  <a:lnTo>
                    <a:pt x="236" y="52"/>
                  </a:lnTo>
                  <a:lnTo>
                    <a:pt x="240" y="60"/>
                  </a:lnTo>
                  <a:lnTo>
                    <a:pt x="240" y="60"/>
                  </a:lnTo>
                  <a:lnTo>
                    <a:pt x="242" y="70"/>
                  </a:lnTo>
                  <a:lnTo>
                    <a:pt x="242" y="82"/>
                  </a:lnTo>
                  <a:lnTo>
                    <a:pt x="240" y="92"/>
                  </a:lnTo>
                  <a:lnTo>
                    <a:pt x="234" y="102"/>
                  </a:lnTo>
                  <a:lnTo>
                    <a:pt x="234" y="102"/>
                  </a:lnTo>
                  <a:close/>
                  <a:moveTo>
                    <a:pt x="180" y="28"/>
                  </a:moveTo>
                  <a:lnTo>
                    <a:pt x="180" y="28"/>
                  </a:lnTo>
                  <a:lnTo>
                    <a:pt x="186" y="28"/>
                  </a:lnTo>
                  <a:lnTo>
                    <a:pt x="186" y="28"/>
                  </a:lnTo>
                  <a:lnTo>
                    <a:pt x="170" y="42"/>
                  </a:lnTo>
                  <a:lnTo>
                    <a:pt x="156" y="58"/>
                  </a:lnTo>
                  <a:lnTo>
                    <a:pt x="146" y="34"/>
                  </a:lnTo>
                  <a:lnTo>
                    <a:pt x="146" y="34"/>
                  </a:lnTo>
                  <a:lnTo>
                    <a:pt x="162" y="28"/>
                  </a:lnTo>
                  <a:lnTo>
                    <a:pt x="162" y="28"/>
                  </a:lnTo>
                  <a:lnTo>
                    <a:pt x="180" y="28"/>
                  </a:lnTo>
                  <a:lnTo>
                    <a:pt x="180" y="28"/>
                  </a:lnTo>
                  <a:close/>
                  <a:moveTo>
                    <a:pt x="130" y="38"/>
                  </a:moveTo>
                  <a:lnTo>
                    <a:pt x="140" y="64"/>
                  </a:lnTo>
                  <a:lnTo>
                    <a:pt x="140" y="64"/>
                  </a:lnTo>
                  <a:lnTo>
                    <a:pt x="118" y="62"/>
                  </a:lnTo>
                  <a:lnTo>
                    <a:pt x="96" y="60"/>
                  </a:lnTo>
                  <a:lnTo>
                    <a:pt x="96" y="60"/>
                  </a:lnTo>
                  <a:lnTo>
                    <a:pt x="106" y="52"/>
                  </a:lnTo>
                  <a:lnTo>
                    <a:pt x="116" y="46"/>
                  </a:lnTo>
                  <a:lnTo>
                    <a:pt x="116" y="46"/>
                  </a:lnTo>
                  <a:lnTo>
                    <a:pt x="130" y="38"/>
                  </a:lnTo>
                  <a:lnTo>
                    <a:pt x="130" y="38"/>
                  </a:lnTo>
                  <a:close/>
                  <a:moveTo>
                    <a:pt x="82" y="80"/>
                  </a:moveTo>
                  <a:lnTo>
                    <a:pt x="82" y="80"/>
                  </a:lnTo>
                  <a:lnTo>
                    <a:pt x="94" y="78"/>
                  </a:lnTo>
                  <a:lnTo>
                    <a:pt x="108" y="76"/>
                  </a:lnTo>
                  <a:lnTo>
                    <a:pt x="124" y="78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22" y="114"/>
                  </a:lnTo>
                  <a:lnTo>
                    <a:pt x="108" y="148"/>
                  </a:lnTo>
                  <a:lnTo>
                    <a:pt x="108" y="148"/>
                  </a:lnTo>
                  <a:lnTo>
                    <a:pt x="96" y="144"/>
                  </a:lnTo>
                  <a:lnTo>
                    <a:pt x="88" y="138"/>
                  </a:lnTo>
                  <a:lnTo>
                    <a:pt x="80" y="130"/>
                  </a:lnTo>
                  <a:lnTo>
                    <a:pt x="76" y="120"/>
                  </a:lnTo>
                  <a:lnTo>
                    <a:pt x="76" y="120"/>
                  </a:lnTo>
                  <a:lnTo>
                    <a:pt x="74" y="110"/>
                  </a:lnTo>
                  <a:lnTo>
                    <a:pt x="74" y="100"/>
                  </a:lnTo>
                  <a:lnTo>
                    <a:pt x="76" y="90"/>
                  </a:lnTo>
                  <a:lnTo>
                    <a:pt x="82" y="80"/>
                  </a:lnTo>
                  <a:lnTo>
                    <a:pt x="82" y="80"/>
                  </a:lnTo>
                  <a:close/>
                  <a:moveTo>
                    <a:pt x="150" y="94"/>
                  </a:moveTo>
                  <a:lnTo>
                    <a:pt x="170" y="148"/>
                  </a:lnTo>
                  <a:lnTo>
                    <a:pt x="170" y="148"/>
                  </a:lnTo>
                  <a:lnTo>
                    <a:pt x="154" y="152"/>
                  </a:lnTo>
                  <a:lnTo>
                    <a:pt x="138" y="154"/>
                  </a:lnTo>
                  <a:lnTo>
                    <a:pt x="138" y="154"/>
                  </a:lnTo>
                  <a:lnTo>
                    <a:pt x="122" y="152"/>
                  </a:lnTo>
                  <a:lnTo>
                    <a:pt x="122" y="152"/>
                  </a:lnTo>
                  <a:lnTo>
                    <a:pt x="136" y="122"/>
                  </a:lnTo>
                  <a:lnTo>
                    <a:pt x="150" y="94"/>
                  </a:lnTo>
                  <a:lnTo>
                    <a:pt x="150" y="94"/>
                  </a:lnTo>
                  <a:close/>
                  <a:moveTo>
                    <a:pt x="166" y="88"/>
                  </a:moveTo>
                  <a:lnTo>
                    <a:pt x="166" y="88"/>
                  </a:lnTo>
                  <a:lnTo>
                    <a:pt x="196" y="100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18" y="124"/>
                  </a:lnTo>
                  <a:lnTo>
                    <a:pt x="208" y="132"/>
                  </a:lnTo>
                  <a:lnTo>
                    <a:pt x="198" y="138"/>
                  </a:lnTo>
                  <a:lnTo>
                    <a:pt x="186" y="144"/>
                  </a:lnTo>
                  <a:lnTo>
                    <a:pt x="166" y="88"/>
                  </a:lnTo>
                  <a:close/>
                  <a:moveTo>
                    <a:pt x="118" y="168"/>
                  </a:moveTo>
                  <a:lnTo>
                    <a:pt x="118" y="168"/>
                  </a:lnTo>
                  <a:lnTo>
                    <a:pt x="138" y="170"/>
                  </a:lnTo>
                  <a:lnTo>
                    <a:pt x="138" y="170"/>
                  </a:lnTo>
                  <a:lnTo>
                    <a:pt x="156" y="168"/>
                  </a:lnTo>
                  <a:lnTo>
                    <a:pt x="176" y="164"/>
                  </a:lnTo>
                  <a:lnTo>
                    <a:pt x="204" y="240"/>
                  </a:lnTo>
                  <a:lnTo>
                    <a:pt x="204" y="240"/>
                  </a:lnTo>
                  <a:lnTo>
                    <a:pt x="188" y="246"/>
                  </a:lnTo>
                  <a:lnTo>
                    <a:pt x="172" y="248"/>
                  </a:lnTo>
                  <a:lnTo>
                    <a:pt x="156" y="252"/>
                  </a:lnTo>
                  <a:lnTo>
                    <a:pt x="140" y="252"/>
                  </a:lnTo>
                  <a:lnTo>
                    <a:pt x="140" y="252"/>
                  </a:lnTo>
                  <a:lnTo>
                    <a:pt x="140" y="252"/>
                  </a:lnTo>
                  <a:lnTo>
                    <a:pt x="120" y="250"/>
                  </a:lnTo>
                  <a:lnTo>
                    <a:pt x="102" y="248"/>
                  </a:lnTo>
                  <a:lnTo>
                    <a:pt x="102" y="248"/>
                  </a:lnTo>
                  <a:lnTo>
                    <a:pt x="108" y="208"/>
                  </a:lnTo>
                  <a:lnTo>
                    <a:pt x="118" y="168"/>
                  </a:lnTo>
                  <a:lnTo>
                    <a:pt x="118" y="168"/>
                  </a:lnTo>
                  <a:close/>
                  <a:moveTo>
                    <a:pt x="192" y="158"/>
                  </a:moveTo>
                  <a:lnTo>
                    <a:pt x="192" y="158"/>
                  </a:lnTo>
                  <a:lnTo>
                    <a:pt x="206" y="152"/>
                  </a:lnTo>
                  <a:lnTo>
                    <a:pt x="218" y="144"/>
                  </a:lnTo>
                  <a:lnTo>
                    <a:pt x="230" y="134"/>
                  </a:lnTo>
                  <a:lnTo>
                    <a:pt x="240" y="124"/>
                  </a:lnTo>
                  <a:lnTo>
                    <a:pt x="240" y="124"/>
                  </a:lnTo>
                  <a:lnTo>
                    <a:pt x="272" y="148"/>
                  </a:lnTo>
                  <a:lnTo>
                    <a:pt x="302" y="176"/>
                  </a:lnTo>
                  <a:lnTo>
                    <a:pt x="302" y="176"/>
                  </a:lnTo>
                  <a:lnTo>
                    <a:pt x="286" y="194"/>
                  </a:lnTo>
                  <a:lnTo>
                    <a:pt x="266" y="210"/>
                  </a:lnTo>
                  <a:lnTo>
                    <a:pt x="244" y="224"/>
                  </a:lnTo>
                  <a:lnTo>
                    <a:pt x="220" y="236"/>
                  </a:lnTo>
                  <a:lnTo>
                    <a:pt x="192" y="158"/>
                  </a:lnTo>
                  <a:close/>
                  <a:moveTo>
                    <a:pt x="86" y="260"/>
                  </a:moveTo>
                  <a:lnTo>
                    <a:pt x="86" y="260"/>
                  </a:lnTo>
                  <a:lnTo>
                    <a:pt x="86" y="278"/>
                  </a:lnTo>
                  <a:lnTo>
                    <a:pt x="88" y="296"/>
                  </a:lnTo>
                  <a:lnTo>
                    <a:pt x="90" y="312"/>
                  </a:lnTo>
                  <a:lnTo>
                    <a:pt x="94" y="328"/>
                  </a:lnTo>
                  <a:lnTo>
                    <a:pt x="94" y="328"/>
                  </a:lnTo>
                  <a:lnTo>
                    <a:pt x="78" y="320"/>
                  </a:lnTo>
                  <a:lnTo>
                    <a:pt x="62" y="310"/>
                  </a:lnTo>
                  <a:lnTo>
                    <a:pt x="62" y="310"/>
                  </a:lnTo>
                  <a:lnTo>
                    <a:pt x="54" y="298"/>
                  </a:lnTo>
                  <a:lnTo>
                    <a:pt x="46" y="286"/>
                  </a:lnTo>
                  <a:lnTo>
                    <a:pt x="40" y="274"/>
                  </a:lnTo>
                  <a:lnTo>
                    <a:pt x="34" y="260"/>
                  </a:lnTo>
                  <a:lnTo>
                    <a:pt x="34" y="260"/>
                  </a:lnTo>
                  <a:lnTo>
                    <a:pt x="28" y="240"/>
                  </a:lnTo>
                  <a:lnTo>
                    <a:pt x="24" y="218"/>
                  </a:lnTo>
                  <a:lnTo>
                    <a:pt x="24" y="218"/>
                  </a:lnTo>
                  <a:lnTo>
                    <a:pt x="36" y="232"/>
                  </a:lnTo>
                  <a:lnTo>
                    <a:pt x="50" y="244"/>
                  </a:lnTo>
                  <a:lnTo>
                    <a:pt x="68" y="252"/>
                  </a:lnTo>
                  <a:lnTo>
                    <a:pt x="86" y="260"/>
                  </a:lnTo>
                  <a:lnTo>
                    <a:pt x="86" y="260"/>
                  </a:lnTo>
                  <a:close/>
                  <a:moveTo>
                    <a:pt x="112" y="332"/>
                  </a:moveTo>
                  <a:lnTo>
                    <a:pt x="112" y="332"/>
                  </a:lnTo>
                  <a:lnTo>
                    <a:pt x="108" y="316"/>
                  </a:lnTo>
                  <a:lnTo>
                    <a:pt x="104" y="300"/>
                  </a:lnTo>
                  <a:lnTo>
                    <a:pt x="102" y="282"/>
                  </a:lnTo>
                  <a:lnTo>
                    <a:pt x="102" y="264"/>
                  </a:lnTo>
                  <a:lnTo>
                    <a:pt x="102" y="264"/>
                  </a:lnTo>
                  <a:lnTo>
                    <a:pt x="120" y="266"/>
                  </a:lnTo>
                  <a:lnTo>
                    <a:pt x="140" y="268"/>
                  </a:lnTo>
                  <a:lnTo>
                    <a:pt x="140" y="268"/>
                  </a:lnTo>
                  <a:lnTo>
                    <a:pt x="140" y="268"/>
                  </a:lnTo>
                  <a:lnTo>
                    <a:pt x="156" y="266"/>
                  </a:lnTo>
                  <a:lnTo>
                    <a:pt x="174" y="264"/>
                  </a:lnTo>
                  <a:lnTo>
                    <a:pt x="192" y="260"/>
                  </a:lnTo>
                  <a:lnTo>
                    <a:pt x="210" y="256"/>
                  </a:lnTo>
                  <a:lnTo>
                    <a:pt x="236" y="326"/>
                  </a:lnTo>
                  <a:lnTo>
                    <a:pt x="236" y="326"/>
                  </a:lnTo>
                  <a:lnTo>
                    <a:pt x="204" y="334"/>
                  </a:lnTo>
                  <a:lnTo>
                    <a:pt x="172" y="338"/>
                  </a:lnTo>
                  <a:lnTo>
                    <a:pt x="142" y="338"/>
                  </a:lnTo>
                  <a:lnTo>
                    <a:pt x="112" y="334"/>
                  </a:lnTo>
                  <a:lnTo>
                    <a:pt x="112" y="334"/>
                  </a:lnTo>
                  <a:lnTo>
                    <a:pt x="112" y="332"/>
                  </a:lnTo>
                  <a:lnTo>
                    <a:pt x="112" y="332"/>
                  </a:lnTo>
                  <a:close/>
                  <a:moveTo>
                    <a:pt x="224" y="250"/>
                  </a:moveTo>
                  <a:lnTo>
                    <a:pt x="224" y="250"/>
                  </a:lnTo>
                  <a:lnTo>
                    <a:pt x="252" y="238"/>
                  </a:lnTo>
                  <a:lnTo>
                    <a:pt x="274" y="224"/>
                  </a:lnTo>
                  <a:lnTo>
                    <a:pt x="296" y="206"/>
                  </a:lnTo>
                  <a:lnTo>
                    <a:pt x="312" y="188"/>
                  </a:lnTo>
                  <a:lnTo>
                    <a:pt x="312" y="188"/>
                  </a:lnTo>
                  <a:lnTo>
                    <a:pt x="324" y="202"/>
                  </a:lnTo>
                  <a:lnTo>
                    <a:pt x="334" y="216"/>
                  </a:lnTo>
                  <a:lnTo>
                    <a:pt x="342" y="232"/>
                  </a:lnTo>
                  <a:lnTo>
                    <a:pt x="348" y="246"/>
                  </a:lnTo>
                  <a:lnTo>
                    <a:pt x="348" y="246"/>
                  </a:lnTo>
                  <a:lnTo>
                    <a:pt x="350" y="248"/>
                  </a:lnTo>
                  <a:lnTo>
                    <a:pt x="350" y="248"/>
                  </a:lnTo>
                  <a:lnTo>
                    <a:pt x="330" y="270"/>
                  </a:lnTo>
                  <a:lnTo>
                    <a:pt x="306" y="290"/>
                  </a:lnTo>
                  <a:lnTo>
                    <a:pt x="280" y="308"/>
                  </a:lnTo>
                  <a:lnTo>
                    <a:pt x="250" y="322"/>
                  </a:lnTo>
                  <a:lnTo>
                    <a:pt x="224" y="250"/>
                  </a:lnTo>
                  <a:close/>
                  <a:moveTo>
                    <a:pt x="128" y="360"/>
                  </a:moveTo>
                  <a:lnTo>
                    <a:pt x="128" y="360"/>
                  </a:lnTo>
                  <a:lnTo>
                    <a:pt x="122" y="352"/>
                  </a:lnTo>
                  <a:lnTo>
                    <a:pt x="122" y="352"/>
                  </a:lnTo>
                  <a:lnTo>
                    <a:pt x="140" y="354"/>
                  </a:lnTo>
                  <a:lnTo>
                    <a:pt x="160" y="356"/>
                  </a:lnTo>
                  <a:lnTo>
                    <a:pt x="160" y="356"/>
                  </a:lnTo>
                  <a:lnTo>
                    <a:pt x="180" y="354"/>
                  </a:lnTo>
                  <a:lnTo>
                    <a:pt x="200" y="352"/>
                  </a:lnTo>
                  <a:lnTo>
                    <a:pt x="220" y="348"/>
                  </a:lnTo>
                  <a:lnTo>
                    <a:pt x="242" y="342"/>
                  </a:lnTo>
                  <a:lnTo>
                    <a:pt x="250" y="366"/>
                  </a:lnTo>
                  <a:lnTo>
                    <a:pt x="250" y="366"/>
                  </a:lnTo>
                  <a:lnTo>
                    <a:pt x="224" y="372"/>
                  </a:lnTo>
                  <a:lnTo>
                    <a:pt x="198" y="376"/>
                  </a:lnTo>
                  <a:lnTo>
                    <a:pt x="198" y="376"/>
                  </a:lnTo>
                  <a:lnTo>
                    <a:pt x="180" y="374"/>
                  </a:lnTo>
                  <a:lnTo>
                    <a:pt x="162" y="372"/>
                  </a:lnTo>
                  <a:lnTo>
                    <a:pt x="144" y="366"/>
                  </a:lnTo>
                  <a:lnTo>
                    <a:pt x="128" y="360"/>
                  </a:lnTo>
                  <a:lnTo>
                    <a:pt x="128" y="360"/>
                  </a:lnTo>
                  <a:close/>
                  <a:moveTo>
                    <a:pt x="266" y="362"/>
                  </a:moveTo>
                  <a:lnTo>
                    <a:pt x="256" y="336"/>
                  </a:lnTo>
                  <a:lnTo>
                    <a:pt x="256" y="336"/>
                  </a:lnTo>
                  <a:lnTo>
                    <a:pt x="284" y="322"/>
                  </a:lnTo>
                  <a:lnTo>
                    <a:pt x="310" y="306"/>
                  </a:lnTo>
                  <a:lnTo>
                    <a:pt x="334" y="288"/>
                  </a:lnTo>
                  <a:lnTo>
                    <a:pt x="354" y="268"/>
                  </a:lnTo>
                  <a:lnTo>
                    <a:pt x="354" y="268"/>
                  </a:lnTo>
                  <a:lnTo>
                    <a:pt x="354" y="278"/>
                  </a:lnTo>
                  <a:lnTo>
                    <a:pt x="354" y="278"/>
                  </a:lnTo>
                  <a:lnTo>
                    <a:pt x="348" y="292"/>
                  </a:lnTo>
                  <a:lnTo>
                    <a:pt x="338" y="304"/>
                  </a:lnTo>
                  <a:lnTo>
                    <a:pt x="328" y="316"/>
                  </a:lnTo>
                  <a:lnTo>
                    <a:pt x="318" y="328"/>
                  </a:lnTo>
                  <a:lnTo>
                    <a:pt x="306" y="338"/>
                  </a:lnTo>
                  <a:lnTo>
                    <a:pt x="294" y="346"/>
                  </a:lnTo>
                  <a:lnTo>
                    <a:pt x="280" y="354"/>
                  </a:lnTo>
                  <a:lnTo>
                    <a:pt x="266" y="362"/>
                  </a:lnTo>
                  <a:lnTo>
                    <a:pt x="266" y="362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="" xmlns:a16="http://schemas.microsoft.com/office/drawing/2014/main" id="{F3B9CB5C-01CF-454A-90B3-70AB1B22386D}"/>
              </a:ext>
            </a:extLst>
          </p:cNvPr>
          <p:cNvGrpSpPr/>
          <p:nvPr/>
        </p:nvGrpSpPr>
        <p:grpSpPr>
          <a:xfrm>
            <a:off x="438714" y="4117379"/>
            <a:ext cx="2520217" cy="584775"/>
            <a:chOff x="4646549" y="4471194"/>
            <a:chExt cx="2520217" cy="584775"/>
          </a:xfrm>
        </p:grpSpPr>
        <p:sp>
          <p:nvSpPr>
            <p:cNvPr id="57" name="Rettangolo 56">
              <a:extLst>
                <a:ext uri="{FF2B5EF4-FFF2-40B4-BE49-F238E27FC236}">
                  <a16:creationId xmlns="" xmlns:a16="http://schemas.microsoft.com/office/drawing/2014/main" id="{425489EA-6DEE-41B5-A0FC-FE26F013B787}"/>
                </a:ext>
              </a:extLst>
            </p:cNvPr>
            <p:cNvSpPr/>
            <p:nvPr/>
          </p:nvSpPr>
          <p:spPr>
            <a:xfrm>
              <a:off x="5140929" y="4471194"/>
              <a:ext cx="202583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Importo finanziato: </a:t>
              </a:r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euro 1.354.500,00</a:t>
              </a:r>
            </a:p>
          </p:txBody>
        </p:sp>
        <p:sp>
          <p:nvSpPr>
            <p:cNvPr id="58" name="Freeform 4803">
              <a:extLst>
                <a:ext uri="{FF2B5EF4-FFF2-40B4-BE49-F238E27FC236}">
                  <a16:creationId xmlns="" xmlns:a16="http://schemas.microsoft.com/office/drawing/2014/main" id="{1CBF1CBE-CADC-4434-8285-5692FB63EA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6549" y="4589954"/>
              <a:ext cx="460878" cy="335852"/>
            </a:xfrm>
            <a:custGeom>
              <a:avLst/>
              <a:gdLst>
                <a:gd name="T0" fmla="*/ 372 w 376"/>
                <a:gd name="T1" fmla="*/ 98 h 274"/>
                <a:gd name="T2" fmla="*/ 344 w 376"/>
                <a:gd name="T3" fmla="*/ 74 h 274"/>
                <a:gd name="T4" fmla="*/ 334 w 376"/>
                <a:gd name="T5" fmla="*/ 68 h 274"/>
                <a:gd name="T6" fmla="*/ 254 w 376"/>
                <a:gd name="T7" fmla="*/ 80 h 274"/>
                <a:gd name="T8" fmla="*/ 210 w 376"/>
                <a:gd name="T9" fmla="*/ 68 h 274"/>
                <a:gd name="T10" fmla="*/ 6 w 376"/>
                <a:gd name="T11" fmla="*/ 136 h 274"/>
                <a:gd name="T12" fmla="*/ 4 w 376"/>
                <a:gd name="T13" fmla="*/ 170 h 274"/>
                <a:gd name="T14" fmla="*/ 30 w 376"/>
                <a:gd name="T15" fmla="*/ 194 h 274"/>
                <a:gd name="T16" fmla="*/ 4 w 376"/>
                <a:gd name="T17" fmla="*/ 220 h 274"/>
                <a:gd name="T18" fmla="*/ 198 w 376"/>
                <a:gd name="T19" fmla="*/ 250 h 274"/>
                <a:gd name="T20" fmla="*/ 272 w 376"/>
                <a:gd name="T21" fmla="*/ 274 h 274"/>
                <a:gd name="T22" fmla="*/ 346 w 376"/>
                <a:gd name="T23" fmla="*/ 246 h 274"/>
                <a:gd name="T24" fmla="*/ 322 w 376"/>
                <a:gd name="T25" fmla="*/ 252 h 274"/>
                <a:gd name="T26" fmla="*/ 220 w 376"/>
                <a:gd name="T27" fmla="*/ 252 h 274"/>
                <a:gd name="T28" fmla="*/ 196 w 376"/>
                <a:gd name="T29" fmla="*/ 232 h 274"/>
                <a:gd name="T30" fmla="*/ 148 w 376"/>
                <a:gd name="T31" fmla="*/ 234 h 274"/>
                <a:gd name="T32" fmla="*/ 200 w 376"/>
                <a:gd name="T33" fmla="*/ 220 h 274"/>
                <a:gd name="T34" fmla="*/ 300 w 376"/>
                <a:gd name="T35" fmla="*/ 236 h 274"/>
                <a:gd name="T36" fmla="*/ 346 w 376"/>
                <a:gd name="T37" fmla="*/ 196 h 274"/>
                <a:gd name="T38" fmla="*/ 308 w 376"/>
                <a:gd name="T39" fmla="*/ 220 h 274"/>
                <a:gd name="T40" fmla="*/ 210 w 376"/>
                <a:gd name="T41" fmla="*/ 210 h 274"/>
                <a:gd name="T42" fmla="*/ 196 w 376"/>
                <a:gd name="T43" fmla="*/ 196 h 274"/>
                <a:gd name="T44" fmla="*/ 150 w 376"/>
                <a:gd name="T45" fmla="*/ 200 h 274"/>
                <a:gd name="T46" fmla="*/ 202 w 376"/>
                <a:gd name="T47" fmla="*/ 184 h 274"/>
                <a:gd name="T48" fmla="*/ 318 w 376"/>
                <a:gd name="T49" fmla="*/ 196 h 274"/>
                <a:gd name="T50" fmla="*/ 374 w 376"/>
                <a:gd name="T51" fmla="*/ 162 h 274"/>
                <a:gd name="T52" fmla="*/ 374 w 376"/>
                <a:gd name="T53" fmla="*/ 130 h 274"/>
                <a:gd name="T54" fmla="*/ 248 w 376"/>
                <a:gd name="T55" fmla="*/ 94 h 274"/>
                <a:gd name="T56" fmla="*/ 342 w 376"/>
                <a:gd name="T57" fmla="*/ 78 h 274"/>
                <a:gd name="T58" fmla="*/ 334 w 376"/>
                <a:gd name="T59" fmla="*/ 104 h 274"/>
                <a:gd name="T60" fmla="*/ 238 w 376"/>
                <a:gd name="T61" fmla="*/ 114 h 274"/>
                <a:gd name="T62" fmla="*/ 200 w 376"/>
                <a:gd name="T63" fmla="*/ 96 h 274"/>
                <a:gd name="T64" fmla="*/ 202 w 376"/>
                <a:gd name="T65" fmla="*/ 114 h 274"/>
                <a:gd name="T66" fmla="*/ 294 w 376"/>
                <a:gd name="T67" fmla="*/ 130 h 274"/>
                <a:gd name="T68" fmla="*/ 346 w 376"/>
                <a:gd name="T69" fmla="*/ 124 h 274"/>
                <a:gd name="T70" fmla="*/ 338 w 376"/>
                <a:gd name="T71" fmla="*/ 136 h 274"/>
                <a:gd name="T72" fmla="*/ 272 w 376"/>
                <a:gd name="T73" fmla="*/ 152 h 274"/>
                <a:gd name="T74" fmla="*/ 214 w 376"/>
                <a:gd name="T75" fmla="*/ 142 h 274"/>
                <a:gd name="T76" fmla="*/ 198 w 376"/>
                <a:gd name="T77" fmla="*/ 118 h 274"/>
                <a:gd name="T78" fmla="*/ 134 w 376"/>
                <a:gd name="T79" fmla="*/ 150 h 274"/>
                <a:gd name="T80" fmla="*/ 100 w 376"/>
                <a:gd name="T81" fmla="*/ 136 h 274"/>
                <a:gd name="T82" fmla="*/ 158 w 376"/>
                <a:gd name="T83" fmla="*/ 128 h 274"/>
                <a:gd name="T84" fmla="*/ 162 w 376"/>
                <a:gd name="T85" fmla="*/ 144 h 274"/>
                <a:gd name="T86" fmla="*/ 346 w 376"/>
                <a:gd name="T87" fmla="*/ 162 h 274"/>
                <a:gd name="T88" fmla="*/ 342 w 376"/>
                <a:gd name="T89" fmla="*/ 168 h 274"/>
                <a:gd name="T90" fmla="*/ 322 w 376"/>
                <a:gd name="T91" fmla="*/ 180 h 274"/>
                <a:gd name="T92" fmla="*/ 220 w 376"/>
                <a:gd name="T93" fmla="*/ 180 h 274"/>
                <a:gd name="T94" fmla="*/ 200 w 376"/>
                <a:gd name="T95" fmla="*/ 168 h 274"/>
                <a:gd name="T96" fmla="*/ 198 w 376"/>
                <a:gd name="T97" fmla="*/ 154 h 274"/>
                <a:gd name="T98" fmla="*/ 272 w 376"/>
                <a:gd name="T99" fmla="*/ 166 h 274"/>
                <a:gd name="T100" fmla="*/ 346 w 376"/>
                <a:gd name="T101" fmla="*/ 160 h 274"/>
                <a:gd name="T102" fmla="*/ 196 w 376"/>
                <a:gd name="T103" fmla="*/ 28 h 274"/>
                <a:gd name="T104" fmla="*/ 272 w 376"/>
                <a:gd name="T105" fmla="*/ 0 h 274"/>
                <a:gd name="T106" fmla="*/ 344 w 376"/>
                <a:gd name="T107" fmla="*/ 24 h 274"/>
                <a:gd name="T108" fmla="*/ 322 w 376"/>
                <a:gd name="T109" fmla="*/ 50 h 274"/>
                <a:gd name="T110" fmla="*/ 220 w 376"/>
                <a:gd name="T111" fmla="*/ 5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6" h="274">
                  <a:moveTo>
                    <a:pt x="376" y="126"/>
                  </a:moveTo>
                  <a:lnTo>
                    <a:pt x="376" y="126"/>
                  </a:lnTo>
                  <a:lnTo>
                    <a:pt x="374" y="122"/>
                  </a:lnTo>
                  <a:lnTo>
                    <a:pt x="370" y="120"/>
                  </a:lnTo>
                  <a:lnTo>
                    <a:pt x="346" y="110"/>
                  </a:lnTo>
                  <a:lnTo>
                    <a:pt x="372" y="98"/>
                  </a:lnTo>
                  <a:lnTo>
                    <a:pt x="372" y="98"/>
                  </a:lnTo>
                  <a:lnTo>
                    <a:pt x="376" y="96"/>
                  </a:lnTo>
                  <a:lnTo>
                    <a:pt x="376" y="92"/>
                  </a:lnTo>
                  <a:lnTo>
                    <a:pt x="376" y="92"/>
                  </a:lnTo>
                  <a:lnTo>
                    <a:pt x="376" y="86"/>
                  </a:lnTo>
                  <a:lnTo>
                    <a:pt x="372" y="84"/>
                  </a:lnTo>
                  <a:lnTo>
                    <a:pt x="344" y="74"/>
                  </a:lnTo>
                  <a:lnTo>
                    <a:pt x="344" y="74"/>
                  </a:lnTo>
                  <a:lnTo>
                    <a:pt x="346" y="70"/>
                  </a:lnTo>
                  <a:lnTo>
                    <a:pt x="346" y="66"/>
                  </a:lnTo>
                  <a:lnTo>
                    <a:pt x="346" y="52"/>
                  </a:lnTo>
                  <a:lnTo>
                    <a:pt x="346" y="52"/>
                  </a:lnTo>
                  <a:lnTo>
                    <a:pt x="346" y="56"/>
                  </a:lnTo>
                  <a:lnTo>
                    <a:pt x="344" y="60"/>
                  </a:lnTo>
                  <a:lnTo>
                    <a:pt x="334" y="68"/>
                  </a:lnTo>
                  <a:lnTo>
                    <a:pt x="334" y="68"/>
                  </a:lnTo>
                  <a:lnTo>
                    <a:pt x="322" y="72"/>
                  </a:lnTo>
                  <a:lnTo>
                    <a:pt x="308" y="76"/>
                  </a:lnTo>
                  <a:lnTo>
                    <a:pt x="290" y="80"/>
                  </a:lnTo>
                  <a:lnTo>
                    <a:pt x="272" y="80"/>
                  </a:lnTo>
                  <a:lnTo>
                    <a:pt x="272" y="80"/>
                  </a:lnTo>
                  <a:lnTo>
                    <a:pt x="254" y="80"/>
                  </a:lnTo>
                  <a:lnTo>
                    <a:pt x="238" y="78"/>
                  </a:lnTo>
                  <a:lnTo>
                    <a:pt x="226" y="74"/>
                  </a:lnTo>
                  <a:lnTo>
                    <a:pt x="214" y="70"/>
                  </a:lnTo>
                  <a:lnTo>
                    <a:pt x="214" y="70"/>
                  </a:lnTo>
                  <a:lnTo>
                    <a:pt x="214" y="70"/>
                  </a:lnTo>
                  <a:lnTo>
                    <a:pt x="210" y="68"/>
                  </a:lnTo>
                  <a:lnTo>
                    <a:pt x="210" y="68"/>
                  </a:lnTo>
                  <a:lnTo>
                    <a:pt x="200" y="60"/>
                  </a:lnTo>
                  <a:lnTo>
                    <a:pt x="198" y="56"/>
                  </a:lnTo>
                  <a:lnTo>
                    <a:pt x="196" y="52"/>
                  </a:lnTo>
                  <a:lnTo>
                    <a:pt x="196" y="52"/>
                  </a:lnTo>
                  <a:lnTo>
                    <a:pt x="198" y="46"/>
                  </a:lnTo>
                  <a:lnTo>
                    <a:pt x="6" y="136"/>
                  </a:lnTo>
                  <a:lnTo>
                    <a:pt x="6" y="136"/>
                  </a:lnTo>
                  <a:lnTo>
                    <a:pt x="2" y="138"/>
                  </a:lnTo>
                  <a:lnTo>
                    <a:pt x="2" y="142"/>
                  </a:lnTo>
                  <a:lnTo>
                    <a:pt x="2" y="142"/>
                  </a:lnTo>
                  <a:lnTo>
                    <a:pt x="2" y="148"/>
                  </a:lnTo>
                  <a:lnTo>
                    <a:pt x="6" y="150"/>
                  </a:lnTo>
                  <a:lnTo>
                    <a:pt x="30" y="158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2" y="174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2" y="182"/>
                  </a:lnTo>
                  <a:lnTo>
                    <a:pt x="6" y="184"/>
                  </a:lnTo>
                  <a:lnTo>
                    <a:pt x="30" y="194"/>
                  </a:lnTo>
                  <a:lnTo>
                    <a:pt x="4" y="206"/>
                  </a:lnTo>
                  <a:lnTo>
                    <a:pt x="4" y="206"/>
                  </a:lnTo>
                  <a:lnTo>
                    <a:pt x="0" y="208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4" y="220"/>
                  </a:lnTo>
                  <a:lnTo>
                    <a:pt x="148" y="270"/>
                  </a:lnTo>
                  <a:lnTo>
                    <a:pt x="148" y="270"/>
                  </a:lnTo>
                  <a:lnTo>
                    <a:pt x="150" y="270"/>
                  </a:lnTo>
                  <a:lnTo>
                    <a:pt x="150" y="270"/>
                  </a:lnTo>
                  <a:lnTo>
                    <a:pt x="154" y="270"/>
                  </a:lnTo>
                  <a:lnTo>
                    <a:pt x="198" y="250"/>
                  </a:lnTo>
                  <a:lnTo>
                    <a:pt x="198" y="250"/>
                  </a:lnTo>
                  <a:lnTo>
                    <a:pt x="200" y="254"/>
                  </a:lnTo>
                  <a:lnTo>
                    <a:pt x="206" y="258"/>
                  </a:lnTo>
                  <a:lnTo>
                    <a:pt x="212" y="264"/>
                  </a:lnTo>
                  <a:lnTo>
                    <a:pt x="222" y="266"/>
                  </a:lnTo>
                  <a:lnTo>
                    <a:pt x="244" y="272"/>
                  </a:lnTo>
                  <a:lnTo>
                    <a:pt x="272" y="274"/>
                  </a:lnTo>
                  <a:lnTo>
                    <a:pt x="272" y="274"/>
                  </a:lnTo>
                  <a:lnTo>
                    <a:pt x="300" y="272"/>
                  </a:lnTo>
                  <a:lnTo>
                    <a:pt x="314" y="270"/>
                  </a:lnTo>
                  <a:lnTo>
                    <a:pt x="324" y="266"/>
                  </a:lnTo>
                  <a:lnTo>
                    <a:pt x="334" y="262"/>
                  </a:lnTo>
                  <a:lnTo>
                    <a:pt x="340" y="256"/>
                  </a:lnTo>
                  <a:lnTo>
                    <a:pt x="344" y="252"/>
                  </a:lnTo>
                  <a:lnTo>
                    <a:pt x="346" y="246"/>
                  </a:lnTo>
                  <a:lnTo>
                    <a:pt x="346" y="230"/>
                  </a:lnTo>
                  <a:lnTo>
                    <a:pt x="346" y="230"/>
                  </a:lnTo>
                  <a:lnTo>
                    <a:pt x="346" y="236"/>
                  </a:lnTo>
                  <a:lnTo>
                    <a:pt x="344" y="240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22" y="252"/>
                  </a:lnTo>
                  <a:lnTo>
                    <a:pt x="308" y="256"/>
                  </a:lnTo>
                  <a:lnTo>
                    <a:pt x="290" y="258"/>
                  </a:lnTo>
                  <a:lnTo>
                    <a:pt x="272" y="260"/>
                  </a:lnTo>
                  <a:lnTo>
                    <a:pt x="272" y="260"/>
                  </a:lnTo>
                  <a:lnTo>
                    <a:pt x="252" y="258"/>
                  </a:lnTo>
                  <a:lnTo>
                    <a:pt x="236" y="256"/>
                  </a:lnTo>
                  <a:lnTo>
                    <a:pt x="220" y="252"/>
                  </a:lnTo>
                  <a:lnTo>
                    <a:pt x="210" y="246"/>
                  </a:lnTo>
                  <a:lnTo>
                    <a:pt x="210" y="246"/>
                  </a:lnTo>
                  <a:lnTo>
                    <a:pt x="206" y="244"/>
                  </a:lnTo>
                  <a:lnTo>
                    <a:pt x="206" y="244"/>
                  </a:lnTo>
                  <a:lnTo>
                    <a:pt x="206" y="244"/>
                  </a:lnTo>
                  <a:lnTo>
                    <a:pt x="200" y="238"/>
                  </a:lnTo>
                  <a:lnTo>
                    <a:pt x="196" y="232"/>
                  </a:lnTo>
                  <a:lnTo>
                    <a:pt x="196" y="232"/>
                  </a:lnTo>
                  <a:lnTo>
                    <a:pt x="196" y="230"/>
                  </a:lnTo>
                  <a:lnTo>
                    <a:pt x="196" y="232"/>
                  </a:lnTo>
                  <a:lnTo>
                    <a:pt x="150" y="254"/>
                  </a:lnTo>
                  <a:lnTo>
                    <a:pt x="28" y="212"/>
                  </a:lnTo>
                  <a:lnTo>
                    <a:pt x="52" y="200"/>
                  </a:lnTo>
                  <a:lnTo>
                    <a:pt x="148" y="234"/>
                  </a:lnTo>
                  <a:lnTo>
                    <a:pt x="148" y="234"/>
                  </a:lnTo>
                  <a:lnTo>
                    <a:pt x="152" y="234"/>
                  </a:lnTo>
                  <a:lnTo>
                    <a:pt x="152" y="234"/>
                  </a:lnTo>
                  <a:lnTo>
                    <a:pt x="154" y="234"/>
                  </a:lnTo>
                  <a:lnTo>
                    <a:pt x="198" y="214"/>
                  </a:lnTo>
                  <a:lnTo>
                    <a:pt x="198" y="214"/>
                  </a:lnTo>
                  <a:lnTo>
                    <a:pt x="200" y="220"/>
                  </a:lnTo>
                  <a:lnTo>
                    <a:pt x="206" y="224"/>
                  </a:lnTo>
                  <a:lnTo>
                    <a:pt x="214" y="228"/>
                  </a:lnTo>
                  <a:lnTo>
                    <a:pt x="222" y="232"/>
                  </a:lnTo>
                  <a:lnTo>
                    <a:pt x="246" y="236"/>
                  </a:lnTo>
                  <a:lnTo>
                    <a:pt x="272" y="238"/>
                  </a:lnTo>
                  <a:lnTo>
                    <a:pt x="272" y="238"/>
                  </a:lnTo>
                  <a:lnTo>
                    <a:pt x="300" y="236"/>
                  </a:lnTo>
                  <a:lnTo>
                    <a:pt x="314" y="234"/>
                  </a:lnTo>
                  <a:lnTo>
                    <a:pt x="324" y="230"/>
                  </a:lnTo>
                  <a:lnTo>
                    <a:pt x="334" y="226"/>
                  </a:lnTo>
                  <a:lnTo>
                    <a:pt x="340" y="220"/>
                  </a:lnTo>
                  <a:lnTo>
                    <a:pt x="344" y="216"/>
                  </a:lnTo>
                  <a:lnTo>
                    <a:pt x="346" y="210"/>
                  </a:lnTo>
                  <a:lnTo>
                    <a:pt x="346" y="196"/>
                  </a:lnTo>
                  <a:lnTo>
                    <a:pt x="346" y="196"/>
                  </a:lnTo>
                  <a:lnTo>
                    <a:pt x="346" y="200"/>
                  </a:lnTo>
                  <a:lnTo>
                    <a:pt x="344" y="204"/>
                  </a:lnTo>
                  <a:lnTo>
                    <a:pt x="334" y="210"/>
                  </a:lnTo>
                  <a:lnTo>
                    <a:pt x="334" y="210"/>
                  </a:lnTo>
                  <a:lnTo>
                    <a:pt x="322" y="216"/>
                  </a:lnTo>
                  <a:lnTo>
                    <a:pt x="308" y="220"/>
                  </a:lnTo>
                  <a:lnTo>
                    <a:pt x="290" y="222"/>
                  </a:lnTo>
                  <a:lnTo>
                    <a:pt x="272" y="224"/>
                  </a:lnTo>
                  <a:lnTo>
                    <a:pt x="272" y="224"/>
                  </a:lnTo>
                  <a:lnTo>
                    <a:pt x="252" y="222"/>
                  </a:lnTo>
                  <a:lnTo>
                    <a:pt x="236" y="220"/>
                  </a:lnTo>
                  <a:lnTo>
                    <a:pt x="220" y="216"/>
                  </a:lnTo>
                  <a:lnTo>
                    <a:pt x="210" y="210"/>
                  </a:lnTo>
                  <a:lnTo>
                    <a:pt x="210" y="210"/>
                  </a:lnTo>
                  <a:lnTo>
                    <a:pt x="208" y="210"/>
                  </a:lnTo>
                  <a:lnTo>
                    <a:pt x="208" y="210"/>
                  </a:lnTo>
                  <a:lnTo>
                    <a:pt x="200" y="204"/>
                  </a:lnTo>
                  <a:lnTo>
                    <a:pt x="198" y="198"/>
                  </a:lnTo>
                  <a:lnTo>
                    <a:pt x="198" y="198"/>
                  </a:lnTo>
                  <a:lnTo>
                    <a:pt x="196" y="196"/>
                  </a:lnTo>
                  <a:lnTo>
                    <a:pt x="196" y="198"/>
                  </a:lnTo>
                  <a:lnTo>
                    <a:pt x="152" y="218"/>
                  </a:lnTo>
                  <a:lnTo>
                    <a:pt x="72" y="192"/>
                  </a:lnTo>
                  <a:lnTo>
                    <a:pt x="50" y="184"/>
                  </a:lnTo>
                  <a:lnTo>
                    <a:pt x="28" y="176"/>
                  </a:lnTo>
                  <a:lnTo>
                    <a:pt x="52" y="166"/>
                  </a:lnTo>
                  <a:lnTo>
                    <a:pt x="150" y="200"/>
                  </a:lnTo>
                  <a:lnTo>
                    <a:pt x="150" y="200"/>
                  </a:lnTo>
                  <a:lnTo>
                    <a:pt x="152" y="200"/>
                  </a:lnTo>
                  <a:lnTo>
                    <a:pt x="152" y="200"/>
                  </a:lnTo>
                  <a:lnTo>
                    <a:pt x="156" y="200"/>
                  </a:lnTo>
                  <a:lnTo>
                    <a:pt x="198" y="180"/>
                  </a:lnTo>
                  <a:lnTo>
                    <a:pt x="198" y="180"/>
                  </a:lnTo>
                  <a:lnTo>
                    <a:pt x="202" y="184"/>
                  </a:lnTo>
                  <a:lnTo>
                    <a:pt x="208" y="188"/>
                  </a:lnTo>
                  <a:lnTo>
                    <a:pt x="224" y="196"/>
                  </a:lnTo>
                  <a:lnTo>
                    <a:pt x="246" y="200"/>
                  </a:lnTo>
                  <a:lnTo>
                    <a:pt x="272" y="202"/>
                  </a:lnTo>
                  <a:lnTo>
                    <a:pt x="272" y="202"/>
                  </a:lnTo>
                  <a:lnTo>
                    <a:pt x="296" y="200"/>
                  </a:lnTo>
                  <a:lnTo>
                    <a:pt x="318" y="196"/>
                  </a:lnTo>
                  <a:lnTo>
                    <a:pt x="334" y="190"/>
                  </a:lnTo>
                  <a:lnTo>
                    <a:pt x="340" y="186"/>
                  </a:lnTo>
                  <a:lnTo>
                    <a:pt x="344" y="180"/>
                  </a:lnTo>
                  <a:lnTo>
                    <a:pt x="370" y="168"/>
                  </a:lnTo>
                  <a:lnTo>
                    <a:pt x="370" y="168"/>
                  </a:lnTo>
                  <a:lnTo>
                    <a:pt x="374" y="166"/>
                  </a:lnTo>
                  <a:lnTo>
                    <a:pt x="374" y="162"/>
                  </a:lnTo>
                  <a:lnTo>
                    <a:pt x="374" y="162"/>
                  </a:lnTo>
                  <a:lnTo>
                    <a:pt x="374" y="156"/>
                  </a:lnTo>
                  <a:lnTo>
                    <a:pt x="370" y="154"/>
                  </a:lnTo>
                  <a:lnTo>
                    <a:pt x="346" y="146"/>
                  </a:lnTo>
                  <a:lnTo>
                    <a:pt x="372" y="134"/>
                  </a:lnTo>
                  <a:lnTo>
                    <a:pt x="372" y="134"/>
                  </a:lnTo>
                  <a:lnTo>
                    <a:pt x="374" y="130"/>
                  </a:lnTo>
                  <a:lnTo>
                    <a:pt x="376" y="126"/>
                  </a:lnTo>
                  <a:lnTo>
                    <a:pt x="376" y="126"/>
                  </a:lnTo>
                  <a:close/>
                  <a:moveTo>
                    <a:pt x="202" y="78"/>
                  </a:moveTo>
                  <a:lnTo>
                    <a:pt x="202" y="78"/>
                  </a:lnTo>
                  <a:lnTo>
                    <a:pt x="214" y="84"/>
                  </a:lnTo>
                  <a:lnTo>
                    <a:pt x="230" y="90"/>
                  </a:lnTo>
                  <a:lnTo>
                    <a:pt x="248" y="94"/>
                  </a:lnTo>
                  <a:lnTo>
                    <a:pt x="272" y="96"/>
                  </a:lnTo>
                  <a:lnTo>
                    <a:pt x="272" y="96"/>
                  </a:lnTo>
                  <a:lnTo>
                    <a:pt x="294" y="94"/>
                  </a:lnTo>
                  <a:lnTo>
                    <a:pt x="314" y="90"/>
                  </a:lnTo>
                  <a:lnTo>
                    <a:pt x="330" y="84"/>
                  </a:lnTo>
                  <a:lnTo>
                    <a:pt x="342" y="78"/>
                  </a:lnTo>
                  <a:lnTo>
                    <a:pt x="342" y="78"/>
                  </a:lnTo>
                  <a:lnTo>
                    <a:pt x="346" y="82"/>
                  </a:lnTo>
                  <a:lnTo>
                    <a:pt x="346" y="88"/>
                  </a:lnTo>
                  <a:lnTo>
                    <a:pt x="346" y="88"/>
                  </a:lnTo>
                  <a:lnTo>
                    <a:pt x="346" y="92"/>
                  </a:lnTo>
                  <a:lnTo>
                    <a:pt x="344" y="96"/>
                  </a:lnTo>
                  <a:lnTo>
                    <a:pt x="334" y="104"/>
                  </a:lnTo>
                  <a:lnTo>
                    <a:pt x="334" y="104"/>
                  </a:lnTo>
                  <a:lnTo>
                    <a:pt x="322" y="108"/>
                  </a:lnTo>
                  <a:lnTo>
                    <a:pt x="308" y="112"/>
                  </a:lnTo>
                  <a:lnTo>
                    <a:pt x="290" y="116"/>
                  </a:lnTo>
                  <a:lnTo>
                    <a:pt x="272" y="116"/>
                  </a:lnTo>
                  <a:lnTo>
                    <a:pt x="272" y="116"/>
                  </a:lnTo>
                  <a:lnTo>
                    <a:pt x="254" y="116"/>
                  </a:lnTo>
                  <a:lnTo>
                    <a:pt x="238" y="114"/>
                  </a:lnTo>
                  <a:lnTo>
                    <a:pt x="226" y="110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0" y="104"/>
                  </a:lnTo>
                  <a:lnTo>
                    <a:pt x="210" y="104"/>
                  </a:lnTo>
                  <a:lnTo>
                    <a:pt x="200" y="96"/>
                  </a:lnTo>
                  <a:lnTo>
                    <a:pt x="198" y="92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98" y="82"/>
                  </a:lnTo>
                  <a:lnTo>
                    <a:pt x="202" y="78"/>
                  </a:lnTo>
                  <a:lnTo>
                    <a:pt x="202" y="78"/>
                  </a:lnTo>
                  <a:close/>
                  <a:moveTo>
                    <a:pt x="202" y="114"/>
                  </a:moveTo>
                  <a:lnTo>
                    <a:pt x="202" y="114"/>
                  </a:lnTo>
                  <a:lnTo>
                    <a:pt x="214" y="120"/>
                  </a:lnTo>
                  <a:lnTo>
                    <a:pt x="230" y="126"/>
                  </a:lnTo>
                  <a:lnTo>
                    <a:pt x="248" y="130"/>
                  </a:lnTo>
                  <a:lnTo>
                    <a:pt x="272" y="130"/>
                  </a:lnTo>
                  <a:lnTo>
                    <a:pt x="272" y="130"/>
                  </a:lnTo>
                  <a:lnTo>
                    <a:pt x="294" y="130"/>
                  </a:lnTo>
                  <a:lnTo>
                    <a:pt x="314" y="126"/>
                  </a:lnTo>
                  <a:lnTo>
                    <a:pt x="330" y="120"/>
                  </a:lnTo>
                  <a:lnTo>
                    <a:pt x="342" y="114"/>
                  </a:lnTo>
                  <a:lnTo>
                    <a:pt x="342" y="114"/>
                  </a:lnTo>
                  <a:lnTo>
                    <a:pt x="346" y="118"/>
                  </a:lnTo>
                  <a:lnTo>
                    <a:pt x="346" y="124"/>
                  </a:lnTo>
                  <a:lnTo>
                    <a:pt x="346" y="124"/>
                  </a:lnTo>
                  <a:lnTo>
                    <a:pt x="346" y="128"/>
                  </a:lnTo>
                  <a:lnTo>
                    <a:pt x="346" y="128"/>
                  </a:lnTo>
                  <a:lnTo>
                    <a:pt x="342" y="132"/>
                  </a:lnTo>
                  <a:lnTo>
                    <a:pt x="342" y="132"/>
                  </a:lnTo>
                  <a:lnTo>
                    <a:pt x="340" y="134"/>
                  </a:lnTo>
                  <a:lnTo>
                    <a:pt x="340" y="134"/>
                  </a:lnTo>
                  <a:lnTo>
                    <a:pt x="338" y="136"/>
                  </a:lnTo>
                  <a:lnTo>
                    <a:pt x="338" y="136"/>
                  </a:lnTo>
                  <a:lnTo>
                    <a:pt x="334" y="140"/>
                  </a:lnTo>
                  <a:lnTo>
                    <a:pt x="334" y="140"/>
                  </a:lnTo>
                  <a:lnTo>
                    <a:pt x="322" y="144"/>
                  </a:lnTo>
                  <a:lnTo>
                    <a:pt x="308" y="148"/>
                  </a:lnTo>
                  <a:lnTo>
                    <a:pt x="290" y="150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54" y="152"/>
                  </a:lnTo>
                  <a:lnTo>
                    <a:pt x="238" y="148"/>
                  </a:lnTo>
                  <a:lnTo>
                    <a:pt x="226" y="146"/>
                  </a:lnTo>
                  <a:lnTo>
                    <a:pt x="214" y="142"/>
                  </a:lnTo>
                  <a:lnTo>
                    <a:pt x="214" y="142"/>
                  </a:lnTo>
                  <a:lnTo>
                    <a:pt x="214" y="142"/>
                  </a:lnTo>
                  <a:lnTo>
                    <a:pt x="210" y="140"/>
                  </a:lnTo>
                  <a:lnTo>
                    <a:pt x="210" y="140"/>
                  </a:lnTo>
                  <a:lnTo>
                    <a:pt x="200" y="132"/>
                  </a:lnTo>
                  <a:lnTo>
                    <a:pt x="198" y="128"/>
                  </a:lnTo>
                  <a:lnTo>
                    <a:pt x="196" y="124"/>
                  </a:lnTo>
                  <a:lnTo>
                    <a:pt x="196" y="124"/>
                  </a:lnTo>
                  <a:lnTo>
                    <a:pt x="198" y="118"/>
                  </a:lnTo>
                  <a:lnTo>
                    <a:pt x="202" y="114"/>
                  </a:lnTo>
                  <a:lnTo>
                    <a:pt x="202" y="114"/>
                  </a:lnTo>
                  <a:close/>
                  <a:moveTo>
                    <a:pt x="162" y="144"/>
                  </a:moveTo>
                  <a:lnTo>
                    <a:pt x="162" y="144"/>
                  </a:lnTo>
                  <a:lnTo>
                    <a:pt x="150" y="150"/>
                  </a:lnTo>
                  <a:lnTo>
                    <a:pt x="134" y="150"/>
                  </a:lnTo>
                  <a:lnTo>
                    <a:pt x="134" y="150"/>
                  </a:lnTo>
                  <a:lnTo>
                    <a:pt x="116" y="150"/>
                  </a:lnTo>
                  <a:lnTo>
                    <a:pt x="104" y="144"/>
                  </a:lnTo>
                  <a:lnTo>
                    <a:pt x="104" y="144"/>
                  </a:lnTo>
                  <a:lnTo>
                    <a:pt x="100" y="142"/>
                  </a:lnTo>
                  <a:lnTo>
                    <a:pt x="98" y="138"/>
                  </a:lnTo>
                  <a:lnTo>
                    <a:pt x="98" y="138"/>
                  </a:lnTo>
                  <a:lnTo>
                    <a:pt x="100" y="136"/>
                  </a:lnTo>
                  <a:lnTo>
                    <a:pt x="102" y="132"/>
                  </a:lnTo>
                  <a:lnTo>
                    <a:pt x="110" y="128"/>
                  </a:lnTo>
                  <a:lnTo>
                    <a:pt x="120" y="12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48" y="126"/>
                  </a:lnTo>
                  <a:lnTo>
                    <a:pt x="158" y="128"/>
                  </a:lnTo>
                  <a:lnTo>
                    <a:pt x="166" y="132"/>
                  </a:lnTo>
                  <a:lnTo>
                    <a:pt x="168" y="136"/>
                  </a:lnTo>
                  <a:lnTo>
                    <a:pt x="168" y="138"/>
                  </a:lnTo>
                  <a:lnTo>
                    <a:pt x="168" y="138"/>
                  </a:lnTo>
                  <a:lnTo>
                    <a:pt x="166" y="142"/>
                  </a:lnTo>
                  <a:lnTo>
                    <a:pt x="162" y="144"/>
                  </a:lnTo>
                  <a:lnTo>
                    <a:pt x="162" y="144"/>
                  </a:lnTo>
                  <a:close/>
                  <a:moveTo>
                    <a:pt x="346" y="160"/>
                  </a:moveTo>
                  <a:lnTo>
                    <a:pt x="346" y="160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2" y="168"/>
                  </a:lnTo>
                  <a:lnTo>
                    <a:pt x="342" y="168"/>
                  </a:lnTo>
                  <a:lnTo>
                    <a:pt x="340" y="170"/>
                  </a:lnTo>
                  <a:lnTo>
                    <a:pt x="340" y="170"/>
                  </a:lnTo>
                  <a:lnTo>
                    <a:pt x="338" y="172"/>
                  </a:lnTo>
                  <a:lnTo>
                    <a:pt x="338" y="172"/>
                  </a:lnTo>
                  <a:lnTo>
                    <a:pt x="334" y="174"/>
                  </a:lnTo>
                  <a:lnTo>
                    <a:pt x="334" y="174"/>
                  </a:lnTo>
                  <a:lnTo>
                    <a:pt x="322" y="180"/>
                  </a:lnTo>
                  <a:lnTo>
                    <a:pt x="308" y="184"/>
                  </a:lnTo>
                  <a:lnTo>
                    <a:pt x="290" y="186"/>
                  </a:lnTo>
                  <a:lnTo>
                    <a:pt x="272" y="188"/>
                  </a:lnTo>
                  <a:lnTo>
                    <a:pt x="272" y="188"/>
                  </a:lnTo>
                  <a:lnTo>
                    <a:pt x="252" y="186"/>
                  </a:lnTo>
                  <a:lnTo>
                    <a:pt x="236" y="184"/>
                  </a:lnTo>
                  <a:lnTo>
                    <a:pt x="220" y="180"/>
                  </a:lnTo>
                  <a:lnTo>
                    <a:pt x="210" y="174"/>
                  </a:lnTo>
                  <a:lnTo>
                    <a:pt x="210" y="174"/>
                  </a:lnTo>
                  <a:lnTo>
                    <a:pt x="208" y="174"/>
                  </a:lnTo>
                  <a:lnTo>
                    <a:pt x="208" y="174"/>
                  </a:lnTo>
                  <a:lnTo>
                    <a:pt x="208" y="174"/>
                  </a:lnTo>
                  <a:lnTo>
                    <a:pt x="200" y="168"/>
                  </a:lnTo>
                  <a:lnTo>
                    <a:pt x="200" y="168"/>
                  </a:lnTo>
                  <a:lnTo>
                    <a:pt x="200" y="166"/>
                  </a:lnTo>
                  <a:lnTo>
                    <a:pt x="200" y="166"/>
                  </a:lnTo>
                  <a:lnTo>
                    <a:pt x="198" y="164"/>
                  </a:lnTo>
                  <a:lnTo>
                    <a:pt x="198" y="164"/>
                  </a:lnTo>
                  <a:lnTo>
                    <a:pt x="196" y="160"/>
                  </a:lnTo>
                  <a:lnTo>
                    <a:pt x="196" y="160"/>
                  </a:lnTo>
                  <a:lnTo>
                    <a:pt x="198" y="154"/>
                  </a:lnTo>
                  <a:lnTo>
                    <a:pt x="202" y="148"/>
                  </a:lnTo>
                  <a:lnTo>
                    <a:pt x="202" y="148"/>
                  </a:lnTo>
                  <a:lnTo>
                    <a:pt x="214" y="156"/>
                  </a:lnTo>
                  <a:lnTo>
                    <a:pt x="230" y="162"/>
                  </a:lnTo>
                  <a:lnTo>
                    <a:pt x="248" y="166"/>
                  </a:lnTo>
                  <a:lnTo>
                    <a:pt x="272" y="166"/>
                  </a:lnTo>
                  <a:lnTo>
                    <a:pt x="272" y="166"/>
                  </a:lnTo>
                  <a:lnTo>
                    <a:pt x="294" y="166"/>
                  </a:lnTo>
                  <a:lnTo>
                    <a:pt x="314" y="162"/>
                  </a:lnTo>
                  <a:lnTo>
                    <a:pt x="330" y="156"/>
                  </a:lnTo>
                  <a:lnTo>
                    <a:pt x="342" y="148"/>
                  </a:lnTo>
                  <a:lnTo>
                    <a:pt x="342" y="148"/>
                  </a:lnTo>
                  <a:lnTo>
                    <a:pt x="346" y="154"/>
                  </a:lnTo>
                  <a:lnTo>
                    <a:pt x="346" y="160"/>
                  </a:lnTo>
                  <a:lnTo>
                    <a:pt x="346" y="160"/>
                  </a:lnTo>
                  <a:close/>
                  <a:moveTo>
                    <a:pt x="346" y="128"/>
                  </a:moveTo>
                  <a:lnTo>
                    <a:pt x="346" y="128"/>
                  </a:lnTo>
                  <a:lnTo>
                    <a:pt x="348" y="128"/>
                  </a:lnTo>
                  <a:lnTo>
                    <a:pt x="346" y="128"/>
                  </a:lnTo>
                  <a:close/>
                  <a:moveTo>
                    <a:pt x="196" y="28"/>
                  </a:moveTo>
                  <a:lnTo>
                    <a:pt x="196" y="28"/>
                  </a:lnTo>
                  <a:lnTo>
                    <a:pt x="198" y="24"/>
                  </a:lnTo>
                  <a:lnTo>
                    <a:pt x="202" y="18"/>
                  </a:lnTo>
                  <a:lnTo>
                    <a:pt x="210" y="14"/>
                  </a:lnTo>
                  <a:lnTo>
                    <a:pt x="218" y="8"/>
                  </a:lnTo>
                  <a:lnTo>
                    <a:pt x="230" y="6"/>
                  </a:lnTo>
                  <a:lnTo>
                    <a:pt x="242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14" y="6"/>
                  </a:lnTo>
                  <a:lnTo>
                    <a:pt x="324" y="8"/>
                  </a:lnTo>
                  <a:lnTo>
                    <a:pt x="334" y="14"/>
                  </a:lnTo>
                  <a:lnTo>
                    <a:pt x="340" y="18"/>
                  </a:lnTo>
                  <a:lnTo>
                    <a:pt x="344" y="24"/>
                  </a:lnTo>
                  <a:lnTo>
                    <a:pt x="346" y="28"/>
                  </a:lnTo>
                  <a:lnTo>
                    <a:pt x="346" y="28"/>
                  </a:lnTo>
                  <a:lnTo>
                    <a:pt x="346" y="34"/>
                  </a:lnTo>
                  <a:lnTo>
                    <a:pt x="344" y="38"/>
                  </a:lnTo>
                  <a:lnTo>
                    <a:pt x="334" y="44"/>
                  </a:lnTo>
                  <a:lnTo>
                    <a:pt x="334" y="44"/>
                  </a:lnTo>
                  <a:lnTo>
                    <a:pt x="322" y="50"/>
                  </a:lnTo>
                  <a:lnTo>
                    <a:pt x="308" y="54"/>
                  </a:lnTo>
                  <a:lnTo>
                    <a:pt x="290" y="56"/>
                  </a:lnTo>
                  <a:lnTo>
                    <a:pt x="272" y="58"/>
                  </a:lnTo>
                  <a:lnTo>
                    <a:pt x="272" y="58"/>
                  </a:lnTo>
                  <a:lnTo>
                    <a:pt x="252" y="56"/>
                  </a:lnTo>
                  <a:lnTo>
                    <a:pt x="236" y="54"/>
                  </a:lnTo>
                  <a:lnTo>
                    <a:pt x="220" y="50"/>
                  </a:lnTo>
                  <a:lnTo>
                    <a:pt x="210" y="44"/>
                  </a:lnTo>
                  <a:lnTo>
                    <a:pt x="210" y="44"/>
                  </a:lnTo>
                  <a:lnTo>
                    <a:pt x="200" y="38"/>
                  </a:lnTo>
                  <a:lnTo>
                    <a:pt x="198" y="34"/>
                  </a:lnTo>
                  <a:lnTo>
                    <a:pt x="196" y="28"/>
                  </a:lnTo>
                  <a:lnTo>
                    <a:pt x="196" y="28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9" name="Gruppo 58">
            <a:extLst>
              <a:ext uri="{FF2B5EF4-FFF2-40B4-BE49-F238E27FC236}">
                <a16:creationId xmlns="" xmlns:a16="http://schemas.microsoft.com/office/drawing/2014/main" id="{6CCBE884-1825-41A7-ADBE-CAB8DB94D342}"/>
              </a:ext>
            </a:extLst>
          </p:cNvPr>
          <p:cNvGrpSpPr/>
          <p:nvPr/>
        </p:nvGrpSpPr>
        <p:grpSpPr>
          <a:xfrm>
            <a:off x="592524" y="3356992"/>
            <a:ext cx="3800128" cy="584775"/>
            <a:chOff x="2054866" y="3196858"/>
            <a:chExt cx="3800128" cy="584775"/>
          </a:xfrm>
        </p:grpSpPr>
        <p:sp>
          <p:nvSpPr>
            <p:cNvPr id="60" name="Rettangolo 59">
              <a:extLst>
                <a:ext uri="{FF2B5EF4-FFF2-40B4-BE49-F238E27FC236}">
                  <a16:creationId xmlns="" xmlns:a16="http://schemas.microsoft.com/office/drawing/2014/main" id="{B7495D71-2DC0-4A53-9676-03E7087F7295}"/>
                </a:ext>
              </a:extLst>
            </p:cNvPr>
            <p:cNvSpPr/>
            <p:nvPr/>
          </p:nvSpPr>
          <p:spPr>
            <a:xfrm>
              <a:off x="2398610" y="3196858"/>
              <a:ext cx="34563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Programma di finanziamento: </a:t>
              </a:r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/>
              </a:r>
              <a:b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</a:br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PON Metro 2014-2020 - Asse 1</a:t>
              </a:r>
            </a:p>
          </p:txBody>
        </p:sp>
        <p:sp>
          <p:nvSpPr>
            <p:cNvPr id="61" name="Freeform 4847">
              <a:extLst>
                <a:ext uri="{FF2B5EF4-FFF2-40B4-BE49-F238E27FC236}">
                  <a16:creationId xmlns="" xmlns:a16="http://schemas.microsoft.com/office/drawing/2014/main" id="{1AE8472A-1FC6-4441-B0ED-6F3315ACD8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54866" y="3287479"/>
              <a:ext cx="307068" cy="424047"/>
            </a:xfrm>
            <a:custGeom>
              <a:avLst/>
              <a:gdLst>
                <a:gd name="T0" fmla="*/ 252 w 252"/>
                <a:gd name="T1" fmla="*/ 332 h 348"/>
                <a:gd name="T2" fmla="*/ 242 w 252"/>
                <a:gd name="T3" fmla="*/ 346 h 348"/>
                <a:gd name="T4" fmla="*/ 16 w 252"/>
                <a:gd name="T5" fmla="*/ 348 h 348"/>
                <a:gd name="T6" fmla="*/ 2 w 252"/>
                <a:gd name="T7" fmla="*/ 338 h 348"/>
                <a:gd name="T8" fmla="*/ 0 w 252"/>
                <a:gd name="T9" fmla="*/ 32 h 348"/>
                <a:gd name="T10" fmla="*/ 10 w 252"/>
                <a:gd name="T11" fmla="*/ 16 h 348"/>
                <a:gd name="T12" fmla="*/ 90 w 252"/>
                <a:gd name="T13" fmla="*/ 16 h 348"/>
                <a:gd name="T14" fmla="*/ 86 w 252"/>
                <a:gd name="T15" fmla="*/ 30 h 348"/>
                <a:gd name="T16" fmla="*/ 16 w 252"/>
                <a:gd name="T17" fmla="*/ 332 h 348"/>
                <a:gd name="T18" fmla="*/ 168 w 252"/>
                <a:gd name="T19" fmla="*/ 34 h 348"/>
                <a:gd name="T20" fmla="*/ 164 w 252"/>
                <a:gd name="T21" fmla="*/ 26 h 348"/>
                <a:gd name="T22" fmla="*/ 236 w 252"/>
                <a:gd name="T23" fmla="*/ 16 h 348"/>
                <a:gd name="T24" fmla="*/ 248 w 252"/>
                <a:gd name="T25" fmla="*/ 20 h 348"/>
                <a:gd name="T26" fmla="*/ 252 w 252"/>
                <a:gd name="T27" fmla="*/ 32 h 348"/>
                <a:gd name="T28" fmla="*/ 36 w 252"/>
                <a:gd name="T29" fmla="*/ 312 h 348"/>
                <a:gd name="T30" fmla="*/ 36 w 252"/>
                <a:gd name="T31" fmla="*/ 94 h 348"/>
                <a:gd name="T32" fmla="*/ 216 w 252"/>
                <a:gd name="T33" fmla="*/ 94 h 348"/>
                <a:gd name="T34" fmla="*/ 132 w 252"/>
                <a:gd name="T35" fmla="*/ 186 h 348"/>
                <a:gd name="T36" fmla="*/ 122 w 252"/>
                <a:gd name="T37" fmla="*/ 184 h 348"/>
                <a:gd name="T38" fmla="*/ 74 w 252"/>
                <a:gd name="T39" fmla="*/ 206 h 348"/>
                <a:gd name="T40" fmla="*/ 68 w 252"/>
                <a:gd name="T41" fmla="*/ 204 h 348"/>
                <a:gd name="T42" fmla="*/ 60 w 252"/>
                <a:gd name="T43" fmla="*/ 206 h 348"/>
                <a:gd name="T44" fmla="*/ 58 w 252"/>
                <a:gd name="T45" fmla="*/ 218 h 348"/>
                <a:gd name="T46" fmla="*/ 78 w 252"/>
                <a:gd name="T47" fmla="*/ 238 h 348"/>
                <a:gd name="T48" fmla="*/ 86 w 252"/>
                <a:gd name="T49" fmla="*/ 242 h 348"/>
                <a:gd name="T50" fmla="*/ 132 w 252"/>
                <a:gd name="T51" fmla="*/ 200 h 348"/>
                <a:gd name="T52" fmla="*/ 134 w 252"/>
                <a:gd name="T53" fmla="*/ 192 h 348"/>
                <a:gd name="T54" fmla="*/ 132 w 252"/>
                <a:gd name="T55" fmla="*/ 186 h 348"/>
                <a:gd name="T56" fmla="*/ 128 w 252"/>
                <a:gd name="T57" fmla="*/ 122 h 348"/>
                <a:gd name="T58" fmla="*/ 118 w 252"/>
                <a:gd name="T59" fmla="*/ 124 h 348"/>
                <a:gd name="T60" fmla="*/ 74 w 252"/>
                <a:gd name="T61" fmla="*/ 144 h 348"/>
                <a:gd name="T62" fmla="*/ 64 w 252"/>
                <a:gd name="T63" fmla="*/ 142 h 348"/>
                <a:gd name="T64" fmla="*/ 58 w 252"/>
                <a:gd name="T65" fmla="*/ 148 h 348"/>
                <a:gd name="T66" fmla="*/ 60 w 252"/>
                <a:gd name="T67" fmla="*/ 158 h 348"/>
                <a:gd name="T68" fmla="*/ 82 w 252"/>
                <a:gd name="T69" fmla="*/ 180 h 348"/>
                <a:gd name="T70" fmla="*/ 90 w 252"/>
                <a:gd name="T71" fmla="*/ 180 h 348"/>
                <a:gd name="T72" fmla="*/ 132 w 252"/>
                <a:gd name="T73" fmla="*/ 138 h 348"/>
                <a:gd name="T74" fmla="*/ 134 w 252"/>
                <a:gd name="T75" fmla="*/ 126 h 348"/>
                <a:gd name="T76" fmla="*/ 36 w 252"/>
                <a:gd name="T77" fmla="*/ 64 h 348"/>
                <a:gd name="T78" fmla="*/ 40 w 252"/>
                <a:gd name="T79" fmla="*/ 54 h 348"/>
                <a:gd name="T80" fmla="*/ 78 w 252"/>
                <a:gd name="T81" fmla="*/ 48 h 348"/>
                <a:gd name="T82" fmla="*/ 94 w 252"/>
                <a:gd name="T83" fmla="*/ 42 h 348"/>
                <a:gd name="T84" fmla="*/ 100 w 252"/>
                <a:gd name="T85" fmla="*/ 26 h 348"/>
                <a:gd name="T86" fmla="*/ 116 w 252"/>
                <a:gd name="T87" fmla="*/ 2 h 348"/>
                <a:gd name="T88" fmla="*/ 136 w 252"/>
                <a:gd name="T89" fmla="*/ 2 h 348"/>
                <a:gd name="T90" fmla="*/ 152 w 252"/>
                <a:gd name="T91" fmla="*/ 26 h 348"/>
                <a:gd name="T92" fmla="*/ 158 w 252"/>
                <a:gd name="T93" fmla="*/ 42 h 348"/>
                <a:gd name="T94" fmla="*/ 200 w 252"/>
                <a:gd name="T95" fmla="*/ 48 h 348"/>
                <a:gd name="T96" fmla="*/ 212 w 252"/>
                <a:gd name="T97" fmla="*/ 54 h 348"/>
                <a:gd name="T98" fmla="*/ 216 w 252"/>
                <a:gd name="T99" fmla="*/ 78 h 348"/>
                <a:gd name="T100" fmla="*/ 36 w 252"/>
                <a:gd name="T101" fmla="*/ 82 h 348"/>
                <a:gd name="T102" fmla="*/ 36 w 252"/>
                <a:gd name="T103" fmla="*/ 64 h 348"/>
                <a:gd name="T104" fmla="*/ 116 w 252"/>
                <a:gd name="T105" fmla="*/ 30 h 348"/>
                <a:gd name="T106" fmla="*/ 126 w 252"/>
                <a:gd name="T107" fmla="*/ 38 h 348"/>
                <a:gd name="T108" fmla="*/ 134 w 252"/>
                <a:gd name="T109" fmla="*/ 34 h 348"/>
                <a:gd name="T110" fmla="*/ 136 w 252"/>
                <a:gd name="T111" fmla="*/ 26 h 348"/>
                <a:gd name="T112" fmla="*/ 130 w 252"/>
                <a:gd name="T113" fmla="*/ 16 h 348"/>
                <a:gd name="T114" fmla="*/ 122 w 252"/>
                <a:gd name="T115" fmla="*/ 16 h 348"/>
                <a:gd name="T116" fmla="*/ 116 w 252"/>
                <a:gd name="T117" fmla="*/ 2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2" h="348">
                  <a:moveTo>
                    <a:pt x="252" y="32"/>
                  </a:moveTo>
                  <a:lnTo>
                    <a:pt x="252" y="332"/>
                  </a:lnTo>
                  <a:lnTo>
                    <a:pt x="252" y="332"/>
                  </a:lnTo>
                  <a:lnTo>
                    <a:pt x="250" y="338"/>
                  </a:lnTo>
                  <a:lnTo>
                    <a:pt x="248" y="344"/>
                  </a:lnTo>
                  <a:lnTo>
                    <a:pt x="242" y="346"/>
                  </a:lnTo>
                  <a:lnTo>
                    <a:pt x="236" y="348"/>
                  </a:lnTo>
                  <a:lnTo>
                    <a:pt x="16" y="348"/>
                  </a:lnTo>
                  <a:lnTo>
                    <a:pt x="16" y="348"/>
                  </a:lnTo>
                  <a:lnTo>
                    <a:pt x="10" y="346"/>
                  </a:lnTo>
                  <a:lnTo>
                    <a:pt x="4" y="344"/>
                  </a:lnTo>
                  <a:lnTo>
                    <a:pt x="2" y="338"/>
                  </a:lnTo>
                  <a:lnTo>
                    <a:pt x="0" y="3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6" y="1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88" y="26"/>
                  </a:lnTo>
                  <a:lnTo>
                    <a:pt x="88" y="26"/>
                  </a:lnTo>
                  <a:lnTo>
                    <a:pt x="86" y="30"/>
                  </a:lnTo>
                  <a:lnTo>
                    <a:pt x="84" y="34"/>
                  </a:lnTo>
                  <a:lnTo>
                    <a:pt x="16" y="34"/>
                  </a:lnTo>
                  <a:lnTo>
                    <a:pt x="16" y="332"/>
                  </a:lnTo>
                  <a:lnTo>
                    <a:pt x="236" y="332"/>
                  </a:lnTo>
                  <a:lnTo>
                    <a:pt x="236" y="34"/>
                  </a:lnTo>
                  <a:lnTo>
                    <a:pt x="168" y="34"/>
                  </a:lnTo>
                  <a:lnTo>
                    <a:pt x="168" y="34"/>
                  </a:lnTo>
                  <a:lnTo>
                    <a:pt x="166" y="30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62" y="16"/>
                  </a:lnTo>
                  <a:lnTo>
                    <a:pt x="236" y="16"/>
                  </a:lnTo>
                  <a:lnTo>
                    <a:pt x="236" y="16"/>
                  </a:lnTo>
                  <a:lnTo>
                    <a:pt x="242" y="16"/>
                  </a:lnTo>
                  <a:lnTo>
                    <a:pt x="248" y="20"/>
                  </a:lnTo>
                  <a:lnTo>
                    <a:pt x="250" y="26"/>
                  </a:lnTo>
                  <a:lnTo>
                    <a:pt x="252" y="32"/>
                  </a:lnTo>
                  <a:lnTo>
                    <a:pt x="252" y="32"/>
                  </a:lnTo>
                  <a:close/>
                  <a:moveTo>
                    <a:pt x="216" y="94"/>
                  </a:moveTo>
                  <a:lnTo>
                    <a:pt x="216" y="312"/>
                  </a:lnTo>
                  <a:lnTo>
                    <a:pt x="36" y="312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close/>
                  <a:moveTo>
                    <a:pt x="132" y="186"/>
                  </a:moveTo>
                  <a:lnTo>
                    <a:pt x="132" y="186"/>
                  </a:lnTo>
                  <a:lnTo>
                    <a:pt x="128" y="184"/>
                  </a:lnTo>
                  <a:lnTo>
                    <a:pt x="124" y="182"/>
                  </a:lnTo>
                  <a:lnTo>
                    <a:pt x="122" y="184"/>
                  </a:lnTo>
                  <a:lnTo>
                    <a:pt x="118" y="186"/>
                  </a:lnTo>
                  <a:lnTo>
                    <a:pt x="86" y="218"/>
                  </a:lnTo>
                  <a:lnTo>
                    <a:pt x="74" y="206"/>
                  </a:lnTo>
                  <a:lnTo>
                    <a:pt x="74" y="206"/>
                  </a:lnTo>
                  <a:lnTo>
                    <a:pt x="70" y="204"/>
                  </a:lnTo>
                  <a:lnTo>
                    <a:pt x="68" y="204"/>
                  </a:lnTo>
                  <a:lnTo>
                    <a:pt x="64" y="204"/>
                  </a:lnTo>
                  <a:lnTo>
                    <a:pt x="60" y="206"/>
                  </a:lnTo>
                  <a:lnTo>
                    <a:pt x="60" y="206"/>
                  </a:lnTo>
                  <a:lnTo>
                    <a:pt x="58" y="210"/>
                  </a:lnTo>
                  <a:lnTo>
                    <a:pt x="58" y="214"/>
                  </a:lnTo>
                  <a:lnTo>
                    <a:pt x="58" y="218"/>
                  </a:lnTo>
                  <a:lnTo>
                    <a:pt x="60" y="220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82" y="242"/>
                  </a:lnTo>
                  <a:lnTo>
                    <a:pt x="86" y="242"/>
                  </a:lnTo>
                  <a:lnTo>
                    <a:pt x="86" y="242"/>
                  </a:lnTo>
                  <a:lnTo>
                    <a:pt x="90" y="242"/>
                  </a:lnTo>
                  <a:lnTo>
                    <a:pt x="92" y="238"/>
                  </a:lnTo>
                  <a:lnTo>
                    <a:pt x="132" y="200"/>
                  </a:lnTo>
                  <a:lnTo>
                    <a:pt x="132" y="200"/>
                  </a:lnTo>
                  <a:lnTo>
                    <a:pt x="134" y="196"/>
                  </a:lnTo>
                  <a:lnTo>
                    <a:pt x="134" y="192"/>
                  </a:lnTo>
                  <a:lnTo>
                    <a:pt x="134" y="188"/>
                  </a:lnTo>
                  <a:lnTo>
                    <a:pt x="132" y="186"/>
                  </a:lnTo>
                  <a:lnTo>
                    <a:pt x="132" y="186"/>
                  </a:lnTo>
                  <a:close/>
                  <a:moveTo>
                    <a:pt x="132" y="124"/>
                  </a:moveTo>
                  <a:lnTo>
                    <a:pt x="132" y="124"/>
                  </a:lnTo>
                  <a:lnTo>
                    <a:pt x="128" y="122"/>
                  </a:lnTo>
                  <a:lnTo>
                    <a:pt x="124" y="120"/>
                  </a:lnTo>
                  <a:lnTo>
                    <a:pt x="122" y="122"/>
                  </a:lnTo>
                  <a:lnTo>
                    <a:pt x="118" y="124"/>
                  </a:lnTo>
                  <a:lnTo>
                    <a:pt x="86" y="156"/>
                  </a:lnTo>
                  <a:lnTo>
                    <a:pt x="74" y="144"/>
                  </a:lnTo>
                  <a:lnTo>
                    <a:pt x="74" y="144"/>
                  </a:lnTo>
                  <a:lnTo>
                    <a:pt x="70" y="142"/>
                  </a:lnTo>
                  <a:lnTo>
                    <a:pt x="68" y="142"/>
                  </a:lnTo>
                  <a:lnTo>
                    <a:pt x="64" y="142"/>
                  </a:lnTo>
                  <a:lnTo>
                    <a:pt x="60" y="144"/>
                  </a:lnTo>
                  <a:lnTo>
                    <a:pt x="60" y="144"/>
                  </a:lnTo>
                  <a:lnTo>
                    <a:pt x="58" y="148"/>
                  </a:lnTo>
                  <a:lnTo>
                    <a:pt x="58" y="152"/>
                  </a:lnTo>
                  <a:lnTo>
                    <a:pt x="58" y="156"/>
                  </a:lnTo>
                  <a:lnTo>
                    <a:pt x="60" y="158"/>
                  </a:lnTo>
                  <a:lnTo>
                    <a:pt x="78" y="178"/>
                  </a:lnTo>
                  <a:lnTo>
                    <a:pt x="78" y="178"/>
                  </a:lnTo>
                  <a:lnTo>
                    <a:pt x="82" y="180"/>
                  </a:lnTo>
                  <a:lnTo>
                    <a:pt x="86" y="180"/>
                  </a:lnTo>
                  <a:lnTo>
                    <a:pt x="86" y="180"/>
                  </a:lnTo>
                  <a:lnTo>
                    <a:pt x="90" y="180"/>
                  </a:lnTo>
                  <a:lnTo>
                    <a:pt x="92" y="178"/>
                  </a:lnTo>
                  <a:lnTo>
                    <a:pt x="132" y="138"/>
                  </a:lnTo>
                  <a:lnTo>
                    <a:pt x="132" y="138"/>
                  </a:lnTo>
                  <a:lnTo>
                    <a:pt x="134" y="134"/>
                  </a:lnTo>
                  <a:lnTo>
                    <a:pt x="134" y="130"/>
                  </a:lnTo>
                  <a:lnTo>
                    <a:pt x="134" y="126"/>
                  </a:lnTo>
                  <a:lnTo>
                    <a:pt x="132" y="124"/>
                  </a:lnTo>
                  <a:lnTo>
                    <a:pt x="132" y="124"/>
                  </a:lnTo>
                  <a:close/>
                  <a:moveTo>
                    <a:pt x="36" y="64"/>
                  </a:moveTo>
                  <a:lnTo>
                    <a:pt x="36" y="64"/>
                  </a:lnTo>
                  <a:lnTo>
                    <a:pt x="36" y="58"/>
                  </a:lnTo>
                  <a:lnTo>
                    <a:pt x="40" y="54"/>
                  </a:lnTo>
                  <a:lnTo>
                    <a:pt x="46" y="50"/>
                  </a:lnTo>
                  <a:lnTo>
                    <a:pt x="52" y="48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86" y="46"/>
                  </a:lnTo>
                  <a:lnTo>
                    <a:pt x="94" y="42"/>
                  </a:lnTo>
                  <a:lnTo>
                    <a:pt x="98" y="36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02" y="16"/>
                  </a:lnTo>
                  <a:lnTo>
                    <a:pt x="108" y="8"/>
                  </a:lnTo>
                  <a:lnTo>
                    <a:pt x="116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44" y="8"/>
                  </a:lnTo>
                  <a:lnTo>
                    <a:pt x="150" y="16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4" y="36"/>
                  </a:lnTo>
                  <a:lnTo>
                    <a:pt x="158" y="42"/>
                  </a:lnTo>
                  <a:lnTo>
                    <a:pt x="166" y="46"/>
                  </a:lnTo>
                  <a:lnTo>
                    <a:pt x="17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6" y="50"/>
                  </a:lnTo>
                  <a:lnTo>
                    <a:pt x="212" y="54"/>
                  </a:lnTo>
                  <a:lnTo>
                    <a:pt x="216" y="58"/>
                  </a:lnTo>
                  <a:lnTo>
                    <a:pt x="216" y="64"/>
                  </a:lnTo>
                  <a:lnTo>
                    <a:pt x="216" y="78"/>
                  </a:lnTo>
                  <a:lnTo>
                    <a:pt x="216" y="78"/>
                  </a:lnTo>
                  <a:lnTo>
                    <a:pt x="216" y="82"/>
                  </a:lnTo>
                  <a:lnTo>
                    <a:pt x="36" y="82"/>
                  </a:lnTo>
                  <a:lnTo>
                    <a:pt x="36" y="82"/>
                  </a:lnTo>
                  <a:lnTo>
                    <a:pt x="36" y="78"/>
                  </a:lnTo>
                  <a:lnTo>
                    <a:pt x="36" y="64"/>
                  </a:lnTo>
                  <a:close/>
                  <a:moveTo>
                    <a:pt x="116" y="26"/>
                  </a:moveTo>
                  <a:lnTo>
                    <a:pt x="116" y="26"/>
                  </a:lnTo>
                  <a:lnTo>
                    <a:pt x="116" y="30"/>
                  </a:lnTo>
                  <a:lnTo>
                    <a:pt x="118" y="34"/>
                  </a:lnTo>
                  <a:lnTo>
                    <a:pt x="122" y="36"/>
                  </a:lnTo>
                  <a:lnTo>
                    <a:pt x="126" y="38"/>
                  </a:lnTo>
                  <a:lnTo>
                    <a:pt x="126" y="38"/>
                  </a:lnTo>
                  <a:lnTo>
                    <a:pt x="130" y="36"/>
                  </a:lnTo>
                  <a:lnTo>
                    <a:pt x="134" y="34"/>
                  </a:lnTo>
                  <a:lnTo>
                    <a:pt x="136" y="30"/>
                  </a:lnTo>
                  <a:lnTo>
                    <a:pt x="136" y="26"/>
                  </a:lnTo>
                  <a:lnTo>
                    <a:pt x="136" y="26"/>
                  </a:lnTo>
                  <a:lnTo>
                    <a:pt x="136" y="22"/>
                  </a:lnTo>
                  <a:lnTo>
                    <a:pt x="134" y="20"/>
                  </a:lnTo>
                  <a:lnTo>
                    <a:pt x="130" y="16"/>
                  </a:lnTo>
                  <a:lnTo>
                    <a:pt x="126" y="16"/>
                  </a:lnTo>
                  <a:lnTo>
                    <a:pt x="126" y="16"/>
                  </a:lnTo>
                  <a:lnTo>
                    <a:pt x="122" y="16"/>
                  </a:lnTo>
                  <a:lnTo>
                    <a:pt x="118" y="20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6" y="26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62" name="Gruppo 61">
            <a:extLst>
              <a:ext uri="{FF2B5EF4-FFF2-40B4-BE49-F238E27FC236}">
                <a16:creationId xmlns="" xmlns:a16="http://schemas.microsoft.com/office/drawing/2014/main" id="{A24A880C-A3FB-420A-81E6-ED0242007CFD}"/>
              </a:ext>
            </a:extLst>
          </p:cNvPr>
          <p:cNvGrpSpPr/>
          <p:nvPr/>
        </p:nvGrpSpPr>
        <p:grpSpPr>
          <a:xfrm>
            <a:off x="423013" y="4877766"/>
            <a:ext cx="1844731" cy="584775"/>
            <a:chOff x="7312366" y="5695269"/>
            <a:chExt cx="1844731" cy="584775"/>
          </a:xfrm>
        </p:grpSpPr>
        <p:sp>
          <p:nvSpPr>
            <p:cNvPr id="63" name="Rettangolo 62">
              <a:extLst>
                <a:ext uri="{FF2B5EF4-FFF2-40B4-BE49-F238E27FC236}">
                  <a16:creationId xmlns="" xmlns:a16="http://schemas.microsoft.com/office/drawing/2014/main" id="{20C49951-F360-4451-AE89-21AF38179422}"/>
                </a:ext>
              </a:extLst>
            </p:cNvPr>
            <p:cNvSpPr/>
            <p:nvPr/>
          </p:nvSpPr>
          <p:spPr>
            <a:xfrm>
              <a:off x="7831093" y="5695269"/>
              <a:ext cx="132600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Durata: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2014 – 2020</a:t>
              </a:r>
            </a:p>
          </p:txBody>
        </p:sp>
        <p:grpSp>
          <p:nvGrpSpPr>
            <p:cNvPr id="64" name="Group 26">
              <a:extLst>
                <a:ext uri="{FF2B5EF4-FFF2-40B4-BE49-F238E27FC236}">
                  <a16:creationId xmlns="" xmlns:a16="http://schemas.microsoft.com/office/drawing/2014/main" id="{93A06FCB-5F77-4EE8-9C9A-FB0425B047DE}"/>
                </a:ext>
              </a:extLst>
            </p:cNvPr>
            <p:cNvGrpSpPr/>
            <p:nvPr/>
          </p:nvGrpSpPr>
          <p:grpSpPr>
            <a:xfrm>
              <a:off x="7312366" y="5749091"/>
              <a:ext cx="472173" cy="459404"/>
              <a:chOff x="1575605" y="3582211"/>
              <a:chExt cx="391130" cy="391130"/>
            </a:xfrm>
          </p:grpSpPr>
          <p:cxnSp>
            <p:nvCxnSpPr>
              <p:cNvPr id="66" name="Straight Connector 169">
                <a:extLst>
                  <a:ext uri="{FF2B5EF4-FFF2-40B4-BE49-F238E27FC236}">
                    <a16:creationId xmlns="" xmlns:a16="http://schemas.microsoft.com/office/drawing/2014/main" id="{D8A143A5-1F10-402A-A611-F0FA329C552D}"/>
                  </a:ext>
                </a:extLst>
              </p:cNvPr>
              <p:cNvCxnSpPr/>
              <p:nvPr/>
            </p:nvCxnSpPr>
            <p:spPr>
              <a:xfrm>
                <a:off x="1575605" y="3777776"/>
                <a:ext cx="391130" cy="0"/>
              </a:xfrm>
              <a:prstGeom prst="line">
                <a:avLst/>
              </a:prstGeom>
              <a:solidFill>
                <a:schemeClr val="bg2"/>
              </a:solidFill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170">
                <a:extLst>
                  <a:ext uri="{FF2B5EF4-FFF2-40B4-BE49-F238E27FC236}">
                    <a16:creationId xmlns="" xmlns:a16="http://schemas.microsoft.com/office/drawing/2014/main" id="{50520DC7-4BC9-4620-8F6D-BF2C7B37D595}"/>
                  </a:ext>
                </a:extLst>
              </p:cNvPr>
              <p:cNvCxnSpPr/>
              <p:nvPr/>
            </p:nvCxnSpPr>
            <p:spPr>
              <a:xfrm flipV="1">
                <a:off x="1771170" y="3582211"/>
                <a:ext cx="0" cy="391130"/>
              </a:xfrm>
              <a:prstGeom prst="line">
                <a:avLst/>
              </a:prstGeom>
              <a:solidFill>
                <a:schemeClr val="bg2"/>
              </a:solidFill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171">
                <a:extLst>
                  <a:ext uri="{FF2B5EF4-FFF2-40B4-BE49-F238E27FC236}">
                    <a16:creationId xmlns="" xmlns:a16="http://schemas.microsoft.com/office/drawing/2014/main" id="{0F165332-AC80-485D-B668-B467D09467DF}"/>
                  </a:ext>
                </a:extLst>
              </p:cNvPr>
              <p:cNvSpPr/>
              <p:nvPr/>
            </p:nvSpPr>
            <p:spPr bwMode="ltGray">
              <a:xfrm>
                <a:off x="1630181" y="3636787"/>
                <a:ext cx="281980" cy="281980"/>
              </a:xfrm>
              <a:prstGeom prst="ellipse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 err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cxnSp>
            <p:nvCxnSpPr>
              <p:cNvPr id="71" name="Straight Connector 174">
                <a:extLst>
                  <a:ext uri="{FF2B5EF4-FFF2-40B4-BE49-F238E27FC236}">
                    <a16:creationId xmlns="" xmlns:a16="http://schemas.microsoft.com/office/drawing/2014/main" id="{C10904BD-6D98-4B7C-95B5-4569601280D2}"/>
                  </a:ext>
                </a:extLst>
              </p:cNvPr>
              <p:cNvCxnSpPr/>
              <p:nvPr/>
            </p:nvCxnSpPr>
            <p:spPr>
              <a:xfrm flipH="1" flipV="1">
                <a:off x="1754557" y="3774328"/>
                <a:ext cx="88947" cy="27130"/>
              </a:xfrm>
              <a:prstGeom prst="line">
                <a:avLst/>
              </a:prstGeom>
              <a:solidFill>
                <a:schemeClr val="tx2"/>
              </a:solidFill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uppo 72">
            <a:extLst>
              <a:ext uri="{FF2B5EF4-FFF2-40B4-BE49-F238E27FC236}">
                <a16:creationId xmlns="" xmlns:a16="http://schemas.microsoft.com/office/drawing/2014/main" id="{958A7CBA-196A-49DA-B3D2-2DA30D81C4CB}"/>
              </a:ext>
            </a:extLst>
          </p:cNvPr>
          <p:cNvGrpSpPr/>
          <p:nvPr/>
        </p:nvGrpSpPr>
        <p:grpSpPr>
          <a:xfrm>
            <a:off x="4728435" y="4877766"/>
            <a:ext cx="4420423" cy="1077218"/>
            <a:chOff x="6009178" y="2834093"/>
            <a:chExt cx="4420423" cy="1077218"/>
          </a:xfrm>
        </p:grpSpPr>
        <p:sp>
          <p:nvSpPr>
            <p:cNvPr id="74" name="Rettangolo 73">
              <a:extLst>
                <a:ext uri="{FF2B5EF4-FFF2-40B4-BE49-F238E27FC236}">
                  <a16:creationId xmlns="" xmlns:a16="http://schemas.microsoft.com/office/drawing/2014/main" id="{1BA95815-3E37-49AD-9F2E-599D34749993}"/>
                </a:ext>
              </a:extLst>
            </p:cNvPr>
            <p:cNvSpPr/>
            <p:nvPr/>
          </p:nvSpPr>
          <p:spPr>
            <a:xfrm>
              <a:off x="6590680" y="2834093"/>
              <a:ext cx="383892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Destinatari del progetto: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Inquilini ERP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Cittadini dei quartieri coinvolti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Operatori aggiudicatari terzo settore</a:t>
              </a:r>
            </a:p>
          </p:txBody>
        </p:sp>
        <p:sp>
          <p:nvSpPr>
            <p:cNvPr id="75" name="Freeform 4831">
              <a:extLst>
                <a:ext uri="{FF2B5EF4-FFF2-40B4-BE49-F238E27FC236}">
                  <a16:creationId xmlns="" xmlns:a16="http://schemas.microsoft.com/office/drawing/2014/main" id="{30B9E881-36F1-46DA-93E2-25A0405001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9178" y="2970130"/>
              <a:ext cx="563645" cy="270719"/>
            </a:xfrm>
            <a:custGeom>
              <a:avLst/>
              <a:gdLst>
                <a:gd name="T0" fmla="*/ 300 w 404"/>
                <a:gd name="T1" fmla="*/ 166 h 218"/>
                <a:gd name="T2" fmla="*/ 288 w 404"/>
                <a:gd name="T3" fmla="*/ 172 h 218"/>
                <a:gd name="T4" fmla="*/ 272 w 404"/>
                <a:gd name="T5" fmla="*/ 184 h 218"/>
                <a:gd name="T6" fmla="*/ 252 w 404"/>
                <a:gd name="T7" fmla="*/ 170 h 218"/>
                <a:gd name="T8" fmla="*/ 244 w 404"/>
                <a:gd name="T9" fmla="*/ 186 h 218"/>
                <a:gd name="T10" fmla="*/ 232 w 404"/>
                <a:gd name="T11" fmla="*/ 188 h 218"/>
                <a:gd name="T12" fmla="*/ 226 w 404"/>
                <a:gd name="T13" fmla="*/ 188 h 218"/>
                <a:gd name="T14" fmla="*/ 216 w 404"/>
                <a:gd name="T15" fmla="*/ 166 h 218"/>
                <a:gd name="T16" fmla="*/ 192 w 404"/>
                <a:gd name="T17" fmla="*/ 154 h 218"/>
                <a:gd name="T18" fmla="*/ 178 w 404"/>
                <a:gd name="T19" fmla="*/ 142 h 218"/>
                <a:gd name="T20" fmla="*/ 160 w 404"/>
                <a:gd name="T21" fmla="*/ 138 h 218"/>
                <a:gd name="T22" fmla="*/ 134 w 404"/>
                <a:gd name="T23" fmla="*/ 120 h 218"/>
                <a:gd name="T24" fmla="*/ 106 w 404"/>
                <a:gd name="T25" fmla="*/ 136 h 218"/>
                <a:gd name="T26" fmla="*/ 74 w 404"/>
                <a:gd name="T27" fmla="*/ 124 h 218"/>
                <a:gd name="T28" fmla="*/ 94 w 404"/>
                <a:gd name="T29" fmla="*/ 42 h 218"/>
                <a:gd name="T30" fmla="*/ 138 w 404"/>
                <a:gd name="T31" fmla="*/ 38 h 218"/>
                <a:gd name="T32" fmla="*/ 134 w 404"/>
                <a:gd name="T33" fmla="*/ 66 h 218"/>
                <a:gd name="T34" fmla="*/ 150 w 404"/>
                <a:gd name="T35" fmla="*/ 88 h 218"/>
                <a:gd name="T36" fmla="*/ 178 w 404"/>
                <a:gd name="T37" fmla="*/ 92 h 218"/>
                <a:gd name="T38" fmla="*/ 288 w 404"/>
                <a:gd name="T39" fmla="*/ 92 h 218"/>
                <a:gd name="T40" fmla="*/ 294 w 404"/>
                <a:gd name="T41" fmla="*/ 100 h 218"/>
                <a:gd name="T42" fmla="*/ 320 w 404"/>
                <a:gd name="T43" fmla="*/ 144 h 218"/>
                <a:gd name="T44" fmla="*/ 134 w 404"/>
                <a:gd name="T45" fmla="*/ 132 h 218"/>
                <a:gd name="T46" fmla="*/ 118 w 404"/>
                <a:gd name="T47" fmla="*/ 142 h 218"/>
                <a:gd name="T48" fmla="*/ 102 w 404"/>
                <a:gd name="T49" fmla="*/ 190 h 218"/>
                <a:gd name="T50" fmla="*/ 118 w 404"/>
                <a:gd name="T51" fmla="*/ 198 h 218"/>
                <a:gd name="T52" fmla="*/ 130 w 404"/>
                <a:gd name="T53" fmla="*/ 204 h 218"/>
                <a:gd name="T54" fmla="*/ 146 w 404"/>
                <a:gd name="T55" fmla="*/ 214 h 218"/>
                <a:gd name="T56" fmla="*/ 162 w 404"/>
                <a:gd name="T57" fmla="*/ 204 h 218"/>
                <a:gd name="T58" fmla="*/ 174 w 404"/>
                <a:gd name="T59" fmla="*/ 216 h 218"/>
                <a:gd name="T60" fmla="*/ 188 w 404"/>
                <a:gd name="T61" fmla="*/ 218 h 218"/>
                <a:gd name="T62" fmla="*/ 208 w 404"/>
                <a:gd name="T63" fmla="*/ 194 h 218"/>
                <a:gd name="T64" fmla="*/ 202 w 404"/>
                <a:gd name="T65" fmla="*/ 168 h 218"/>
                <a:gd name="T66" fmla="*/ 182 w 404"/>
                <a:gd name="T67" fmla="*/ 170 h 218"/>
                <a:gd name="T68" fmla="*/ 172 w 404"/>
                <a:gd name="T69" fmla="*/ 152 h 218"/>
                <a:gd name="T70" fmla="*/ 156 w 404"/>
                <a:gd name="T71" fmla="*/ 150 h 218"/>
                <a:gd name="T72" fmla="*/ 146 w 404"/>
                <a:gd name="T73" fmla="*/ 138 h 218"/>
                <a:gd name="T74" fmla="*/ 378 w 404"/>
                <a:gd name="T75" fmla="*/ 0 h 218"/>
                <a:gd name="T76" fmla="*/ 394 w 404"/>
                <a:gd name="T77" fmla="*/ 160 h 218"/>
                <a:gd name="T78" fmla="*/ 402 w 404"/>
                <a:gd name="T79" fmla="*/ 70 h 218"/>
                <a:gd name="T80" fmla="*/ 26 w 404"/>
                <a:gd name="T81" fmla="*/ 0 h 218"/>
                <a:gd name="T82" fmla="*/ 0 w 404"/>
                <a:gd name="T83" fmla="*/ 96 h 218"/>
                <a:gd name="T84" fmla="*/ 18 w 404"/>
                <a:gd name="T85" fmla="*/ 178 h 218"/>
                <a:gd name="T86" fmla="*/ 96 w 404"/>
                <a:gd name="T87" fmla="*/ 154 h 218"/>
                <a:gd name="T88" fmla="*/ 68 w 404"/>
                <a:gd name="T89" fmla="*/ 142 h 218"/>
                <a:gd name="T90" fmla="*/ 74 w 404"/>
                <a:gd name="T91" fmla="*/ 170 h 218"/>
                <a:gd name="T92" fmla="*/ 88 w 404"/>
                <a:gd name="T93" fmla="*/ 172 h 218"/>
                <a:gd name="T94" fmla="*/ 306 w 404"/>
                <a:gd name="T95" fmla="*/ 34 h 218"/>
                <a:gd name="T96" fmla="*/ 230 w 404"/>
                <a:gd name="T97" fmla="*/ 8 h 218"/>
                <a:gd name="T98" fmla="*/ 192 w 404"/>
                <a:gd name="T99" fmla="*/ 2 h 218"/>
                <a:gd name="T100" fmla="*/ 190 w 404"/>
                <a:gd name="T101" fmla="*/ 0 h 218"/>
                <a:gd name="T102" fmla="*/ 182 w 404"/>
                <a:gd name="T103" fmla="*/ 2 h 218"/>
                <a:gd name="T104" fmla="*/ 148 w 404"/>
                <a:gd name="T105" fmla="*/ 44 h 218"/>
                <a:gd name="T106" fmla="*/ 156 w 404"/>
                <a:gd name="T107" fmla="*/ 78 h 218"/>
                <a:gd name="T108" fmla="*/ 180 w 404"/>
                <a:gd name="T109" fmla="*/ 78 h 218"/>
                <a:gd name="T110" fmla="*/ 292 w 404"/>
                <a:gd name="T111" fmla="*/ 82 h 218"/>
                <a:gd name="T112" fmla="*/ 304 w 404"/>
                <a:gd name="T113" fmla="*/ 94 h 218"/>
                <a:gd name="T114" fmla="*/ 328 w 404"/>
                <a:gd name="T115" fmla="*/ 1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4" h="218">
                  <a:moveTo>
                    <a:pt x="310" y="162"/>
                  </a:moveTo>
                  <a:lnTo>
                    <a:pt x="310" y="162"/>
                  </a:lnTo>
                  <a:lnTo>
                    <a:pt x="306" y="164"/>
                  </a:lnTo>
                  <a:lnTo>
                    <a:pt x="300" y="166"/>
                  </a:lnTo>
                  <a:lnTo>
                    <a:pt x="300" y="166"/>
                  </a:lnTo>
                  <a:lnTo>
                    <a:pt x="296" y="164"/>
                  </a:lnTo>
                  <a:lnTo>
                    <a:pt x="290" y="162"/>
                  </a:lnTo>
                  <a:lnTo>
                    <a:pt x="290" y="162"/>
                  </a:lnTo>
                  <a:lnTo>
                    <a:pt x="290" y="168"/>
                  </a:lnTo>
                  <a:lnTo>
                    <a:pt x="288" y="172"/>
                  </a:lnTo>
                  <a:lnTo>
                    <a:pt x="286" y="176"/>
                  </a:lnTo>
                  <a:lnTo>
                    <a:pt x="282" y="180"/>
                  </a:lnTo>
                  <a:lnTo>
                    <a:pt x="282" y="180"/>
                  </a:lnTo>
                  <a:lnTo>
                    <a:pt x="276" y="182"/>
                  </a:lnTo>
                  <a:lnTo>
                    <a:pt x="272" y="184"/>
                  </a:lnTo>
                  <a:lnTo>
                    <a:pt x="272" y="184"/>
                  </a:lnTo>
                  <a:lnTo>
                    <a:pt x="262" y="180"/>
                  </a:lnTo>
                  <a:lnTo>
                    <a:pt x="258" y="178"/>
                  </a:lnTo>
                  <a:lnTo>
                    <a:pt x="256" y="174"/>
                  </a:lnTo>
                  <a:lnTo>
                    <a:pt x="252" y="170"/>
                  </a:lnTo>
                  <a:lnTo>
                    <a:pt x="252" y="170"/>
                  </a:lnTo>
                  <a:lnTo>
                    <a:pt x="250" y="178"/>
                  </a:lnTo>
                  <a:lnTo>
                    <a:pt x="248" y="182"/>
                  </a:lnTo>
                  <a:lnTo>
                    <a:pt x="244" y="186"/>
                  </a:lnTo>
                  <a:lnTo>
                    <a:pt x="244" y="186"/>
                  </a:lnTo>
                  <a:lnTo>
                    <a:pt x="238" y="188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232" y="188"/>
                  </a:lnTo>
                  <a:lnTo>
                    <a:pt x="232" y="188"/>
                  </a:lnTo>
                  <a:lnTo>
                    <a:pt x="230" y="188"/>
                  </a:lnTo>
                  <a:lnTo>
                    <a:pt x="230" y="188"/>
                  </a:lnTo>
                  <a:lnTo>
                    <a:pt x="228" y="188"/>
                  </a:lnTo>
                  <a:lnTo>
                    <a:pt x="228" y="188"/>
                  </a:lnTo>
                  <a:lnTo>
                    <a:pt x="226" y="188"/>
                  </a:lnTo>
                  <a:lnTo>
                    <a:pt x="222" y="188"/>
                  </a:lnTo>
                  <a:lnTo>
                    <a:pt x="222" y="188"/>
                  </a:lnTo>
                  <a:lnTo>
                    <a:pt x="222" y="176"/>
                  </a:lnTo>
                  <a:lnTo>
                    <a:pt x="222" y="176"/>
                  </a:lnTo>
                  <a:lnTo>
                    <a:pt x="216" y="166"/>
                  </a:lnTo>
                  <a:lnTo>
                    <a:pt x="208" y="158"/>
                  </a:lnTo>
                  <a:lnTo>
                    <a:pt x="208" y="158"/>
                  </a:lnTo>
                  <a:lnTo>
                    <a:pt x="200" y="156"/>
                  </a:lnTo>
                  <a:lnTo>
                    <a:pt x="192" y="154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46"/>
                  </a:lnTo>
                  <a:lnTo>
                    <a:pt x="178" y="142"/>
                  </a:lnTo>
                  <a:lnTo>
                    <a:pt x="178" y="142"/>
                  </a:lnTo>
                  <a:lnTo>
                    <a:pt x="170" y="138"/>
                  </a:lnTo>
                  <a:lnTo>
                    <a:pt x="162" y="138"/>
                  </a:lnTo>
                  <a:lnTo>
                    <a:pt x="162" y="138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56" y="130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2" y="122"/>
                  </a:lnTo>
                  <a:lnTo>
                    <a:pt x="134" y="120"/>
                  </a:lnTo>
                  <a:lnTo>
                    <a:pt x="134" y="120"/>
                  </a:lnTo>
                  <a:lnTo>
                    <a:pt x="126" y="122"/>
                  </a:lnTo>
                  <a:lnTo>
                    <a:pt x="118" y="124"/>
                  </a:lnTo>
                  <a:lnTo>
                    <a:pt x="112" y="130"/>
                  </a:lnTo>
                  <a:lnTo>
                    <a:pt x="106" y="136"/>
                  </a:lnTo>
                  <a:lnTo>
                    <a:pt x="102" y="144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76" y="128"/>
                  </a:lnTo>
                  <a:lnTo>
                    <a:pt x="74" y="124"/>
                  </a:lnTo>
                  <a:lnTo>
                    <a:pt x="72" y="120"/>
                  </a:lnTo>
                  <a:lnTo>
                    <a:pt x="74" y="114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4" y="42"/>
                  </a:lnTo>
                  <a:lnTo>
                    <a:pt x="98" y="38"/>
                  </a:lnTo>
                  <a:lnTo>
                    <a:pt x="102" y="36"/>
                  </a:lnTo>
                  <a:lnTo>
                    <a:pt x="106" y="36"/>
                  </a:lnTo>
                  <a:lnTo>
                    <a:pt x="140" y="34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4" y="46"/>
                  </a:lnTo>
                  <a:lnTo>
                    <a:pt x="132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6" y="72"/>
                  </a:lnTo>
                  <a:lnTo>
                    <a:pt x="140" y="78"/>
                  </a:lnTo>
                  <a:lnTo>
                    <a:pt x="144" y="84"/>
                  </a:lnTo>
                  <a:lnTo>
                    <a:pt x="150" y="88"/>
                  </a:lnTo>
                  <a:lnTo>
                    <a:pt x="150" y="88"/>
                  </a:lnTo>
                  <a:lnTo>
                    <a:pt x="158" y="92"/>
                  </a:lnTo>
                  <a:lnTo>
                    <a:pt x="168" y="92"/>
                  </a:lnTo>
                  <a:lnTo>
                    <a:pt x="168" y="92"/>
                  </a:lnTo>
                  <a:lnTo>
                    <a:pt x="178" y="92"/>
                  </a:lnTo>
                  <a:lnTo>
                    <a:pt x="186" y="88"/>
                  </a:lnTo>
                  <a:lnTo>
                    <a:pt x="194" y="82"/>
                  </a:lnTo>
                  <a:lnTo>
                    <a:pt x="198" y="74"/>
                  </a:lnTo>
                  <a:lnTo>
                    <a:pt x="212" y="52"/>
                  </a:lnTo>
                  <a:lnTo>
                    <a:pt x="288" y="92"/>
                  </a:lnTo>
                  <a:lnTo>
                    <a:pt x="288" y="92"/>
                  </a:lnTo>
                  <a:lnTo>
                    <a:pt x="290" y="94"/>
                  </a:lnTo>
                  <a:lnTo>
                    <a:pt x="294" y="98"/>
                  </a:lnTo>
                  <a:lnTo>
                    <a:pt x="294" y="98"/>
                  </a:lnTo>
                  <a:lnTo>
                    <a:pt x="294" y="100"/>
                  </a:lnTo>
                  <a:lnTo>
                    <a:pt x="294" y="100"/>
                  </a:lnTo>
                  <a:lnTo>
                    <a:pt x="296" y="100"/>
                  </a:lnTo>
                  <a:lnTo>
                    <a:pt x="318" y="136"/>
                  </a:lnTo>
                  <a:lnTo>
                    <a:pt x="318" y="136"/>
                  </a:lnTo>
                  <a:lnTo>
                    <a:pt x="320" y="144"/>
                  </a:lnTo>
                  <a:lnTo>
                    <a:pt x="320" y="150"/>
                  </a:lnTo>
                  <a:lnTo>
                    <a:pt x="316" y="158"/>
                  </a:lnTo>
                  <a:lnTo>
                    <a:pt x="310" y="162"/>
                  </a:lnTo>
                  <a:lnTo>
                    <a:pt x="310" y="162"/>
                  </a:lnTo>
                  <a:close/>
                  <a:moveTo>
                    <a:pt x="134" y="132"/>
                  </a:moveTo>
                  <a:lnTo>
                    <a:pt x="134" y="132"/>
                  </a:lnTo>
                  <a:lnTo>
                    <a:pt x="128" y="132"/>
                  </a:lnTo>
                  <a:lnTo>
                    <a:pt x="124" y="134"/>
                  </a:lnTo>
                  <a:lnTo>
                    <a:pt x="120" y="138"/>
                  </a:lnTo>
                  <a:lnTo>
                    <a:pt x="118" y="142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98" y="176"/>
                  </a:lnTo>
                  <a:lnTo>
                    <a:pt x="100" y="184"/>
                  </a:lnTo>
                  <a:lnTo>
                    <a:pt x="102" y="190"/>
                  </a:lnTo>
                  <a:lnTo>
                    <a:pt x="108" y="194"/>
                  </a:lnTo>
                  <a:lnTo>
                    <a:pt x="108" y="194"/>
                  </a:lnTo>
                  <a:lnTo>
                    <a:pt x="112" y="196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122" y="196"/>
                  </a:lnTo>
                  <a:lnTo>
                    <a:pt x="128" y="194"/>
                  </a:lnTo>
                  <a:lnTo>
                    <a:pt x="128" y="194"/>
                  </a:lnTo>
                  <a:lnTo>
                    <a:pt x="128" y="198"/>
                  </a:lnTo>
                  <a:lnTo>
                    <a:pt x="130" y="204"/>
                  </a:lnTo>
                  <a:lnTo>
                    <a:pt x="132" y="208"/>
                  </a:lnTo>
                  <a:lnTo>
                    <a:pt x="138" y="212"/>
                  </a:lnTo>
                  <a:lnTo>
                    <a:pt x="138" y="212"/>
                  </a:lnTo>
                  <a:lnTo>
                    <a:pt x="142" y="214"/>
                  </a:lnTo>
                  <a:lnTo>
                    <a:pt x="146" y="214"/>
                  </a:lnTo>
                  <a:lnTo>
                    <a:pt x="146" y="214"/>
                  </a:lnTo>
                  <a:lnTo>
                    <a:pt x="152" y="214"/>
                  </a:lnTo>
                  <a:lnTo>
                    <a:pt x="156" y="212"/>
                  </a:lnTo>
                  <a:lnTo>
                    <a:pt x="160" y="208"/>
                  </a:lnTo>
                  <a:lnTo>
                    <a:pt x="162" y="204"/>
                  </a:lnTo>
                  <a:lnTo>
                    <a:pt x="166" y="200"/>
                  </a:lnTo>
                  <a:lnTo>
                    <a:pt x="166" y="200"/>
                  </a:lnTo>
                  <a:lnTo>
                    <a:pt x="168" y="208"/>
                  </a:lnTo>
                  <a:lnTo>
                    <a:pt x="170" y="212"/>
                  </a:lnTo>
                  <a:lnTo>
                    <a:pt x="174" y="216"/>
                  </a:lnTo>
                  <a:lnTo>
                    <a:pt x="174" y="216"/>
                  </a:lnTo>
                  <a:lnTo>
                    <a:pt x="178" y="218"/>
                  </a:lnTo>
                  <a:lnTo>
                    <a:pt x="184" y="218"/>
                  </a:lnTo>
                  <a:lnTo>
                    <a:pt x="184" y="218"/>
                  </a:lnTo>
                  <a:lnTo>
                    <a:pt x="188" y="218"/>
                  </a:lnTo>
                  <a:lnTo>
                    <a:pt x="192" y="216"/>
                  </a:lnTo>
                  <a:lnTo>
                    <a:pt x="196" y="212"/>
                  </a:lnTo>
                  <a:lnTo>
                    <a:pt x="200" y="208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10" y="188"/>
                  </a:lnTo>
                  <a:lnTo>
                    <a:pt x="210" y="180"/>
                  </a:lnTo>
                  <a:lnTo>
                    <a:pt x="206" y="174"/>
                  </a:lnTo>
                  <a:lnTo>
                    <a:pt x="202" y="168"/>
                  </a:lnTo>
                  <a:lnTo>
                    <a:pt x="202" y="168"/>
                  </a:lnTo>
                  <a:lnTo>
                    <a:pt x="196" y="166"/>
                  </a:lnTo>
                  <a:lnTo>
                    <a:pt x="192" y="166"/>
                  </a:lnTo>
                  <a:lnTo>
                    <a:pt x="192" y="166"/>
                  </a:lnTo>
                  <a:lnTo>
                    <a:pt x="186" y="168"/>
                  </a:lnTo>
                  <a:lnTo>
                    <a:pt x="182" y="170"/>
                  </a:lnTo>
                  <a:lnTo>
                    <a:pt x="182" y="170"/>
                  </a:lnTo>
                  <a:lnTo>
                    <a:pt x="180" y="164"/>
                  </a:lnTo>
                  <a:lnTo>
                    <a:pt x="180" y="160"/>
                  </a:lnTo>
                  <a:lnTo>
                    <a:pt x="176" y="156"/>
                  </a:lnTo>
                  <a:lnTo>
                    <a:pt x="172" y="152"/>
                  </a:lnTo>
                  <a:lnTo>
                    <a:pt x="172" y="152"/>
                  </a:lnTo>
                  <a:lnTo>
                    <a:pt x="168" y="150"/>
                  </a:lnTo>
                  <a:lnTo>
                    <a:pt x="162" y="150"/>
                  </a:lnTo>
                  <a:lnTo>
                    <a:pt x="162" y="150"/>
                  </a:lnTo>
                  <a:lnTo>
                    <a:pt x="156" y="150"/>
                  </a:lnTo>
                  <a:lnTo>
                    <a:pt x="152" y="152"/>
                  </a:lnTo>
                  <a:lnTo>
                    <a:pt x="152" y="152"/>
                  </a:lnTo>
                  <a:lnTo>
                    <a:pt x="152" y="148"/>
                  </a:lnTo>
                  <a:lnTo>
                    <a:pt x="150" y="142"/>
                  </a:lnTo>
                  <a:lnTo>
                    <a:pt x="146" y="138"/>
                  </a:lnTo>
                  <a:lnTo>
                    <a:pt x="142" y="134"/>
                  </a:lnTo>
                  <a:lnTo>
                    <a:pt x="142" y="134"/>
                  </a:lnTo>
                  <a:lnTo>
                    <a:pt x="138" y="132"/>
                  </a:lnTo>
                  <a:lnTo>
                    <a:pt x="134" y="132"/>
                  </a:lnTo>
                  <a:close/>
                  <a:moveTo>
                    <a:pt x="378" y="0"/>
                  </a:moveTo>
                  <a:lnTo>
                    <a:pt x="316" y="18"/>
                  </a:lnTo>
                  <a:lnTo>
                    <a:pt x="366" y="184"/>
                  </a:lnTo>
                  <a:lnTo>
                    <a:pt x="386" y="178"/>
                  </a:lnTo>
                  <a:lnTo>
                    <a:pt x="386" y="178"/>
                  </a:lnTo>
                  <a:lnTo>
                    <a:pt x="394" y="160"/>
                  </a:lnTo>
                  <a:lnTo>
                    <a:pt x="398" y="140"/>
                  </a:lnTo>
                  <a:lnTo>
                    <a:pt x="402" y="118"/>
                  </a:lnTo>
                  <a:lnTo>
                    <a:pt x="404" y="96"/>
                  </a:lnTo>
                  <a:lnTo>
                    <a:pt x="404" y="96"/>
                  </a:lnTo>
                  <a:lnTo>
                    <a:pt x="402" y="70"/>
                  </a:lnTo>
                  <a:lnTo>
                    <a:pt x="398" y="46"/>
                  </a:lnTo>
                  <a:lnTo>
                    <a:pt x="390" y="22"/>
                  </a:lnTo>
                  <a:lnTo>
                    <a:pt x="378" y="0"/>
                  </a:lnTo>
                  <a:lnTo>
                    <a:pt x="378" y="0"/>
                  </a:lnTo>
                  <a:close/>
                  <a:moveTo>
                    <a:pt x="26" y="0"/>
                  </a:moveTo>
                  <a:lnTo>
                    <a:pt x="26" y="0"/>
                  </a:lnTo>
                  <a:lnTo>
                    <a:pt x="14" y="22"/>
                  </a:lnTo>
                  <a:lnTo>
                    <a:pt x="6" y="46"/>
                  </a:lnTo>
                  <a:lnTo>
                    <a:pt x="2" y="7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18"/>
                  </a:lnTo>
                  <a:lnTo>
                    <a:pt x="6" y="140"/>
                  </a:lnTo>
                  <a:lnTo>
                    <a:pt x="10" y="160"/>
                  </a:lnTo>
                  <a:lnTo>
                    <a:pt x="18" y="178"/>
                  </a:lnTo>
                  <a:lnTo>
                    <a:pt x="40" y="184"/>
                  </a:lnTo>
                  <a:lnTo>
                    <a:pt x="88" y="18"/>
                  </a:lnTo>
                  <a:lnTo>
                    <a:pt x="26" y="0"/>
                  </a:lnTo>
                  <a:close/>
                  <a:moveTo>
                    <a:pt x="90" y="164"/>
                  </a:moveTo>
                  <a:lnTo>
                    <a:pt x="96" y="154"/>
                  </a:lnTo>
                  <a:lnTo>
                    <a:pt x="74" y="142"/>
                  </a:lnTo>
                  <a:lnTo>
                    <a:pt x="74" y="142"/>
                  </a:lnTo>
                  <a:lnTo>
                    <a:pt x="70" y="138"/>
                  </a:lnTo>
                  <a:lnTo>
                    <a:pt x="68" y="142"/>
                  </a:lnTo>
                  <a:lnTo>
                    <a:pt x="68" y="142"/>
                  </a:lnTo>
                  <a:lnTo>
                    <a:pt x="64" y="150"/>
                  </a:lnTo>
                  <a:lnTo>
                    <a:pt x="66" y="158"/>
                  </a:lnTo>
                  <a:lnTo>
                    <a:pt x="68" y="164"/>
                  </a:lnTo>
                  <a:lnTo>
                    <a:pt x="74" y="170"/>
                  </a:lnTo>
                  <a:lnTo>
                    <a:pt x="74" y="170"/>
                  </a:lnTo>
                  <a:lnTo>
                    <a:pt x="80" y="172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90" y="164"/>
                  </a:lnTo>
                  <a:lnTo>
                    <a:pt x="90" y="164"/>
                  </a:lnTo>
                  <a:close/>
                  <a:moveTo>
                    <a:pt x="328" y="106"/>
                  </a:moveTo>
                  <a:lnTo>
                    <a:pt x="306" y="34"/>
                  </a:lnTo>
                  <a:lnTo>
                    <a:pt x="306" y="34"/>
                  </a:lnTo>
                  <a:lnTo>
                    <a:pt x="304" y="30"/>
                  </a:lnTo>
                  <a:lnTo>
                    <a:pt x="300" y="26"/>
                  </a:lnTo>
                  <a:lnTo>
                    <a:pt x="296" y="24"/>
                  </a:lnTo>
                  <a:lnTo>
                    <a:pt x="292" y="22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194" y="2"/>
                  </a:lnTo>
                  <a:lnTo>
                    <a:pt x="194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88" y="0"/>
                  </a:lnTo>
                  <a:lnTo>
                    <a:pt x="188" y="0"/>
                  </a:lnTo>
                  <a:lnTo>
                    <a:pt x="182" y="2"/>
                  </a:lnTo>
                  <a:lnTo>
                    <a:pt x="176" y="4"/>
                  </a:lnTo>
                  <a:lnTo>
                    <a:pt x="170" y="8"/>
                  </a:lnTo>
                  <a:lnTo>
                    <a:pt x="166" y="12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44" y="54"/>
                  </a:lnTo>
                  <a:lnTo>
                    <a:pt x="146" y="62"/>
                  </a:lnTo>
                  <a:lnTo>
                    <a:pt x="150" y="72"/>
                  </a:lnTo>
                  <a:lnTo>
                    <a:pt x="156" y="78"/>
                  </a:lnTo>
                  <a:lnTo>
                    <a:pt x="156" y="78"/>
                  </a:lnTo>
                  <a:lnTo>
                    <a:pt x="162" y="80"/>
                  </a:lnTo>
                  <a:lnTo>
                    <a:pt x="168" y="80"/>
                  </a:lnTo>
                  <a:lnTo>
                    <a:pt x="168" y="80"/>
                  </a:lnTo>
                  <a:lnTo>
                    <a:pt x="174" y="80"/>
                  </a:lnTo>
                  <a:lnTo>
                    <a:pt x="180" y="78"/>
                  </a:lnTo>
                  <a:lnTo>
                    <a:pt x="184" y="74"/>
                  </a:lnTo>
                  <a:lnTo>
                    <a:pt x="188" y="68"/>
                  </a:lnTo>
                  <a:lnTo>
                    <a:pt x="208" y="36"/>
                  </a:lnTo>
                  <a:lnTo>
                    <a:pt x="292" y="82"/>
                  </a:lnTo>
                  <a:lnTo>
                    <a:pt x="292" y="82"/>
                  </a:lnTo>
                  <a:lnTo>
                    <a:pt x="298" y="86"/>
                  </a:lnTo>
                  <a:lnTo>
                    <a:pt x="304" y="90"/>
                  </a:lnTo>
                  <a:lnTo>
                    <a:pt x="304" y="90"/>
                  </a:lnTo>
                  <a:lnTo>
                    <a:pt x="304" y="94"/>
                  </a:lnTo>
                  <a:lnTo>
                    <a:pt x="304" y="94"/>
                  </a:lnTo>
                  <a:lnTo>
                    <a:pt x="306" y="94"/>
                  </a:lnTo>
                  <a:lnTo>
                    <a:pt x="324" y="124"/>
                  </a:lnTo>
                  <a:lnTo>
                    <a:pt x="324" y="124"/>
                  </a:lnTo>
                  <a:lnTo>
                    <a:pt x="326" y="120"/>
                  </a:lnTo>
                  <a:lnTo>
                    <a:pt x="328" y="116"/>
                  </a:lnTo>
                  <a:lnTo>
                    <a:pt x="330" y="110"/>
                  </a:lnTo>
                  <a:lnTo>
                    <a:pt x="328" y="106"/>
                  </a:lnTo>
                  <a:lnTo>
                    <a:pt x="328" y="106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76" name="Gruppo 75">
            <a:extLst>
              <a:ext uri="{FF2B5EF4-FFF2-40B4-BE49-F238E27FC236}">
                <a16:creationId xmlns="" xmlns:a16="http://schemas.microsoft.com/office/drawing/2014/main" id="{13B36942-9068-479D-8679-D96A850D8DA8}"/>
              </a:ext>
            </a:extLst>
          </p:cNvPr>
          <p:cNvGrpSpPr/>
          <p:nvPr/>
        </p:nvGrpSpPr>
        <p:grpSpPr>
          <a:xfrm>
            <a:off x="4790048" y="3429000"/>
            <a:ext cx="2688578" cy="584775"/>
            <a:chOff x="8002588" y="4465492"/>
            <a:chExt cx="2688578" cy="584775"/>
          </a:xfrm>
        </p:grpSpPr>
        <p:sp>
          <p:nvSpPr>
            <p:cNvPr id="77" name="Rettangolo 76">
              <a:extLst>
                <a:ext uri="{FF2B5EF4-FFF2-40B4-BE49-F238E27FC236}">
                  <a16:creationId xmlns="" xmlns:a16="http://schemas.microsoft.com/office/drawing/2014/main" id="{A5DA5CE5-197B-4190-81EA-06C688558372}"/>
                </a:ext>
              </a:extLst>
            </p:cNvPr>
            <p:cNvSpPr/>
            <p:nvPr/>
          </p:nvSpPr>
          <p:spPr>
            <a:xfrm>
              <a:off x="8521821" y="4465492"/>
              <a:ext cx="216934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Beneficiario Fondi: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Comune di Milano</a:t>
              </a:r>
            </a:p>
          </p:txBody>
        </p:sp>
        <p:sp>
          <p:nvSpPr>
            <p:cNvPr id="78" name="Freeform 4843">
              <a:extLst>
                <a:ext uri="{FF2B5EF4-FFF2-40B4-BE49-F238E27FC236}">
                  <a16:creationId xmlns="" xmlns:a16="http://schemas.microsoft.com/office/drawing/2014/main" id="{E36137F9-0C5B-4E39-856F-8C03EA88AC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02588" y="4514175"/>
              <a:ext cx="502032" cy="487410"/>
            </a:xfrm>
            <a:custGeom>
              <a:avLst/>
              <a:gdLst>
                <a:gd name="T0" fmla="*/ 376 w 412"/>
                <a:gd name="T1" fmla="*/ 96 h 400"/>
                <a:gd name="T2" fmla="*/ 382 w 412"/>
                <a:gd name="T3" fmla="*/ 126 h 400"/>
                <a:gd name="T4" fmla="*/ 356 w 412"/>
                <a:gd name="T5" fmla="*/ 144 h 400"/>
                <a:gd name="T6" fmla="*/ 328 w 412"/>
                <a:gd name="T7" fmla="*/ 116 h 400"/>
                <a:gd name="T8" fmla="*/ 344 w 412"/>
                <a:gd name="T9" fmla="*/ 90 h 400"/>
                <a:gd name="T10" fmla="*/ 374 w 412"/>
                <a:gd name="T11" fmla="*/ 156 h 400"/>
                <a:gd name="T12" fmla="*/ 320 w 412"/>
                <a:gd name="T13" fmla="*/ 156 h 400"/>
                <a:gd name="T14" fmla="*/ 314 w 412"/>
                <a:gd name="T15" fmla="*/ 204 h 400"/>
                <a:gd name="T16" fmla="*/ 370 w 412"/>
                <a:gd name="T17" fmla="*/ 268 h 400"/>
                <a:gd name="T18" fmla="*/ 404 w 412"/>
                <a:gd name="T19" fmla="*/ 246 h 400"/>
                <a:gd name="T20" fmla="*/ 410 w 412"/>
                <a:gd name="T21" fmla="*/ 166 h 400"/>
                <a:gd name="T22" fmla="*/ 398 w 412"/>
                <a:gd name="T23" fmla="*/ 156 h 400"/>
                <a:gd name="T24" fmla="*/ 98 w 412"/>
                <a:gd name="T25" fmla="*/ 156 h 400"/>
                <a:gd name="T26" fmla="*/ 56 w 412"/>
                <a:gd name="T27" fmla="*/ 182 h 400"/>
                <a:gd name="T28" fmla="*/ 14 w 412"/>
                <a:gd name="T29" fmla="*/ 156 h 400"/>
                <a:gd name="T30" fmla="*/ 2 w 412"/>
                <a:gd name="T31" fmla="*/ 166 h 400"/>
                <a:gd name="T32" fmla="*/ 8 w 412"/>
                <a:gd name="T33" fmla="*/ 246 h 400"/>
                <a:gd name="T34" fmla="*/ 42 w 412"/>
                <a:gd name="T35" fmla="*/ 268 h 400"/>
                <a:gd name="T36" fmla="*/ 98 w 412"/>
                <a:gd name="T37" fmla="*/ 204 h 400"/>
                <a:gd name="T38" fmla="*/ 172 w 412"/>
                <a:gd name="T39" fmla="*/ 50 h 400"/>
                <a:gd name="T40" fmla="*/ 192 w 412"/>
                <a:gd name="T41" fmla="*/ 68 h 400"/>
                <a:gd name="T42" fmla="*/ 214 w 412"/>
                <a:gd name="T43" fmla="*/ 70 h 400"/>
                <a:gd name="T44" fmla="*/ 236 w 412"/>
                <a:gd name="T45" fmla="*/ 56 h 400"/>
                <a:gd name="T46" fmla="*/ 242 w 412"/>
                <a:gd name="T47" fmla="*/ 36 h 400"/>
                <a:gd name="T48" fmla="*/ 232 w 412"/>
                <a:gd name="T49" fmla="*/ 10 h 400"/>
                <a:gd name="T50" fmla="*/ 206 w 412"/>
                <a:gd name="T51" fmla="*/ 0 h 400"/>
                <a:gd name="T52" fmla="*/ 186 w 412"/>
                <a:gd name="T53" fmla="*/ 6 h 400"/>
                <a:gd name="T54" fmla="*/ 170 w 412"/>
                <a:gd name="T55" fmla="*/ 28 h 400"/>
                <a:gd name="T56" fmla="*/ 206 w 412"/>
                <a:gd name="T57" fmla="*/ 400 h 400"/>
                <a:gd name="T58" fmla="*/ 296 w 412"/>
                <a:gd name="T59" fmla="*/ 378 h 400"/>
                <a:gd name="T60" fmla="*/ 366 w 412"/>
                <a:gd name="T61" fmla="*/ 322 h 400"/>
                <a:gd name="T62" fmla="*/ 320 w 412"/>
                <a:gd name="T63" fmla="*/ 250 h 400"/>
                <a:gd name="T64" fmla="*/ 244 w 412"/>
                <a:gd name="T65" fmla="*/ 200 h 400"/>
                <a:gd name="T66" fmla="*/ 206 w 412"/>
                <a:gd name="T67" fmla="*/ 194 h 400"/>
                <a:gd name="T68" fmla="*/ 158 w 412"/>
                <a:gd name="T69" fmla="*/ 234 h 400"/>
                <a:gd name="T70" fmla="*/ 140 w 412"/>
                <a:gd name="T71" fmla="*/ 262 h 400"/>
                <a:gd name="T72" fmla="*/ 118 w 412"/>
                <a:gd name="T73" fmla="*/ 262 h 400"/>
                <a:gd name="T74" fmla="*/ 100 w 412"/>
                <a:gd name="T75" fmla="*/ 244 h 400"/>
                <a:gd name="T76" fmla="*/ 46 w 412"/>
                <a:gd name="T77" fmla="*/ 322 h 400"/>
                <a:gd name="T78" fmla="*/ 96 w 412"/>
                <a:gd name="T79" fmla="*/ 368 h 400"/>
                <a:gd name="T80" fmla="*/ 182 w 412"/>
                <a:gd name="T81" fmla="*/ 398 h 400"/>
                <a:gd name="T82" fmla="*/ 28 w 412"/>
                <a:gd name="T83" fmla="*/ 116 h 400"/>
                <a:gd name="T84" fmla="*/ 56 w 412"/>
                <a:gd name="T85" fmla="*/ 144 h 400"/>
                <a:gd name="T86" fmla="*/ 82 w 412"/>
                <a:gd name="T87" fmla="*/ 126 h 400"/>
                <a:gd name="T88" fmla="*/ 76 w 412"/>
                <a:gd name="T89" fmla="*/ 96 h 400"/>
                <a:gd name="T90" fmla="*/ 46 w 412"/>
                <a:gd name="T91" fmla="*/ 90 h 400"/>
                <a:gd name="T92" fmla="*/ 28 w 412"/>
                <a:gd name="T93" fmla="*/ 116 h 400"/>
                <a:gd name="T94" fmla="*/ 300 w 412"/>
                <a:gd name="T95" fmla="*/ 116 h 400"/>
                <a:gd name="T96" fmla="*/ 298 w 412"/>
                <a:gd name="T97" fmla="*/ 102 h 400"/>
                <a:gd name="T98" fmla="*/ 268 w 412"/>
                <a:gd name="T99" fmla="*/ 82 h 400"/>
                <a:gd name="T100" fmla="*/ 144 w 412"/>
                <a:gd name="T101" fmla="*/ 82 h 400"/>
                <a:gd name="T102" fmla="*/ 122 w 412"/>
                <a:gd name="T103" fmla="*/ 92 h 400"/>
                <a:gd name="T104" fmla="*/ 112 w 412"/>
                <a:gd name="T105" fmla="*/ 116 h 400"/>
                <a:gd name="T106" fmla="*/ 114 w 412"/>
                <a:gd name="T107" fmla="*/ 240 h 400"/>
                <a:gd name="T108" fmla="*/ 128 w 412"/>
                <a:gd name="T109" fmla="*/ 248 h 400"/>
                <a:gd name="T110" fmla="*/ 144 w 412"/>
                <a:gd name="T111" fmla="*/ 234 h 400"/>
                <a:gd name="T112" fmla="*/ 154 w 412"/>
                <a:gd name="T113" fmla="*/ 140 h 400"/>
                <a:gd name="T114" fmla="*/ 158 w 412"/>
                <a:gd name="T115" fmla="*/ 170 h 400"/>
                <a:gd name="T116" fmla="*/ 230 w 412"/>
                <a:gd name="T117" fmla="*/ 164 h 400"/>
                <a:gd name="T118" fmla="*/ 254 w 412"/>
                <a:gd name="T119" fmla="*/ 150 h 400"/>
                <a:gd name="T120" fmla="*/ 268 w 412"/>
                <a:gd name="T121" fmla="*/ 176 h 400"/>
                <a:gd name="T122" fmla="*/ 300 w 412"/>
                <a:gd name="T123" fmla="*/ 19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2" h="400">
                  <a:moveTo>
                    <a:pt x="356" y="88"/>
                  </a:moveTo>
                  <a:lnTo>
                    <a:pt x="356" y="88"/>
                  </a:lnTo>
                  <a:lnTo>
                    <a:pt x="366" y="90"/>
                  </a:lnTo>
                  <a:lnTo>
                    <a:pt x="376" y="96"/>
                  </a:lnTo>
                  <a:lnTo>
                    <a:pt x="382" y="104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2" y="126"/>
                  </a:lnTo>
                  <a:lnTo>
                    <a:pt x="376" y="136"/>
                  </a:lnTo>
                  <a:lnTo>
                    <a:pt x="366" y="142"/>
                  </a:lnTo>
                  <a:lnTo>
                    <a:pt x="356" y="144"/>
                  </a:lnTo>
                  <a:lnTo>
                    <a:pt x="356" y="144"/>
                  </a:lnTo>
                  <a:lnTo>
                    <a:pt x="344" y="142"/>
                  </a:lnTo>
                  <a:lnTo>
                    <a:pt x="336" y="136"/>
                  </a:lnTo>
                  <a:lnTo>
                    <a:pt x="330" y="126"/>
                  </a:lnTo>
                  <a:lnTo>
                    <a:pt x="328" y="116"/>
                  </a:lnTo>
                  <a:lnTo>
                    <a:pt x="328" y="116"/>
                  </a:lnTo>
                  <a:lnTo>
                    <a:pt x="330" y="104"/>
                  </a:lnTo>
                  <a:lnTo>
                    <a:pt x="336" y="96"/>
                  </a:lnTo>
                  <a:lnTo>
                    <a:pt x="344" y="90"/>
                  </a:lnTo>
                  <a:lnTo>
                    <a:pt x="356" y="88"/>
                  </a:lnTo>
                  <a:lnTo>
                    <a:pt x="356" y="88"/>
                  </a:lnTo>
                  <a:close/>
                  <a:moveTo>
                    <a:pt x="392" y="156"/>
                  </a:moveTo>
                  <a:lnTo>
                    <a:pt x="374" y="156"/>
                  </a:lnTo>
                  <a:lnTo>
                    <a:pt x="356" y="182"/>
                  </a:lnTo>
                  <a:lnTo>
                    <a:pt x="338" y="156"/>
                  </a:lnTo>
                  <a:lnTo>
                    <a:pt x="320" y="156"/>
                  </a:lnTo>
                  <a:lnTo>
                    <a:pt x="320" y="156"/>
                  </a:lnTo>
                  <a:lnTo>
                    <a:pt x="314" y="156"/>
                  </a:lnTo>
                  <a:lnTo>
                    <a:pt x="314" y="156"/>
                  </a:lnTo>
                  <a:lnTo>
                    <a:pt x="314" y="158"/>
                  </a:lnTo>
                  <a:lnTo>
                    <a:pt x="314" y="204"/>
                  </a:lnTo>
                  <a:lnTo>
                    <a:pt x="314" y="204"/>
                  </a:lnTo>
                  <a:lnTo>
                    <a:pt x="336" y="224"/>
                  </a:lnTo>
                  <a:lnTo>
                    <a:pt x="354" y="244"/>
                  </a:lnTo>
                  <a:lnTo>
                    <a:pt x="370" y="268"/>
                  </a:lnTo>
                  <a:lnTo>
                    <a:pt x="386" y="294"/>
                  </a:lnTo>
                  <a:lnTo>
                    <a:pt x="386" y="294"/>
                  </a:lnTo>
                  <a:lnTo>
                    <a:pt x="396" y="270"/>
                  </a:lnTo>
                  <a:lnTo>
                    <a:pt x="404" y="246"/>
                  </a:lnTo>
                  <a:lnTo>
                    <a:pt x="410" y="220"/>
                  </a:lnTo>
                  <a:lnTo>
                    <a:pt x="412" y="194"/>
                  </a:lnTo>
                  <a:lnTo>
                    <a:pt x="412" y="194"/>
                  </a:lnTo>
                  <a:lnTo>
                    <a:pt x="410" y="166"/>
                  </a:lnTo>
                  <a:lnTo>
                    <a:pt x="410" y="166"/>
                  </a:lnTo>
                  <a:lnTo>
                    <a:pt x="406" y="162"/>
                  </a:lnTo>
                  <a:lnTo>
                    <a:pt x="402" y="158"/>
                  </a:lnTo>
                  <a:lnTo>
                    <a:pt x="398" y="156"/>
                  </a:lnTo>
                  <a:lnTo>
                    <a:pt x="392" y="156"/>
                  </a:lnTo>
                  <a:lnTo>
                    <a:pt x="392" y="156"/>
                  </a:lnTo>
                  <a:close/>
                  <a:moveTo>
                    <a:pt x="98" y="204"/>
                  </a:moveTo>
                  <a:lnTo>
                    <a:pt x="98" y="156"/>
                  </a:lnTo>
                  <a:lnTo>
                    <a:pt x="98" y="156"/>
                  </a:lnTo>
                  <a:lnTo>
                    <a:pt x="92" y="156"/>
                  </a:lnTo>
                  <a:lnTo>
                    <a:pt x="74" y="156"/>
                  </a:lnTo>
                  <a:lnTo>
                    <a:pt x="56" y="182"/>
                  </a:lnTo>
                  <a:lnTo>
                    <a:pt x="38" y="156"/>
                  </a:lnTo>
                  <a:lnTo>
                    <a:pt x="20" y="156"/>
                  </a:lnTo>
                  <a:lnTo>
                    <a:pt x="20" y="156"/>
                  </a:lnTo>
                  <a:lnTo>
                    <a:pt x="14" y="156"/>
                  </a:lnTo>
                  <a:lnTo>
                    <a:pt x="10" y="158"/>
                  </a:lnTo>
                  <a:lnTo>
                    <a:pt x="6" y="162"/>
                  </a:lnTo>
                  <a:lnTo>
                    <a:pt x="2" y="166"/>
                  </a:lnTo>
                  <a:lnTo>
                    <a:pt x="2" y="166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2" y="220"/>
                  </a:lnTo>
                  <a:lnTo>
                    <a:pt x="8" y="246"/>
                  </a:lnTo>
                  <a:lnTo>
                    <a:pt x="16" y="270"/>
                  </a:lnTo>
                  <a:lnTo>
                    <a:pt x="26" y="294"/>
                  </a:lnTo>
                  <a:lnTo>
                    <a:pt x="26" y="294"/>
                  </a:lnTo>
                  <a:lnTo>
                    <a:pt x="42" y="268"/>
                  </a:lnTo>
                  <a:lnTo>
                    <a:pt x="58" y="244"/>
                  </a:lnTo>
                  <a:lnTo>
                    <a:pt x="76" y="224"/>
                  </a:lnTo>
                  <a:lnTo>
                    <a:pt x="98" y="204"/>
                  </a:lnTo>
                  <a:lnTo>
                    <a:pt x="98" y="204"/>
                  </a:lnTo>
                  <a:close/>
                  <a:moveTo>
                    <a:pt x="170" y="36"/>
                  </a:moveTo>
                  <a:lnTo>
                    <a:pt x="170" y="36"/>
                  </a:lnTo>
                  <a:lnTo>
                    <a:pt x="170" y="42"/>
                  </a:lnTo>
                  <a:lnTo>
                    <a:pt x="172" y="50"/>
                  </a:lnTo>
                  <a:lnTo>
                    <a:pt x="176" y="56"/>
                  </a:lnTo>
                  <a:lnTo>
                    <a:pt x="180" y="60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8" y="70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214" y="70"/>
                  </a:lnTo>
                  <a:lnTo>
                    <a:pt x="220" y="68"/>
                  </a:lnTo>
                  <a:lnTo>
                    <a:pt x="226" y="66"/>
                  </a:lnTo>
                  <a:lnTo>
                    <a:pt x="232" y="60"/>
                  </a:lnTo>
                  <a:lnTo>
                    <a:pt x="236" y="56"/>
                  </a:lnTo>
                  <a:lnTo>
                    <a:pt x="240" y="50"/>
                  </a:lnTo>
                  <a:lnTo>
                    <a:pt x="242" y="42"/>
                  </a:lnTo>
                  <a:lnTo>
                    <a:pt x="242" y="36"/>
                  </a:lnTo>
                  <a:lnTo>
                    <a:pt x="242" y="36"/>
                  </a:lnTo>
                  <a:lnTo>
                    <a:pt x="242" y="28"/>
                  </a:lnTo>
                  <a:lnTo>
                    <a:pt x="240" y="22"/>
                  </a:lnTo>
                  <a:lnTo>
                    <a:pt x="236" y="16"/>
                  </a:lnTo>
                  <a:lnTo>
                    <a:pt x="232" y="10"/>
                  </a:lnTo>
                  <a:lnTo>
                    <a:pt x="226" y="6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98" y="0"/>
                  </a:lnTo>
                  <a:lnTo>
                    <a:pt x="192" y="2"/>
                  </a:lnTo>
                  <a:lnTo>
                    <a:pt x="186" y="6"/>
                  </a:lnTo>
                  <a:lnTo>
                    <a:pt x="180" y="10"/>
                  </a:lnTo>
                  <a:lnTo>
                    <a:pt x="176" y="16"/>
                  </a:lnTo>
                  <a:lnTo>
                    <a:pt x="172" y="22"/>
                  </a:lnTo>
                  <a:lnTo>
                    <a:pt x="170" y="28"/>
                  </a:lnTo>
                  <a:lnTo>
                    <a:pt x="170" y="36"/>
                  </a:lnTo>
                  <a:lnTo>
                    <a:pt x="170" y="36"/>
                  </a:lnTo>
                  <a:close/>
                  <a:moveTo>
                    <a:pt x="206" y="400"/>
                  </a:moveTo>
                  <a:lnTo>
                    <a:pt x="206" y="400"/>
                  </a:lnTo>
                  <a:lnTo>
                    <a:pt x="230" y="398"/>
                  </a:lnTo>
                  <a:lnTo>
                    <a:pt x="254" y="394"/>
                  </a:lnTo>
                  <a:lnTo>
                    <a:pt x="276" y="388"/>
                  </a:lnTo>
                  <a:lnTo>
                    <a:pt x="296" y="378"/>
                  </a:lnTo>
                  <a:lnTo>
                    <a:pt x="316" y="368"/>
                  </a:lnTo>
                  <a:lnTo>
                    <a:pt x="334" y="354"/>
                  </a:lnTo>
                  <a:lnTo>
                    <a:pt x="352" y="338"/>
                  </a:lnTo>
                  <a:lnTo>
                    <a:pt x="366" y="322"/>
                  </a:lnTo>
                  <a:lnTo>
                    <a:pt x="366" y="322"/>
                  </a:lnTo>
                  <a:lnTo>
                    <a:pt x="352" y="296"/>
                  </a:lnTo>
                  <a:lnTo>
                    <a:pt x="336" y="272"/>
                  </a:lnTo>
                  <a:lnTo>
                    <a:pt x="320" y="250"/>
                  </a:lnTo>
                  <a:lnTo>
                    <a:pt x="300" y="232"/>
                  </a:lnTo>
                  <a:lnTo>
                    <a:pt x="280" y="216"/>
                  </a:lnTo>
                  <a:lnTo>
                    <a:pt x="256" y="204"/>
                  </a:lnTo>
                  <a:lnTo>
                    <a:pt x="244" y="200"/>
                  </a:lnTo>
                  <a:lnTo>
                    <a:pt x="232" y="196"/>
                  </a:lnTo>
                  <a:lnTo>
                    <a:pt x="220" y="194"/>
                  </a:lnTo>
                  <a:lnTo>
                    <a:pt x="206" y="194"/>
                  </a:lnTo>
                  <a:lnTo>
                    <a:pt x="206" y="194"/>
                  </a:lnTo>
                  <a:lnTo>
                    <a:pt x="182" y="196"/>
                  </a:lnTo>
                  <a:lnTo>
                    <a:pt x="158" y="202"/>
                  </a:lnTo>
                  <a:lnTo>
                    <a:pt x="158" y="234"/>
                  </a:lnTo>
                  <a:lnTo>
                    <a:pt x="158" y="234"/>
                  </a:lnTo>
                  <a:lnTo>
                    <a:pt x="158" y="240"/>
                  </a:lnTo>
                  <a:lnTo>
                    <a:pt x="156" y="244"/>
                  </a:lnTo>
                  <a:lnTo>
                    <a:pt x="150" y="254"/>
                  </a:lnTo>
                  <a:lnTo>
                    <a:pt x="140" y="262"/>
                  </a:lnTo>
                  <a:lnTo>
                    <a:pt x="134" y="264"/>
                  </a:lnTo>
                  <a:lnTo>
                    <a:pt x="128" y="264"/>
                  </a:lnTo>
                  <a:lnTo>
                    <a:pt x="128" y="264"/>
                  </a:lnTo>
                  <a:lnTo>
                    <a:pt x="118" y="262"/>
                  </a:lnTo>
                  <a:lnTo>
                    <a:pt x="110" y="258"/>
                  </a:lnTo>
                  <a:lnTo>
                    <a:pt x="104" y="252"/>
                  </a:lnTo>
                  <a:lnTo>
                    <a:pt x="100" y="244"/>
                  </a:lnTo>
                  <a:lnTo>
                    <a:pt x="100" y="244"/>
                  </a:lnTo>
                  <a:lnTo>
                    <a:pt x="84" y="260"/>
                  </a:lnTo>
                  <a:lnTo>
                    <a:pt x="70" y="280"/>
                  </a:lnTo>
                  <a:lnTo>
                    <a:pt x="58" y="300"/>
                  </a:lnTo>
                  <a:lnTo>
                    <a:pt x="46" y="322"/>
                  </a:lnTo>
                  <a:lnTo>
                    <a:pt x="46" y="322"/>
                  </a:lnTo>
                  <a:lnTo>
                    <a:pt x="60" y="338"/>
                  </a:lnTo>
                  <a:lnTo>
                    <a:pt x="78" y="354"/>
                  </a:lnTo>
                  <a:lnTo>
                    <a:pt x="96" y="368"/>
                  </a:lnTo>
                  <a:lnTo>
                    <a:pt x="116" y="378"/>
                  </a:lnTo>
                  <a:lnTo>
                    <a:pt x="136" y="388"/>
                  </a:lnTo>
                  <a:lnTo>
                    <a:pt x="158" y="394"/>
                  </a:lnTo>
                  <a:lnTo>
                    <a:pt x="182" y="398"/>
                  </a:lnTo>
                  <a:lnTo>
                    <a:pt x="206" y="400"/>
                  </a:lnTo>
                  <a:lnTo>
                    <a:pt x="206" y="400"/>
                  </a:lnTo>
                  <a:close/>
                  <a:moveTo>
                    <a:pt x="28" y="116"/>
                  </a:moveTo>
                  <a:lnTo>
                    <a:pt x="28" y="116"/>
                  </a:lnTo>
                  <a:lnTo>
                    <a:pt x="30" y="126"/>
                  </a:lnTo>
                  <a:lnTo>
                    <a:pt x="36" y="136"/>
                  </a:lnTo>
                  <a:lnTo>
                    <a:pt x="46" y="142"/>
                  </a:lnTo>
                  <a:lnTo>
                    <a:pt x="56" y="144"/>
                  </a:lnTo>
                  <a:lnTo>
                    <a:pt x="56" y="144"/>
                  </a:lnTo>
                  <a:lnTo>
                    <a:pt x="68" y="142"/>
                  </a:lnTo>
                  <a:lnTo>
                    <a:pt x="76" y="136"/>
                  </a:lnTo>
                  <a:lnTo>
                    <a:pt x="82" y="126"/>
                  </a:lnTo>
                  <a:lnTo>
                    <a:pt x="84" y="116"/>
                  </a:lnTo>
                  <a:lnTo>
                    <a:pt x="84" y="116"/>
                  </a:lnTo>
                  <a:lnTo>
                    <a:pt x="82" y="104"/>
                  </a:lnTo>
                  <a:lnTo>
                    <a:pt x="76" y="96"/>
                  </a:lnTo>
                  <a:lnTo>
                    <a:pt x="68" y="90"/>
                  </a:lnTo>
                  <a:lnTo>
                    <a:pt x="56" y="88"/>
                  </a:lnTo>
                  <a:lnTo>
                    <a:pt x="56" y="88"/>
                  </a:lnTo>
                  <a:lnTo>
                    <a:pt x="46" y="90"/>
                  </a:lnTo>
                  <a:lnTo>
                    <a:pt x="36" y="96"/>
                  </a:lnTo>
                  <a:lnTo>
                    <a:pt x="30" y="104"/>
                  </a:lnTo>
                  <a:lnTo>
                    <a:pt x="28" y="116"/>
                  </a:lnTo>
                  <a:lnTo>
                    <a:pt x="28" y="116"/>
                  </a:lnTo>
                  <a:close/>
                  <a:moveTo>
                    <a:pt x="300" y="192"/>
                  </a:moveTo>
                  <a:lnTo>
                    <a:pt x="300" y="116"/>
                  </a:lnTo>
                  <a:lnTo>
                    <a:pt x="300" y="116"/>
                  </a:lnTo>
                  <a:lnTo>
                    <a:pt x="300" y="116"/>
                  </a:lnTo>
                  <a:lnTo>
                    <a:pt x="300" y="114"/>
                  </a:lnTo>
                  <a:lnTo>
                    <a:pt x="300" y="114"/>
                  </a:lnTo>
                  <a:lnTo>
                    <a:pt x="300" y="108"/>
                  </a:lnTo>
                  <a:lnTo>
                    <a:pt x="298" y="102"/>
                  </a:lnTo>
                  <a:lnTo>
                    <a:pt x="290" y="92"/>
                  </a:lnTo>
                  <a:lnTo>
                    <a:pt x="280" y="84"/>
                  </a:lnTo>
                  <a:lnTo>
                    <a:pt x="274" y="82"/>
                  </a:lnTo>
                  <a:lnTo>
                    <a:pt x="268" y="82"/>
                  </a:lnTo>
                  <a:lnTo>
                    <a:pt x="232" y="82"/>
                  </a:lnTo>
                  <a:lnTo>
                    <a:pt x="206" y="116"/>
                  </a:lnTo>
                  <a:lnTo>
                    <a:pt x="180" y="82"/>
                  </a:lnTo>
                  <a:lnTo>
                    <a:pt x="144" y="82"/>
                  </a:lnTo>
                  <a:lnTo>
                    <a:pt x="144" y="82"/>
                  </a:lnTo>
                  <a:lnTo>
                    <a:pt x="138" y="82"/>
                  </a:lnTo>
                  <a:lnTo>
                    <a:pt x="132" y="84"/>
                  </a:lnTo>
                  <a:lnTo>
                    <a:pt x="122" y="92"/>
                  </a:lnTo>
                  <a:lnTo>
                    <a:pt x="114" y="102"/>
                  </a:lnTo>
                  <a:lnTo>
                    <a:pt x="112" y="108"/>
                  </a:lnTo>
                  <a:lnTo>
                    <a:pt x="112" y="114"/>
                  </a:lnTo>
                  <a:lnTo>
                    <a:pt x="112" y="116"/>
                  </a:lnTo>
                  <a:lnTo>
                    <a:pt x="112" y="130"/>
                  </a:lnTo>
                  <a:lnTo>
                    <a:pt x="112" y="234"/>
                  </a:lnTo>
                  <a:lnTo>
                    <a:pt x="112" y="234"/>
                  </a:lnTo>
                  <a:lnTo>
                    <a:pt x="114" y="240"/>
                  </a:lnTo>
                  <a:lnTo>
                    <a:pt x="116" y="244"/>
                  </a:lnTo>
                  <a:lnTo>
                    <a:pt x="122" y="248"/>
                  </a:lnTo>
                  <a:lnTo>
                    <a:pt x="128" y="248"/>
                  </a:lnTo>
                  <a:lnTo>
                    <a:pt x="128" y="248"/>
                  </a:lnTo>
                  <a:lnTo>
                    <a:pt x="134" y="248"/>
                  </a:lnTo>
                  <a:lnTo>
                    <a:pt x="138" y="244"/>
                  </a:lnTo>
                  <a:lnTo>
                    <a:pt x="142" y="240"/>
                  </a:lnTo>
                  <a:lnTo>
                    <a:pt x="144" y="234"/>
                  </a:lnTo>
                  <a:lnTo>
                    <a:pt x="144" y="130"/>
                  </a:lnTo>
                  <a:lnTo>
                    <a:pt x="144" y="130"/>
                  </a:lnTo>
                  <a:lnTo>
                    <a:pt x="150" y="134"/>
                  </a:lnTo>
                  <a:lnTo>
                    <a:pt x="154" y="140"/>
                  </a:lnTo>
                  <a:lnTo>
                    <a:pt x="158" y="148"/>
                  </a:lnTo>
                  <a:lnTo>
                    <a:pt x="158" y="156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82" y="164"/>
                  </a:lnTo>
                  <a:lnTo>
                    <a:pt x="206" y="162"/>
                  </a:lnTo>
                  <a:lnTo>
                    <a:pt x="206" y="162"/>
                  </a:lnTo>
                  <a:lnTo>
                    <a:pt x="230" y="164"/>
                  </a:lnTo>
                  <a:lnTo>
                    <a:pt x="254" y="170"/>
                  </a:lnTo>
                  <a:lnTo>
                    <a:pt x="254" y="158"/>
                  </a:lnTo>
                  <a:lnTo>
                    <a:pt x="254" y="158"/>
                  </a:lnTo>
                  <a:lnTo>
                    <a:pt x="254" y="150"/>
                  </a:lnTo>
                  <a:lnTo>
                    <a:pt x="258" y="142"/>
                  </a:lnTo>
                  <a:lnTo>
                    <a:pt x="262" y="136"/>
                  </a:lnTo>
                  <a:lnTo>
                    <a:pt x="268" y="132"/>
                  </a:lnTo>
                  <a:lnTo>
                    <a:pt x="268" y="176"/>
                  </a:lnTo>
                  <a:lnTo>
                    <a:pt x="268" y="176"/>
                  </a:lnTo>
                  <a:lnTo>
                    <a:pt x="284" y="184"/>
                  </a:lnTo>
                  <a:lnTo>
                    <a:pt x="300" y="192"/>
                  </a:lnTo>
                  <a:lnTo>
                    <a:pt x="300" y="192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1" name="Group 26"/>
          <p:cNvGrpSpPr/>
          <p:nvPr/>
        </p:nvGrpSpPr>
        <p:grpSpPr>
          <a:xfrm>
            <a:off x="467544" y="5013176"/>
            <a:ext cx="432048" cy="360040"/>
            <a:chOff x="1575605" y="3582211"/>
            <a:chExt cx="391130" cy="391130"/>
          </a:xfrm>
        </p:grpSpPr>
        <p:sp>
          <p:nvSpPr>
            <p:cNvPr id="32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33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36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37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763786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452284"/>
            <a:ext cx="2133600" cy="269191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28D72-AD8D-4ABB-9BE4-56994EF9A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424936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000" dirty="0">
                <a:latin typeface="Century Gothic"/>
              </a:rPr>
              <a:t>Progetto PON MI1.1.1.a: Quartieri Connessi - Attività in corso </a:t>
            </a: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952564" y="3356992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grpSp>
        <p:nvGrpSpPr>
          <p:cNvPr id="40" name="Group 26"/>
          <p:cNvGrpSpPr/>
          <p:nvPr/>
        </p:nvGrpSpPr>
        <p:grpSpPr>
          <a:xfrm>
            <a:off x="827584" y="5661248"/>
            <a:ext cx="432048" cy="360040"/>
            <a:chOff x="1575605" y="3582211"/>
            <a:chExt cx="391130" cy="391130"/>
          </a:xfrm>
        </p:grpSpPr>
        <p:sp>
          <p:nvSpPr>
            <p:cNvPr id="41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42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45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46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829941" y="4886473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50" name="Freeform 4843"/>
          <p:cNvSpPr>
            <a:spLocks noEditPoints="1"/>
          </p:cNvSpPr>
          <p:nvPr/>
        </p:nvSpPr>
        <p:spPr bwMode="auto">
          <a:xfrm>
            <a:off x="757600" y="1556792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652120" y="6453336"/>
            <a:ext cx="2736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16/12/2019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1E968F44-1DDC-4892-A007-74DD218B0AAE}"/>
              </a:ext>
            </a:extLst>
          </p:cNvPr>
          <p:cNvSpPr/>
          <p:nvPr/>
        </p:nvSpPr>
        <p:spPr>
          <a:xfrm>
            <a:off x="1309884" y="3237072"/>
            <a:ext cx="54252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Attività in corso:</a:t>
            </a:r>
          </a:p>
          <a:p>
            <a:pPr eaLnBrk="0" hangingPunct="0"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Tavoli tecnici tra DC CASA, DSIAD e MM Spa, con l’obiettivo ultimo di definire le attività specifiche e i relativi tempi di implementazione di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PagoPA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e Autenticazione SPID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A0F7B8C4-4E04-4E45-8E99-93991CE2B371}"/>
              </a:ext>
            </a:extLst>
          </p:cNvPr>
          <p:cNvSpPr/>
          <p:nvPr/>
        </p:nvSpPr>
        <p:spPr>
          <a:xfrm>
            <a:off x="1259632" y="1404501"/>
            <a:ext cx="5425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Obiettivi specifici: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Realizzazione del nuovo portale dell’inquilino, a    cura di MM Spa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Implementazione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PagoPA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per il pagamento dei  canoni di locazione nel nuovo portale degli inquilini ERP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6B8E563F-7ACF-41CE-8261-A6B7398925C4}"/>
              </a:ext>
            </a:extLst>
          </p:cNvPr>
          <p:cNvSpPr/>
          <p:nvPr/>
        </p:nvSpPr>
        <p:spPr>
          <a:xfrm>
            <a:off x="1331640" y="4711712"/>
            <a:ext cx="5425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Soggetto attuatore: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Comune di Milano - MM Spa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="" xmlns:a16="http://schemas.microsoft.com/office/drawing/2014/main" id="{0B370771-AE46-4C2E-AA41-08451F9B91D1}"/>
              </a:ext>
            </a:extLst>
          </p:cNvPr>
          <p:cNvSpPr/>
          <p:nvPr/>
        </p:nvSpPr>
        <p:spPr>
          <a:xfrm>
            <a:off x="1331640" y="5535881"/>
            <a:ext cx="5425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Tempi di realizzazione: 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entro il 31/07/2020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960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5125111F-C434-45B4-AB45-8C2ACAD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6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Il Progetto PON MI1.1.1.b: Supporto Abitativo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47194" y="1818779"/>
            <a:ext cx="83453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Il Progetto ‘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Supporto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abitativo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e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servizi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per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persone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in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condizione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di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emarginazione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-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Piattaforma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digitale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georeferenziata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’ prevede la realizzazione di una piattaforma informatica in grado di </a:t>
            </a:r>
            <a:r>
              <a:rPr lang="it-IT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georeferenziare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sia gli alloggi di residenzialità sociale temporanea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(RST) gestiti dall’amministrazione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che i servizi presenti sul territorio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. Tale piattaforma dovrà essere messa a disposizione dei Comuni della Città Metropolitana di Milano.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="" xmlns:a16="http://schemas.microsoft.com/office/drawing/2014/main" id="{0B381CB3-A6E9-462A-BAE3-4A956A270CBD}"/>
              </a:ext>
            </a:extLst>
          </p:cNvPr>
          <p:cNvGrpSpPr/>
          <p:nvPr/>
        </p:nvGrpSpPr>
        <p:grpSpPr>
          <a:xfrm>
            <a:off x="5076056" y="4588543"/>
            <a:ext cx="3553303" cy="584775"/>
            <a:chOff x="2256907" y="5692598"/>
            <a:chExt cx="3553303" cy="584775"/>
          </a:xfrm>
        </p:grpSpPr>
        <p:sp>
          <p:nvSpPr>
            <p:cNvPr id="29" name="Rettangolo 28">
              <a:extLst>
                <a:ext uri="{FF2B5EF4-FFF2-40B4-BE49-F238E27FC236}">
                  <a16:creationId xmlns="" xmlns:a16="http://schemas.microsoft.com/office/drawing/2014/main" id="{D24EBC4C-DDA9-41A2-AEEC-427458AC08FF}"/>
                </a:ext>
              </a:extLst>
            </p:cNvPr>
            <p:cNvSpPr/>
            <p:nvPr/>
          </p:nvSpPr>
          <p:spPr>
            <a:xfrm>
              <a:off x="2752784" y="5692598"/>
              <a:ext cx="305742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Area territoriale di intervento: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Comune di Milano</a:t>
              </a:r>
            </a:p>
          </p:txBody>
        </p:sp>
        <p:sp>
          <p:nvSpPr>
            <p:cNvPr id="30" name="Freeform 4968">
              <a:extLst>
                <a:ext uri="{FF2B5EF4-FFF2-40B4-BE49-F238E27FC236}">
                  <a16:creationId xmlns="" xmlns:a16="http://schemas.microsoft.com/office/drawing/2014/main" id="{A755A2F4-D5DC-449B-B859-1FFA690524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6907" y="5757191"/>
              <a:ext cx="479759" cy="484605"/>
            </a:xfrm>
            <a:custGeom>
              <a:avLst/>
              <a:gdLst>
                <a:gd name="T0" fmla="*/ 354 w 396"/>
                <a:gd name="T1" fmla="*/ 78 h 400"/>
                <a:gd name="T2" fmla="*/ 198 w 396"/>
                <a:gd name="T3" fmla="*/ 0 h 400"/>
                <a:gd name="T4" fmla="*/ 130 w 396"/>
                <a:gd name="T5" fmla="*/ 14 h 400"/>
                <a:gd name="T6" fmla="*/ 38 w 396"/>
                <a:gd name="T7" fmla="*/ 82 h 400"/>
                <a:gd name="T8" fmla="*/ 0 w 396"/>
                <a:gd name="T9" fmla="*/ 190 h 400"/>
                <a:gd name="T10" fmla="*/ 18 w 396"/>
                <a:gd name="T11" fmla="*/ 282 h 400"/>
                <a:gd name="T12" fmla="*/ 110 w 396"/>
                <a:gd name="T13" fmla="*/ 378 h 400"/>
                <a:gd name="T14" fmla="*/ 232 w 396"/>
                <a:gd name="T15" fmla="*/ 396 h 400"/>
                <a:gd name="T16" fmla="*/ 318 w 396"/>
                <a:gd name="T17" fmla="*/ 358 h 400"/>
                <a:gd name="T18" fmla="*/ 386 w 396"/>
                <a:gd name="T19" fmla="*/ 266 h 400"/>
                <a:gd name="T20" fmla="*/ 390 w 396"/>
                <a:gd name="T21" fmla="*/ 152 h 400"/>
                <a:gd name="T22" fmla="*/ 360 w 396"/>
                <a:gd name="T23" fmla="*/ 232 h 400"/>
                <a:gd name="T24" fmla="*/ 322 w 396"/>
                <a:gd name="T25" fmla="*/ 174 h 400"/>
                <a:gd name="T26" fmla="*/ 354 w 396"/>
                <a:gd name="T27" fmla="*/ 120 h 400"/>
                <a:gd name="T28" fmla="*/ 372 w 396"/>
                <a:gd name="T29" fmla="*/ 198 h 400"/>
                <a:gd name="T30" fmla="*/ 326 w 396"/>
                <a:gd name="T31" fmla="*/ 122 h 400"/>
                <a:gd name="T32" fmla="*/ 248 w 396"/>
                <a:gd name="T33" fmla="*/ 110 h 400"/>
                <a:gd name="T34" fmla="*/ 248 w 396"/>
                <a:gd name="T35" fmla="*/ 42 h 400"/>
                <a:gd name="T36" fmla="*/ 318 w 396"/>
                <a:gd name="T37" fmla="*/ 74 h 400"/>
                <a:gd name="T38" fmla="*/ 24 w 396"/>
                <a:gd name="T39" fmla="*/ 180 h 400"/>
                <a:gd name="T40" fmla="*/ 58 w 396"/>
                <a:gd name="T41" fmla="*/ 94 h 400"/>
                <a:gd name="T42" fmla="*/ 88 w 396"/>
                <a:gd name="T43" fmla="*/ 158 h 400"/>
                <a:gd name="T44" fmla="*/ 66 w 396"/>
                <a:gd name="T45" fmla="*/ 234 h 400"/>
                <a:gd name="T46" fmla="*/ 28 w 396"/>
                <a:gd name="T47" fmla="*/ 190 h 400"/>
                <a:gd name="T48" fmla="*/ 176 w 396"/>
                <a:gd name="T49" fmla="*/ 58 h 400"/>
                <a:gd name="T50" fmla="*/ 230 w 396"/>
                <a:gd name="T51" fmla="*/ 44 h 400"/>
                <a:gd name="T52" fmla="*/ 240 w 396"/>
                <a:gd name="T53" fmla="*/ 92 h 400"/>
                <a:gd name="T54" fmla="*/ 186 w 396"/>
                <a:gd name="T55" fmla="*/ 28 h 400"/>
                <a:gd name="T56" fmla="*/ 162 w 396"/>
                <a:gd name="T57" fmla="*/ 28 h 400"/>
                <a:gd name="T58" fmla="*/ 118 w 396"/>
                <a:gd name="T59" fmla="*/ 62 h 400"/>
                <a:gd name="T60" fmla="*/ 130 w 396"/>
                <a:gd name="T61" fmla="*/ 38 h 400"/>
                <a:gd name="T62" fmla="*/ 124 w 396"/>
                <a:gd name="T63" fmla="*/ 78 h 400"/>
                <a:gd name="T64" fmla="*/ 96 w 396"/>
                <a:gd name="T65" fmla="*/ 144 h 400"/>
                <a:gd name="T66" fmla="*/ 74 w 396"/>
                <a:gd name="T67" fmla="*/ 100 h 400"/>
                <a:gd name="T68" fmla="*/ 170 w 396"/>
                <a:gd name="T69" fmla="*/ 148 h 400"/>
                <a:gd name="T70" fmla="*/ 136 w 396"/>
                <a:gd name="T71" fmla="*/ 122 h 400"/>
                <a:gd name="T72" fmla="*/ 226 w 396"/>
                <a:gd name="T73" fmla="*/ 116 h 400"/>
                <a:gd name="T74" fmla="*/ 166 w 396"/>
                <a:gd name="T75" fmla="*/ 88 h 400"/>
                <a:gd name="T76" fmla="*/ 176 w 396"/>
                <a:gd name="T77" fmla="*/ 164 h 400"/>
                <a:gd name="T78" fmla="*/ 140 w 396"/>
                <a:gd name="T79" fmla="*/ 252 h 400"/>
                <a:gd name="T80" fmla="*/ 108 w 396"/>
                <a:gd name="T81" fmla="*/ 208 h 400"/>
                <a:gd name="T82" fmla="*/ 218 w 396"/>
                <a:gd name="T83" fmla="*/ 144 h 400"/>
                <a:gd name="T84" fmla="*/ 302 w 396"/>
                <a:gd name="T85" fmla="*/ 176 h 400"/>
                <a:gd name="T86" fmla="*/ 86 w 396"/>
                <a:gd name="T87" fmla="*/ 260 h 400"/>
                <a:gd name="T88" fmla="*/ 94 w 396"/>
                <a:gd name="T89" fmla="*/ 328 h 400"/>
                <a:gd name="T90" fmla="*/ 40 w 396"/>
                <a:gd name="T91" fmla="*/ 274 h 400"/>
                <a:gd name="T92" fmla="*/ 36 w 396"/>
                <a:gd name="T93" fmla="*/ 232 h 400"/>
                <a:gd name="T94" fmla="*/ 112 w 396"/>
                <a:gd name="T95" fmla="*/ 332 h 400"/>
                <a:gd name="T96" fmla="*/ 120 w 396"/>
                <a:gd name="T97" fmla="*/ 266 h 400"/>
                <a:gd name="T98" fmla="*/ 192 w 396"/>
                <a:gd name="T99" fmla="*/ 260 h 400"/>
                <a:gd name="T100" fmla="*/ 142 w 396"/>
                <a:gd name="T101" fmla="*/ 338 h 400"/>
                <a:gd name="T102" fmla="*/ 224 w 396"/>
                <a:gd name="T103" fmla="*/ 250 h 400"/>
                <a:gd name="T104" fmla="*/ 324 w 396"/>
                <a:gd name="T105" fmla="*/ 202 h 400"/>
                <a:gd name="T106" fmla="*/ 350 w 396"/>
                <a:gd name="T107" fmla="*/ 248 h 400"/>
                <a:gd name="T108" fmla="*/ 128 w 396"/>
                <a:gd name="T109" fmla="*/ 360 h 400"/>
                <a:gd name="T110" fmla="*/ 160 w 396"/>
                <a:gd name="T111" fmla="*/ 356 h 400"/>
                <a:gd name="T112" fmla="*/ 250 w 396"/>
                <a:gd name="T113" fmla="*/ 366 h 400"/>
                <a:gd name="T114" fmla="*/ 144 w 396"/>
                <a:gd name="T115" fmla="*/ 366 h 400"/>
                <a:gd name="T116" fmla="*/ 284 w 396"/>
                <a:gd name="T117" fmla="*/ 322 h 400"/>
                <a:gd name="T118" fmla="*/ 354 w 396"/>
                <a:gd name="T119" fmla="*/ 278 h 400"/>
                <a:gd name="T120" fmla="*/ 294 w 396"/>
                <a:gd name="T121" fmla="*/ 346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6" h="400">
                  <a:moveTo>
                    <a:pt x="384" y="132"/>
                  </a:moveTo>
                  <a:lnTo>
                    <a:pt x="384" y="132"/>
                  </a:lnTo>
                  <a:lnTo>
                    <a:pt x="378" y="118"/>
                  </a:lnTo>
                  <a:lnTo>
                    <a:pt x="372" y="104"/>
                  </a:lnTo>
                  <a:lnTo>
                    <a:pt x="364" y="90"/>
                  </a:lnTo>
                  <a:lnTo>
                    <a:pt x="354" y="78"/>
                  </a:lnTo>
                  <a:lnTo>
                    <a:pt x="334" y="54"/>
                  </a:lnTo>
                  <a:lnTo>
                    <a:pt x="310" y="36"/>
                  </a:lnTo>
                  <a:lnTo>
                    <a:pt x="286" y="22"/>
                  </a:lnTo>
                  <a:lnTo>
                    <a:pt x="258" y="10"/>
                  </a:lnTo>
                  <a:lnTo>
                    <a:pt x="228" y="4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80" y="2"/>
                  </a:lnTo>
                  <a:lnTo>
                    <a:pt x="164" y="4"/>
                  </a:lnTo>
                  <a:lnTo>
                    <a:pt x="146" y="8"/>
                  </a:lnTo>
                  <a:lnTo>
                    <a:pt x="130" y="14"/>
                  </a:lnTo>
                  <a:lnTo>
                    <a:pt x="130" y="14"/>
                  </a:lnTo>
                  <a:lnTo>
                    <a:pt x="112" y="20"/>
                  </a:lnTo>
                  <a:lnTo>
                    <a:pt x="94" y="30"/>
                  </a:lnTo>
                  <a:lnTo>
                    <a:pt x="78" y="42"/>
                  </a:lnTo>
                  <a:lnTo>
                    <a:pt x="62" y="54"/>
                  </a:lnTo>
                  <a:lnTo>
                    <a:pt x="50" y="68"/>
                  </a:lnTo>
                  <a:lnTo>
                    <a:pt x="38" y="82"/>
                  </a:lnTo>
                  <a:lnTo>
                    <a:pt x="26" y="98"/>
                  </a:lnTo>
                  <a:lnTo>
                    <a:pt x="18" y="116"/>
                  </a:lnTo>
                  <a:lnTo>
                    <a:pt x="10" y="134"/>
                  </a:lnTo>
                  <a:lnTo>
                    <a:pt x="4" y="152"/>
                  </a:lnTo>
                  <a:lnTo>
                    <a:pt x="2" y="170"/>
                  </a:lnTo>
                  <a:lnTo>
                    <a:pt x="0" y="190"/>
                  </a:lnTo>
                  <a:lnTo>
                    <a:pt x="0" y="210"/>
                  </a:lnTo>
                  <a:lnTo>
                    <a:pt x="2" y="228"/>
                  </a:lnTo>
                  <a:lnTo>
                    <a:pt x="6" y="248"/>
                  </a:lnTo>
                  <a:lnTo>
                    <a:pt x="12" y="268"/>
                  </a:lnTo>
                  <a:lnTo>
                    <a:pt x="12" y="268"/>
                  </a:lnTo>
                  <a:lnTo>
                    <a:pt x="18" y="282"/>
                  </a:lnTo>
                  <a:lnTo>
                    <a:pt x="24" y="296"/>
                  </a:lnTo>
                  <a:lnTo>
                    <a:pt x="32" y="310"/>
                  </a:lnTo>
                  <a:lnTo>
                    <a:pt x="42" y="322"/>
                  </a:lnTo>
                  <a:lnTo>
                    <a:pt x="62" y="344"/>
                  </a:lnTo>
                  <a:lnTo>
                    <a:pt x="86" y="364"/>
                  </a:lnTo>
                  <a:lnTo>
                    <a:pt x="110" y="378"/>
                  </a:lnTo>
                  <a:lnTo>
                    <a:pt x="138" y="390"/>
                  </a:lnTo>
                  <a:lnTo>
                    <a:pt x="168" y="396"/>
                  </a:lnTo>
                  <a:lnTo>
                    <a:pt x="198" y="400"/>
                  </a:lnTo>
                  <a:lnTo>
                    <a:pt x="198" y="400"/>
                  </a:lnTo>
                  <a:lnTo>
                    <a:pt x="216" y="398"/>
                  </a:lnTo>
                  <a:lnTo>
                    <a:pt x="232" y="396"/>
                  </a:lnTo>
                  <a:lnTo>
                    <a:pt x="250" y="392"/>
                  </a:lnTo>
                  <a:lnTo>
                    <a:pt x="266" y="386"/>
                  </a:lnTo>
                  <a:lnTo>
                    <a:pt x="266" y="386"/>
                  </a:lnTo>
                  <a:lnTo>
                    <a:pt x="284" y="380"/>
                  </a:lnTo>
                  <a:lnTo>
                    <a:pt x="302" y="370"/>
                  </a:lnTo>
                  <a:lnTo>
                    <a:pt x="318" y="358"/>
                  </a:lnTo>
                  <a:lnTo>
                    <a:pt x="334" y="346"/>
                  </a:lnTo>
                  <a:lnTo>
                    <a:pt x="346" y="332"/>
                  </a:lnTo>
                  <a:lnTo>
                    <a:pt x="358" y="316"/>
                  </a:lnTo>
                  <a:lnTo>
                    <a:pt x="370" y="300"/>
                  </a:lnTo>
                  <a:lnTo>
                    <a:pt x="378" y="284"/>
                  </a:lnTo>
                  <a:lnTo>
                    <a:pt x="386" y="266"/>
                  </a:lnTo>
                  <a:lnTo>
                    <a:pt x="392" y="248"/>
                  </a:lnTo>
                  <a:lnTo>
                    <a:pt x="394" y="230"/>
                  </a:lnTo>
                  <a:lnTo>
                    <a:pt x="396" y="210"/>
                  </a:lnTo>
                  <a:lnTo>
                    <a:pt x="396" y="190"/>
                  </a:lnTo>
                  <a:lnTo>
                    <a:pt x="394" y="170"/>
                  </a:lnTo>
                  <a:lnTo>
                    <a:pt x="390" y="152"/>
                  </a:lnTo>
                  <a:lnTo>
                    <a:pt x="384" y="132"/>
                  </a:lnTo>
                  <a:lnTo>
                    <a:pt x="384" y="132"/>
                  </a:lnTo>
                  <a:close/>
                  <a:moveTo>
                    <a:pt x="372" y="198"/>
                  </a:moveTo>
                  <a:lnTo>
                    <a:pt x="372" y="198"/>
                  </a:lnTo>
                  <a:lnTo>
                    <a:pt x="368" y="214"/>
                  </a:lnTo>
                  <a:lnTo>
                    <a:pt x="360" y="232"/>
                  </a:lnTo>
                  <a:lnTo>
                    <a:pt x="360" y="232"/>
                  </a:lnTo>
                  <a:lnTo>
                    <a:pt x="352" y="216"/>
                  </a:lnTo>
                  <a:lnTo>
                    <a:pt x="344" y="202"/>
                  </a:lnTo>
                  <a:lnTo>
                    <a:pt x="334" y="188"/>
                  </a:lnTo>
                  <a:lnTo>
                    <a:pt x="322" y="174"/>
                  </a:lnTo>
                  <a:lnTo>
                    <a:pt x="322" y="174"/>
                  </a:lnTo>
                  <a:lnTo>
                    <a:pt x="332" y="156"/>
                  </a:lnTo>
                  <a:lnTo>
                    <a:pt x="338" y="138"/>
                  </a:lnTo>
                  <a:lnTo>
                    <a:pt x="342" y="120"/>
                  </a:lnTo>
                  <a:lnTo>
                    <a:pt x="344" y="102"/>
                  </a:lnTo>
                  <a:lnTo>
                    <a:pt x="344" y="102"/>
                  </a:lnTo>
                  <a:lnTo>
                    <a:pt x="354" y="120"/>
                  </a:lnTo>
                  <a:lnTo>
                    <a:pt x="362" y="140"/>
                  </a:lnTo>
                  <a:lnTo>
                    <a:pt x="362" y="140"/>
                  </a:lnTo>
                  <a:lnTo>
                    <a:pt x="366" y="154"/>
                  </a:lnTo>
                  <a:lnTo>
                    <a:pt x="370" y="168"/>
                  </a:lnTo>
                  <a:lnTo>
                    <a:pt x="372" y="198"/>
                  </a:lnTo>
                  <a:lnTo>
                    <a:pt x="372" y="198"/>
                  </a:lnTo>
                  <a:close/>
                  <a:moveTo>
                    <a:pt x="322" y="82"/>
                  </a:moveTo>
                  <a:lnTo>
                    <a:pt x="322" y="82"/>
                  </a:lnTo>
                  <a:lnTo>
                    <a:pt x="326" y="92"/>
                  </a:lnTo>
                  <a:lnTo>
                    <a:pt x="328" y="102"/>
                  </a:lnTo>
                  <a:lnTo>
                    <a:pt x="328" y="112"/>
                  </a:lnTo>
                  <a:lnTo>
                    <a:pt x="326" y="122"/>
                  </a:lnTo>
                  <a:lnTo>
                    <a:pt x="320" y="142"/>
                  </a:lnTo>
                  <a:lnTo>
                    <a:pt x="312" y="162"/>
                  </a:lnTo>
                  <a:lnTo>
                    <a:pt x="312" y="162"/>
                  </a:lnTo>
                  <a:lnTo>
                    <a:pt x="282" y="136"/>
                  </a:lnTo>
                  <a:lnTo>
                    <a:pt x="248" y="110"/>
                  </a:lnTo>
                  <a:lnTo>
                    <a:pt x="248" y="110"/>
                  </a:lnTo>
                  <a:lnTo>
                    <a:pt x="256" y="96"/>
                  </a:lnTo>
                  <a:lnTo>
                    <a:pt x="258" y="82"/>
                  </a:lnTo>
                  <a:lnTo>
                    <a:pt x="258" y="68"/>
                  </a:lnTo>
                  <a:lnTo>
                    <a:pt x="256" y="56"/>
                  </a:lnTo>
                  <a:lnTo>
                    <a:pt x="256" y="56"/>
                  </a:lnTo>
                  <a:lnTo>
                    <a:pt x="248" y="42"/>
                  </a:lnTo>
                  <a:lnTo>
                    <a:pt x="236" y="30"/>
                  </a:lnTo>
                  <a:lnTo>
                    <a:pt x="236" y="30"/>
                  </a:lnTo>
                  <a:lnTo>
                    <a:pt x="260" y="36"/>
                  </a:lnTo>
                  <a:lnTo>
                    <a:pt x="280" y="46"/>
                  </a:lnTo>
                  <a:lnTo>
                    <a:pt x="300" y="58"/>
                  </a:lnTo>
                  <a:lnTo>
                    <a:pt x="318" y="74"/>
                  </a:lnTo>
                  <a:lnTo>
                    <a:pt x="318" y="74"/>
                  </a:lnTo>
                  <a:lnTo>
                    <a:pt x="322" y="82"/>
                  </a:lnTo>
                  <a:lnTo>
                    <a:pt x="322" y="82"/>
                  </a:lnTo>
                  <a:close/>
                  <a:moveTo>
                    <a:pt x="28" y="190"/>
                  </a:moveTo>
                  <a:lnTo>
                    <a:pt x="28" y="190"/>
                  </a:lnTo>
                  <a:lnTo>
                    <a:pt x="24" y="180"/>
                  </a:lnTo>
                  <a:lnTo>
                    <a:pt x="24" y="180"/>
                  </a:lnTo>
                  <a:lnTo>
                    <a:pt x="28" y="156"/>
                  </a:lnTo>
                  <a:lnTo>
                    <a:pt x="36" y="134"/>
                  </a:lnTo>
                  <a:lnTo>
                    <a:pt x="46" y="114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8" y="110"/>
                  </a:lnTo>
                  <a:lnTo>
                    <a:pt x="60" y="126"/>
                  </a:lnTo>
                  <a:lnTo>
                    <a:pt x="60" y="126"/>
                  </a:lnTo>
                  <a:lnTo>
                    <a:pt x="68" y="138"/>
                  </a:lnTo>
                  <a:lnTo>
                    <a:pt x="76" y="150"/>
                  </a:lnTo>
                  <a:lnTo>
                    <a:pt x="88" y="158"/>
                  </a:lnTo>
                  <a:lnTo>
                    <a:pt x="102" y="164"/>
                  </a:lnTo>
                  <a:lnTo>
                    <a:pt x="102" y="164"/>
                  </a:lnTo>
                  <a:lnTo>
                    <a:pt x="92" y="204"/>
                  </a:lnTo>
                  <a:lnTo>
                    <a:pt x="88" y="244"/>
                  </a:lnTo>
                  <a:lnTo>
                    <a:pt x="88" y="244"/>
                  </a:lnTo>
                  <a:lnTo>
                    <a:pt x="66" y="234"/>
                  </a:lnTo>
                  <a:lnTo>
                    <a:pt x="50" y="222"/>
                  </a:lnTo>
                  <a:lnTo>
                    <a:pt x="42" y="216"/>
                  </a:lnTo>
                  <a:lnTo>
                    <a:pt x="36" y="208"/>
                  </a:lnTo>
                  <a:lnTo>
                    <a:pt x="32" y="200"/>
                  </a:lnTo>
                  <a:lnTo>
                    <a:pt x="28" y="190"/>
                  </a:lnTo>
                  <a:lnTo>
                    <a:pt x="28" y="190"/>
                  </a:lnTo>
                  <a:close/>
                  <a:moveTo>
                    <a:pt x="234" y="102"/>
                  </a:moveTo>
                  <a:lnTo>
                    <a:pt x="234" y="102"/>
                  </a:lnTo>
                  <a:lnTo>
                    <a:pt x="200" y="84"/>
                  </a:lnTo>
                  <a:lnTo>
                    <a:pt x="166" y="72"/>
                  </a:lnTo>
                  <a:lnTo>
                    <a:pt x="166" y="72"/>
                  </a:lnTo>
                  <a:lnTo>
                    <a:pt x="176" y="58"/>
                  </a:lnTo>
                  <a:lnTo>
                    <a:pt x="188" y="48"/>
                  </a:lnTo>
                  <a:lnTo>
                    <a:pt x="198" y="40"/>
                  </a:lnTo>
                  <a:lnTo>
                    <a:pt x="210" y="32"/>
                  </a:lnTo>
                  <a:lnTo>
                    <a:pt x="210" y="32"/>
                  </a:lnTo>
                  <a:lnTo>
                    <a:pt x="220" y="38"/>
                  </a:lnTo>
                  <a:lnTo>
                    <a:pt x="230" y="44"/>
                  </a:lnTo>
                  <a:lnTo>
                    <a:pt x="236" y="52"/>
                  </a:lnTo>
                  <a:lnTo>
                    <a:pt x="240" y="60"/>
                  </a:lnTo>
                  <a:lnTo>
                    <a:pt x="240" y="60"/>
                  </a:lnTo>
                  <a:lnTo>
                    <a:pt x="242" y="70"/>
                  </a:lnTo>
                  <a:lnTo>
                    <a:pt x="242" y="82"/>
                  </a:lnTo>
                  <a:lnTo>
                    <a:pt x="240" y="92"/>
                  </a:lnTo>
                  <a:lnTo>
                    <a:pt x="234" y="102"/>
                  </a:lnTo>
                  <a:lnTo>
                    <a:pt x="234" y="102"/>
                  </a:lnTo>
                  <a:close/>
                  <a:moveTo>
                    <a:pt x="180" y="28"/>
                  </a:moveTo>
                  <a:lnTo>
                    <a:pt x="180" y="28"/>
                  </a:lnTo>
                  <a:lnTo>
                    <a:pt x="186" y="28"/>
                  </a:lnTo>
                  <a:lnTo>
                    <a:pt x="186" y="28"/>
                  </a:lnTo>
                  <a:lnTo>
                    <a:pt x="170" y="42"/>
                  </a:lnTo>
                  <a:lnTo>
                    <a:pt x="156" y="58"/>
                  </a:lnTo>
                  <a:lnTo>
                    <a:pt x="146" y="34"/>
                  </a:lnTo>
                  <a:lnTo>
                    <a:pt x="146" y="34"/>
                  </a:lnTo>
                  <a:lnTo>
                    <a:pt x="162" y="28"/>
                  </a:lnTo>
                  <a:lnTo>
                    <a:pt x="162" y="28"/>
                  </a:lnTo>
                  <a:lnTo>
                    <a:pt x="180" y="28"/>
                  </a:lnTo>
                  <a:lnTo>
                    <a:pt x="180" y="28"/>
                  </a:lnTo>
                  <a:close/>
                  <a:moveTo>
                    <a:pt x="130" y="38"/>
                  </a:moveTo>
                  <a:lnTo>
                    <a:pt x="140" y="64"/>
                  </a:lnTo>
                  <a:lnTo>
                    <a:pt x="140" y="64"/>
                  </a:lnTo>
                  <a:lnTo>
                    <a:pt x="118" y="62"/>
                  </a:lnTo>
                  <a:lnTo>
                    <a:pt x="96" y="60"/>
                  </a:lnTo>
                  <a:lnTo>
                    <a:pt x="96" y="60"/>
                  </a:lnTo>
                  <a:lnTo>
                    <a:pt x="106" y="52"/>
                  </a:lnTo>
                  <a:lnTo>
                    <a:pt x="116" y="46"/>
                  </a:lnTo>
                  <a:lnTo>
                    <a:pt x="116" y="46"/>
                  </a:lnTo>
                  <a:lnTo>
                    <a:pt x="130" y="38"/>
                  </a:lnTo>
                  <a:lnTo>
                    <a:pt x="130" y="38"/>
                  </a:lnTo>
                  <a:close/>
                  <a:moveTo>
                    <a:pt x="82" y="80"/>
                  </a:moveTo>
                  <a:lnTo>
                    <a:pt x="82" y="80"/>
                  </a:lnTo>
                  <a:lnTo>
                    <a:pt x="94" y="78"/>
                  </a:lnTo>
                  <a:lnTo>
                    <a:pt x="108" y="76"/>
                  </a:lnTo>
                  <a:lnTo>
                    <a:pt x="124" y="78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22" y="114"/>
                  </a:lnTo>
                  <a:lnTo>
                    <a:pt x="108" y="148"/>
                  </a:lnTo>
                  <a:lnTo>
                    <a:pt x="108" y="148"/>
                  </a:lnTo>
                  <a:lnTo>
                    <a:pt x="96" y="144"/>
                  </a:lnTo>
                  <a:lnTo>
                    <a:pt x="88" y="138"/>
                  </a:lnTo>
                  <a:lnTo>
                    <a:pt x="80" y="130"/>
                  </a:lnTo>
                  <a:lnTo>
                    <a:pt x="76" y="120"/>
                  </a:lnTo>
                  <a:lnTo>
                    <a:pt x="76" y="120"/>
                  </a:lnTo>
                  <a:lnTo>
                    <a:pt x="74" y="110"/>
                  </a:lnTo>
                  <a:lnTo>
                    <a:pt x="74" y="100"/>
                  </a:lnTo>
                  <a:lnTo>
                    <a:pt x="76" y="90"/>
                  </a:lnTo>
                  <a:lnTo>
                    <a:pt x="82" y="80"/>
                  </a:lnTo>
                  <a:lnTo>
                    <a:pt x="82" y="80"/>
                  </a:lnTo>
                  <a:close/>
                  <a:moveTo>
                    <a:pt x="150" y="94"/>
                  </a:moveTo>
                  <a:lnTo>
                    <a:pt x="170" y="148"/>
                  </a:lnTo>
                  <a:lnTo>
                    <a:pt x="170" y="148"/>
                  </a:lnTo>
                  <a:lnTo>
                    <a:pt x="154" y="152"/>
                  </a:lnTo>
                  <a:lnTo>
                    <a:pt x="138" y="154"/>
                  </a:lnTo>
                  <a:lnTo>
                    <a:pt x="138" y="154"/>
                  </a:lnTo>
                  <a:lnTo>
                    <a:pt x="122" y="152"/>
                  </a:lnTo>
                  <a:lnTo>
                    <a:pt x="122" y="152"/>
                  </a:lnTo>
                  <a:lnTo>
                    <a:pt x="136" y="122"/>
                  </a:lnTo>
                  <a:lnTo>
                    <a:pt x="150" y="94"/>
                  </a:lnTo>
                  <a:lnTo>
                    <a:pt x="150" y="94"/>
                  </a:lnTo>
                  <a:close/>
                  <a:moveTo>
                    <a:pt x="166" y="88"/>
                  </a:moveTo>
                  <a:lnTo>
                    <a:pt x="166" y="88"/>
                  </a:lnTo>
                  <a:lnTo>
                    <a:pt x="196" y="100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18" y="124"/>
                  </a:lnTo>
                  <a:lnTo>
                    <a:pt x="208" y="132"/>
                  </a:lnTo>
                  <a:lnTo>
                    <a:pt x="198" y="138"/>
                  </a:lnTo>
                  <a:lnTo>
                    <a:pt x="186" y="144"/>
                  </a:lnTo>
                  <a:lnTo>
                    <a:pt x="166" y="88"/>
                  </a:lnTo>
                  <a:close/>
                  <a:moveTo>
                    <a:pt x="118" y="168"/>
                  </a:moveTo>
                  <a:lnTo>
                    <a:pt x="118" y="168"/>
                  </a:lnTo>
                  <a:lnTo>
                    <a:pt x="138" y="170"/>
                  </a:lnTo>
                  <a:lnTo>
                    <a:pt x="138" y="170"/>
                  </a:lnTo>
                  <a:lnTo>
                    <a:pt x="156" y="168"/>
                  </a:lnTo>
                  <a:lnTo>
                    <a:pt x="176" y="164"/>
                  </a:lnTo>
                  <a:lnTo>
                    <a:pt x="204" y="240"/>
                  </a:lnTo>
                  <a:lnTo>
                    <a:pt x="204" y="240"/>
                  </a:lnTo>
                  <a:lnTo>
                    <a:pt x="188" y="246"/>
                  </a:lnTo>
                  <a:lnTo>
                    <a:pt x="172" y="248"/>
                  </a:lnTo>
                  <a:lnTo>
                    <a:pt x="156" y="252"/>
                  </a:lnTo>
                  <a:lnTo>
                    <a:pt x="140" y="252"/>
                  </a:lnTo>
                  <a:lnTo>
                    <a:pt x="140" y="252"/>
                  </a:lnTo>
                  <a:lnTo>
                    <a:pt x="140" y="252"/>
                  </a:lnTo>
                  <a:lnTo>
                    <a:pt x="120" y="250"/>
                  </a:lnTo>
                  <a:lnTo>
                    <a:pt x="102" y="248"/>
                  </a:lnTo>
                  <a:lnTo>
                    <a:pt x="102" y="248"/>
                  </a:lnTo>
                  <a:lnTo>
                    <a:pt x="108" y="208"/>
                  </a:lnTo>
                  <a:lnTo>
                    <a:pt x="118" y="168"/>
                  </a:lnTo>
                  <a:lnTo>
                    <a:pt x="118" y="168"/>
                  </a:lnTo>
                  <a:close/>
                  <a:moveTo>
                    <a:pt x="192" y="158"/>
                  </a:moveTo>
                  <a:lnTo>
                    <a:pt x="192" y="158"/>
                  </a:lnTo>
                  <a:lnTo>
                    <a:pt x="206" y="152"/>
                  </a:lnTo>
                  <a:lnTo>
                    <a:pt x="218" y="144"/>
                  </a:lnTo>
                  <a:lnTo>
                    <a:pt x="230" y="134"/>
                  </a:lnTo>
                  <a:lnTo>
                    <a:pt x="240" y="124"/>
                  </a:lnTo>
                  <a:lnTo>
                    <a:pt x="240" y="124"/>
                  </a:lnTo>
                  <a:lnTo>
                    <a:pt x="272" y="148"/>
                  </a:lnTo>
                  <a:lnTo>
                    <a:pt x="302" y="176"/>
                  </a:lnTo>
                  <a:lnTo>
                    <a:pt x="302" y="176"/>
                  </a:lnTo>
                  <a:lnTo>
                    <a:pt x="286" y="194"/>
                  </a:lnTo>
                  <a:lnTo>
                    <a:pt x="266" y="210"/>
                  </a:lnTo>
                  <a:lnTo>
                    <a:pt x="244" y="224"/>
                  </a:lnTo>
                  <a:lnTo>
                    <a:pt x="220" y="236"/>
                  </a:lnTo>
                  <a:lnTo>
                    <a:pt x="192" y="158"/>
                  </a:lnTo>
                  <a:close/>
                  <a:moveTo>
                    <a:pt x="86" y="260"/>
                  </a:moveTo>
                  <a:lnTo>
                    <a:pt x="86" y="260"/>
                  </a:lnTo>
                  <a:lnTo>
                    <a:pt x="86" y="278"/>
                  </a:lnTo>
                  <a:lnTo>
                    <a:pt x="88" y="296"/>
                  </a:lnTo>
                  <a:lnTo>
                    <a:pt x="90" y="312"/>
                  </a:lnTo>
                  <a:lnTo>
                    <a:pt x="94" y="328"/>
                  </a:lnTo>
                  <a:lnTo>
                    <a:pt x="94" y="328"/>
                  </a:lnTo>
                  <a:lnTo>
                    <a:pt x="78" y="320"/>
                  </a:lnTo>
                  <a:lnTo>
                    <a:pt x="62" y="310"/>
                  </a:lnTo>
                  <a:lnTo>
                    <a:pt x="62" y="310"/>
                  </a:lnTo>
                  <a:lnTo>
                    <a:pt x="54" y="298"/>
                  </a:lnTo>
                  <a:lnTo>
                    <a:pt x="46" y="286"/>
                  </a:lnTo>
                  <a:lnTo>
                    <a:pt x="40" y="274"/>
                  </a:lnTo>
                  <a:lnTo>
                    <a:pt x="34" y="260"/>
                  </a:lnTo>
                  <a:lnTo>
                    <a:pt x="34" y="260"/>
                  </a:lnTo>
                  <a:lnTo>
                    <a:pt x="28" y="240"/>
                  </a:lnTo>
                  <a:lnTo>
                    <a:pt x="24" y="218"/>
                  </a:lnTo>
                  <a:lnTo>
                    <a:pt x="24" y="218"/>
                  </a:lnTo>
                  <a:lnTo>
                    <a:pt x="36" y="232"/>
                  </a:lnTo>
                  <a:lnTo>
                    <a:pt x="50" y="244"/>
                  </a:lnTo>
                  <a:lnTo>
                    <a:pt x="68" y="252"/>
                  </a:lnTo>
                  <a:lnTo>
                    <a:pt x="86" y="260"/>
                  </a:lnTo>
                  <a:lnTo>
                    <a:pt x="86" y="260"/>
                  </a:lnTo>
                  <a:close/>
                  <a:moveTo>
                    <a:pt x="112" y="332"/>
                  </a:moveTo>
                  <a:lnTo>
                    <a:pt x="112" y="332"/>
                  </a:lnTo>
                  <a:lnTo>
                    <a:pt x="108" y="316"/>
                  </a:lnTo>
                  <a:lnTo>
                    <a:pt x="104" y="300"/>
                  </a:lnTo>
                  <a:lnTo>
                    <a:pt x="102" y="282"/>
                  </a:lnTo>
                  <a:lnTo>
                    <a:pt x="102" y="264"/>
                  </a:lnTo>
                  <a:lnTo>
                    <a:pt x="102" y="264"/>
                  </a:lnTo>
                  <a:lnTo>
                    <a:pt x="120" y="266"/>
                  </a:lnTo>
                  <a:lnTo>
                    <a:pt x="140" y="268"/>
                  </a:lnTo>
                  <a:lnTo>
                    <a:pt x="140" y="268"/>
                  </a:lnTo>
                  <a:lnTo>
                    <a:pt x="140" y="268"/>
                  </a:lnTo>
                  <a:lnTo>
                    <a:pt x="156" y="266"/>
                  </a:lnTo>
                  <a:lnTo>
                    <a:pt x="174" y="264"/>
                  </a:lnTo>
                  <a:lnTo>
                    <a:pt x="192" y="260"/>
                  </a:lnTo>
                  <a:lnTo>
                    <a:pt x="210" y="256"/>
                  </a:lnTo>
                  <a:lnTo>
                    <a:pt x="236" y="326"/>
                  </a:lnTo>
                  <a:lnTo>
                    <a:pt x="236" y="326"/>
                  </a:lnTo>
                  <a:lnTo>
                    <a:pt x="204" y="334"/>
                  </a:lnTo>
                  <a:lnTo>
                    <a:pt x="172" y="338"/>
                  </a:lnTo>
                  <a:lnTo>
                    <a:pt x="142" y="338"/>
                  </a:lnTo>
                  <a:lnTo>
                    <a:pt x="112" y="334"/>
                  </a:lnTo>
                  <a:lnTo>
                    <a:pt x="112" y="334"/>
                  </a:lnTo>
                  <a:lnTo>
                    <a:pt x="112" y="332"/>
                  </a:lnTo>
                  <a:lnTo>
                    <a:pt x="112" y="332"/>
                  </a:lnTo>
                  <a:close/>
                  <a:moveTo>
                    <a:pt x="224" y="250"/>
                  </a:moveTo>
                  <a:lnTo>
                    <a:pt x="224" y="250"/>
                  </a:lnTo>
                  <a:lnTo>
                    <a:pt x="252" y="238"/>
                  </a:lnTo>
                  <a:lnTo>
                    <a:pt x="274" y="224"/>
                  </a:lnTo>
                  <a:lnTo>
                    <a:pt x="296" y="206"/>
                  </a:lnTo>
                  <a:lnTo>
                    <a:pt x="312" y="188"/>
                  </a:lnTo>
                  <a:lnTo>
                    <a:pt x="312" y="188"/>
                  </a:lnTo>
                  <a:lnTo>
                    <a:pt x="324" y="202"/>
                  </a:lnTo>
                  <a:lnTo>
                    <a:pt x="334" y="216"/>
                  </a:lnTo>
                  <a:lnTo>
                    <a:pt x="342" y="232"/>
                  </a:lnTo>
                  <a:lnTo>
                    <a:pt x="348" y="246"/>
                  </a:lnTo>
                  <a:lnTo>
                    <a:pt x="348" y="246"/>
                  </a:lnTo>
                  <a:lnTo>
                    <a:pt x="350" y="248"/>
                  </a:lnTo>
                  <a:lnTo>
                    <a:pt x="350" y="248"/>
                  </a:lnTo>
                  <a:lnTo>
                    <a:pt x="330" y="270"/>
                  </a:lnTo>
                  <a:lnTo>
                    <a:pt x="306" y="290"/>
                  </a:lnTo>
                  <a:lnTo>
                    <a:pt x="280" y="308"/>
                  </a:lnTo>
                  <a:lnTo>
                    <a:pt x="250" y="322"/>
                  </a:lnTo>
                  <a:lnTo>
                    <a:pt x="224" y="250"/>
                  </a:lnTo>
                  <a:close/>
                  <a:moveTo>
                    <a:pt x="128" y="360"/>
                  </a:moveTo>
                  <a:lnTo>
                    <a:pt x="128" y="360"/>
                  </a:lnTo>
                  <a:lnTo>
                    <a:pt x="122" y="352"/>
                  </a:lnTo>
                  <a:lnTo>
                    <a:pt x="122" y="352"/>
                  </a:lnTo>
                  <a:lnTo>
                    <a:pt x="140" y="354"/>
                  </a:lnTo>
                  <a:lnTo>
                    <a:pt x="160" y="356"/>
                  </a:lnTo>
                  <a:lnTo>
                    <a:pt x="160" y="356"/>
                  </a:lnTo>
                  <a:lnTo>
                    <a:pt x="180" y="354"/>
                  </a:lnTo>
                  <a:lnTo>
                    <a:pt x="200" y="352"/>
                  </a:lnTo>
                  <a:lnTo>
                    <a:pt x="220" y="348"/>
                  </a:lnTo>
                  <a:lnTo>
                    <a:pt x="242" y="342"/>
                  </a:lnTo>
                  <a:lnTo>
                    <a:pt x="250" y="366"/>
                  </a:lnTo>
                  <a:lnTo>
                    <a:pt x="250" y="366"/>
                  </a:lnTo>
                  <a:lnTo>
                    <a:pt x="224" y="372"/>
                  </a:lnTo>
                  <a:lnTo>
                    <a:pt x="198" y="376"/>
                  </a:lnTo>
                  <a:lnTo>
                    <a:pt x="198" y="376"/>
                  </a:lnTo>
                  <a:lnTo>
                    <a:pt x="180" y="374"/>
                  </a:lnTo>
                  <a:lnTo>
                    <a:pt x="162" y="372"/>
                  </a:lnTo>
                  <a:lnTo>
                    <a:pt x="144" y="366"/>
                  </a:lnTo>
                  <a:lnTo>
                    <a:pt x="128" y="360"/>
                  </a:lnTo>
                  <a:lnTo>
                    <a:pt x="128" y="360"/>
                  </a:lnTo>
                  <a:close/>
                  <a:moveTo>
                    <a:pt x="266" y="362"/>
                  </a:moveTo>
                  <a:lnTo>
                    <a:pt x="256" y="336"/>
                  </a:lnTo>
                  <a:lnTo>
                    <a:pt x="256" y="336"/>
                  </a:lnTo>
                  <a:lnTo>
                    <a:pt x="284" y="322"/>
                  </a:lnTo>
                  <a:lnTo>
                    <a:pt x="310" y="306"/>
                  </a:lnTo>
                  <a:lnTo>
                    <a:pt x="334" y="288"/>
                  </a:lnTo>
                  <a:lnTo>
                    <a:pt x="354" y="268"/>
                  </a:lnTo>
                  <a:lnTo>
                    <a:pt x="354" y="268"/>
                  </a:lnTo>
                  <a:lnTo>
                    <a:pt x="354" y="278"/>
                  </a:lnTo>
                  <a:lnTo>
                    <a:pt x="354" y="278"/>
                  </a:lnTo>
                  <a:lnTo>
                    <a:pt x="348" y="292"/>
                  </a:lnTo>
                  <a:lnTo>
                    <a:pt x="338" y="304"/>
                  </a:lnTo>
                  <a:lnTo>
                    <a:pt x="328" y="316"/>
                  </a:lnTo>
                  <a:lnTo>
                    <a:pt x="318" y="328"/>
                  </a:lnTo>
                  <a:lnTo>
                    <a:pt x="306" y="338"/>
                  </a:lnTo>
                  <a:lnTo>
                    <a:pt x="294" y="346"/>
                  </a:lnTo>
                  <a:lnTo>
                    <a:pt x="280" y="354"/>
                  </a:lnTo>
                  <a:lnTo>
                    <a:pt x="266" y="362"/>
                  </a:lnTo>
                  <a:lnTo>
                    <a:pt x="266" y="362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1" name="Gruppo 30">
            <a:extLst>
              <a:ext uri="{FF2B5EF4-FFF2-40B4-BE49-F238E27FC236}">
                <a16:creationId xmlns="" xmlns:a16="http://schemas.microsoft.com/office/drawing/2014/main" id="{F3B9CB5C-01CF-454A-90B3-70AB1B22386D}"/>
              </a:ext>
            </a:extLst>
          </p:cNvPr>
          <p:cNvGrpSpPr/>
          <p:nvPr/>
        </p:nvGrpSpPr>
        <p:grpSpPr>
          <a:xfrm>
            <a:off x="582730" y="4594245"/>
            <a:ext cx="2520217" cy="584775"/>
            <a:chOff x="4646549" y="4471194"/>
            <a:chExt cx="2520217" cy="584775"/>
          </a:xfrm>
        </p:grpSpPr>
        <p:sp>
          <p:nvSpPr>
            <p:cNvPr id="32" name="Rettangolo 31">
              <a:extLst>
                <a:ext uri="{FF2B5EF4-FFF2-40B4-BE49-F238E27FC236}">
                  <a16:creationId xmlns="" xmlns:a16="http://schemas.microsoft.com/office/drawing/2014/main" id="{425489EA-6DEE-41B5-A0FC-FE26F013B787}"/>
                </a:ext>
              </a:extLst>
            </p:cNvPr>
            <p:cNvSpPr/>
            <p:nvPr/>
          </p:nvSpPr>
          <p:spPr>
            <a:xfrm>
              <a:off x="5140929" y="4471194"/>
              <a:ext cx="202583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Importo finanziato: </a:t>
              </a:r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euro 281.250,00</a:t>
              </a:r>
            </a:p>
          </p:txBody>
        </p:sp>
        <p:sp>
          <p:nvSpPr>
            <p:cNvPr id="33" name="Freeform 4803">
              <a:extLst>
                <a:ext uri="{FF2B5EF4-FFF2-40B4-BE49-F238E27FC236}">
                  <a16:creationId xmlns="" xmlns:a16="http://schemas.microsoft.com/office/drawing/2014/main" id="{1CBF1CBE-CADC-4434-8285-5692FB63EA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6549" y="4589954"/>
              <a:ext cx="460878" cy="335852"/>
            </a:xfrm>
            <a:custGeom>
              <a:avLst/>
              <a:gdLst>
                <a:gd name="T0" fmla="*/ 372 w 376"/>
                <a:gd name="T1" fmla="*/ 98 h 274"/>
                <a:gd name="T2" fmla="*/ 344 w 376"/>
                <a:gd name="T3" fmla="*/ 74 h 274"/>
                <a:gd name="T4" fmla="*/ 334 w 376"/>
                <a:gd name="T5" fmla="*/ 68 h 274"/>
                <a:gd name="T6" fmla="*/ 254 w 376"/>
                <a:gd name="T7" fmla="*/ 80 h 274"/>
                <a:gd name="T8" fmla="*/ 210 w 376"/>
                <a:gd name="T9" fmla="*/ 68 h 274"/>
                <a:gd name="T10" fmla="*/ 6 w 376"/>
                <a:gd name="T11" fmla="*/ 136 h 274"/>
                <a:gd name="T12" fmla="*/ 4 w 376"/>
                <a:gd name="T13" fmla="*/ 170 h 274"/>
                <a:gd name="T14" fmla="*/ 30 w 376"/>
                <a:gd name="T15" fmla="*/ 194 h 274"/>
                <a:gd name="T16" fmla="*/ 4 w 376"/>
                <a:gd name="T17" fmla="*/ 220 h 274"/>
                <a:gd name="T18" fmla="*/ 198 w 376"/>
                <a:gd name="T19" fmla="*/ 250 h 274"/>
                <a:gd name="T20" fmla="*/ 272 w 376"/>
                <a:gd name="T21" fmla="*/ 274 h 274"/>
                <a:gd name="T22" fmla="*/ 346 w 376"/>
                <a:gd name="T23" fmla="*/ 246 h 274"/>
                <a:gd name="T24" fmla="*/ 322 w 376"/>
                <a:gd name="T25" fmla="*/ 252 h 274"/>
                <a:gd name="T26" fmla="*/ 220 w 376"/>
                <a:gd name="T27" fmla="*/ 252 h 274"/>
                <a:gd name="T28" fmla="*/ 196 w 376"/>
                <a:gd name="T29" fmla="*/ 232 h 274"/>
                <a:gd name="T30" fmla="*/ 148 w 376"/>
                <a:gd name="T31" fmla="*/ 234 h 274"/>
                <a:gd name="T32" fmla="*/ 200 w 376"/>
                <a:gd name="T33" fmla="*/ 220 h 274"/>
                <a:gd name="T34" fmla="*/ 300 w 376"/>
                <a:gd name="T35" fmla="*/ 236 h 274"/>
                <a:gd name="T36" fmla="*/ 346 w 376"/>
                <a:gd name="T37" fmla="*/ 196 h 274"/>
                <a:gd name="T38" fmla="*/ 308 w 376"/>
                <a:gd name="T39" fmla="*/ 220 h 274"/>
                <a:gd name="T40" fmla="*/ 210 w 376"/>
                <a:gd name="T41" fmla="*/ 210 h 274"/>
                <a:gd name="T42" fmla="*/ 196 w 376"/>
                <a:gd name="T43" fmla="*/ 196 h 274"/>
                <a:gd name="T44" fmla="*/ 150 w 376"/>
                <a:gd name="T45" fmla="*/ 200 h 274"/>
                <a:gd name="T46" fmla="*/ 202 w 376"/>
                <a:gd name="T47" fmla="*/ 184 h 274"/>
                <a:gd name="T48" fmla="*/ 318 w 376"/>
                <a:gd name="T49" fmla="*/ 196 h 274"/>
                <a:gd name="T50" fmla="*/ 374 w 376"/>
                <a:gd name="T51" fmla="*/ 162 h 274"/>
                <a:gd name="T52" fmla="*/ 374 w 376"/>
                <a:gd name="T53" fmla="*/ 130 h 274"/>
                <a:gd name="T54" fmla="*/ 248 w 376"/>
                <a:gd name="T55" fmla="*/ 94 h 274"/>
                <a:gd name="T56" fmla="*/ 342 w 376"/>
                <a:gd name="T57" fmla="*/ 78 h 274"/>
                <a:gd name="T58" fmla="*/ 334 w 376"/>
                <a:gd name="T59" fmla="*/ 104 h 274"/>
                <a:gd name="T60" fmla="*/ 238 w 376"/>
                <a:gd name="T61" fmla="*/ 114 h 274"/>
                <a:gd name="T62" fmla="*/ 200 w 376"/>
                <a:gd name="T63" fmla="*/ 96 h 274"/>
                <a:gd name="T64" fmla="*/ 202 w 376"/>
                <a:gd name="T65" fmla="*/ 114 h 274"/>
                <a:gd name="T66" fmla="*/ 294 w 376"/>
                <a:gd name="T67" fmla="*/ 130 h 274"/>
                <a:gd name="T68" fmla="*/ 346 w 376"/>
                <a:gd name="T69" fmla="*/ 124 h 274"/>
                <a:gd name="T70" fmla="*/ 338 w 376"/>
                <a:gd name="T71" fmla="*/ 136 h 274"/>
                <a:gd name="T72" fmla="*/ 272 w 376"/>
                <a:gd name="T73" fmla="*/ 152 h 274"/>
                <a:gd name="T74" fmla="*/ 214 w 376"/>
                <a:gd name="T75" fmla="*/ 142 h 274"/>
                <a:gd name="T76" fmla="*/ 198 w 376"/>
                <a:gd name="T77" fmla="*/ 118 h 274"/>
                <a:gd name="T78" fmla="*/ 134 w 376"/>
                <a:gd name="T79" fmla="*/ 150 h 274"/>
                <a:gd name="T80" fmla="*/ 100 w 376"/>
                <a:gd name="T81" fmla="*/ 136 h 274"/>
                <a:gd name="T82" fmla="*/ 158 w 376"/>
                <a:gd name="T83" fmla="*/ 128 h 274"/>
                <a:gd name="T84" fmla="*/ 162 w 376"/>
                <a:gd name="T85" fmla="*/ 144 h 274"/>
                <a:gd name="T86" fmla="*/ 346 w 376"/>
                <a:gd name="T87" fmla="*/ 162 h 274"/>
                <a:gd name="T88" fmla="*/ 342 w 376"/>
                <a:gd name="T89" fmla="*/ 168 h 274"/>
                <a:gd name="T90" fmla="*/ 322 w 376"/>
                <a:gd name="T91" fmla="*/ 180 h 274"/>
                <a:gd name="T92" fmla="*/ 220 w 376"/>
                <a:gd name="T93" fmla="*/ 180 h 274"/>
                <a:gd name="T94" fmla="*/ 200 w 376"/>
                <a:gd name="T95" fmla="*/ 168 h 274"/>
                <a:gd name="T96" fmla="*/ 198 w 376"/>
                <a:gd name="T97" fmla="*/ 154 h 274"/>
                <a:gd name="T98" fmla="*/ 272 w 376"/>
                <a:gd name="T99" fmla="*/ 166 h 274"/>
                <a:gd name="T100" fmla="*/ 346 w 376"/>
                <a:gd name="T101" fmla="*/ 160 h 274"/>
                <a:gd name="T102" fmla="*/ 196 w 376"/>
                <a:gd name="T103" fmla="*/ 28 h 274"/>
                <a:gd name="T104" fmla="*/ 272 w 376"/>
                <a:gd name="T105" fmla="*/ 0 h 274"/>
                <a:gd name="T106" fmla="*/ 344 w 376"/>
                <a:gd name="T107" fmla="*/ 24 h 274"/>
                <a:gd name="T108" fmla="*/ 322 w 376"/>
                <a:gd name="T109" fmla="*/ 50 h 274"/>
                <a:gd name="T110" fmla="*/ 220 w 376"/>
                <a:gd name="T111" fmla="*/ 5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6" h="274">
                  <a:moveTo>
                    <a:pt x="376" y="126"/>
                  </a:moveTo>
                  <a:lnTo>
                    <a:pt x="376" y="126"/>
                  </a:lnTo>
                  <a:lnTo>
                    <a:pt x="374" y="122"/>
                  </a:lnTo>
                  <a:lnTo>
                    <a:pt x="370" y="120"/>
                  </a:lnTo>
                  <a:lnTo>
                    <a:pt x="346" y="110"/>
                  </a:lnTo>
                  <a:lnTo>
                    <a:pt x="372" y="98"/>
                  </a:lnTo>
                  <a:lnTo>
                    <a:pt x="372" y="98"/>
                  </a:lnTo>
                  <a:lnTo>
                    <a:pt x="376" y="96"/>
                  </a:lnTo>
                  <a:lnTo>
                    <a:pt x="376" y="92"/>
                  </a:lnTo>
                  <a:lnTo>
                    <a:pt x="376" y="92"/>
                  </a:lnTo>
                  <a:lnTo>
                    <a:pt x="376" y="86"/>
                  </a:lnTo>
                  <a:lnTo>
                    <a:pt x="372" y="84"/>
                  </a:lnTo>
                  <a:lnTo>
                    <a:pt x="344" y="74"/>
                  </a:lnTo>
                  <a:lnTo>
                    <a:pt x="344" y="74"/>
                  </a:lnTo>
                  <a:lnTo>
                    <a:pt x="346" y="70"/>
                  </a:lnTo>
                  <a:lnTo>
                    <a:pt x="346" y="66"/>
                  </a:lnTo>
                  <a:lnTo>
                    <a:pt x="346" y="52"/>
                  </a:lnTo>
                  <a:lnTo>
                    <a:pt x="346" y="52"/>
                  </a:lnTo>
                  <a:lnTo>
                    <a:pt x="346" y="56"/>
                  </a:lnTo>
                  <a:lnTo>
                    <a:pt x="344" y="60"/>
                  </a:lnTo>
                  <a:lnTo>
                    <a:pt x="334" y="68"/>
                  </a:lnTo>
                  <a:lnTo>
                    <a:pt x="334" y="68"/>
                  </a:lnTo>
                  <a:lnTo>
                    <a:pt x="322" y="72"/>
                  </a:lnTo>
                  <a:lnTo>
                    <a:pt x="308" y="76"/>
                  </a:lnTo>
                  <a:lnTo>
                    <a:pt x="290" y="80"/>
                  </a:lnTo>
                  <a:lnTo>
                    <a:pt x="272" y="80"/>
                  </a:lnTo>
                  <a:lnTo>
                    <a:pt x="272" y="80"/>
                  </a:lnTo>
                  <a:lnTo>
                    <a:pt x="254" y="80"/>
                  </a:lnTo>
                  <a:lnTo>
                    <a:pt x="238" y="78"/>
                  </a:lnTo>
                  <a:lnTo>
                    <a:pt x="226" y="74"/>
                  </a:lnTo>
                  <a:lnTo>
                    <a:pt x="214" y="70"/>
                  </a:lnTo>
                  <a:lnTo>
                    <a:pt x="214" y="70"/>
                  </a:lnTo>
                  <a:lnTo>
                    <a:pt x="214" y="70"/>
                  </a:lnTo>
                  <a:lnTo>
                    <a:pt x="210" y="68"/>
                  </a:lnTo>
                  <a:lnTo>
                    <a:pt x="210" y="68"/>
                  </a:lnTo>
                  <a:lnTo>
                    <a:pt x="200" y="60"/>
                  </a:lnTo>
                  <a:lnTo>
                    <a:pt x="198" y="56"/>
                  </a:lnTo>
                  <a:lnTo>
                    <a:pt x="196" y="52"/>
                  </a:lnTo>
                  <a:lnTo>
                    <a:pt x="196" y="52"/>
                  </a:lnTo>
                  <a:lnTo>
                    <a:pt x="198" y="46"/>
                  </a:lnTo>
                  <a:lnTo>
                    <a:pt x="6" y="136"/>
                  </a:lnTo>
                  <a:lnTo>
                    <a:pt x="6" y="136"/>
                  </a:lnTo>
                  <a:lnTo>
                    <a:pt x="2" y="138"/>
                  </a:lnTo>
                  <a:lnTo>
                    <a:pt x="2" y="142"/>
                  </a:lnTo>
                  <a:lnTo>
                    <a:pt x="2" y="142"/>
                  </a:lnTo>
                  <a:lnTo>
                    <a:pt x="2" y="148"/>
                  </a:lnTo>
                  <a:lnTo>
                    <a:pt x="6" y="150"/>
                  </a:lnTo>
                  <a:lnTo>
                    <a:pt x="30" y="158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2" y="174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2" y="182"/>
                  </a:lnTo>
                  <a:lnTo>
                    <a:pt x="6" y="184"/>
                  </a:lnTo>
                  <a:lnTo>
                    <a:pt x="30" y="194"/>
                  </a:lnTo>
                  <a:lnTo>
                    <a:pt x="4" y="206"/>
                  </a:lnTo>
                  <a:lnTo>
                    <a:pt x="4" y="206"/>
                  </a:lnTo>
                  <a:lnTo>
                    <a:pt x="0" y="208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4" y="220"/>
                  </a:lnTo>
                  <a:lnTo>
                    <a:pt x="148" y="270"/>
                  </a:lnTo>
                  <a:lnTo>
                    <a:pt x="148" y="270"/>
                  </a:lnTo>
                  <a:lnTo>
                    <a:pt x="150" y="270"/>
                  </a:lnTo>
                  <a:lnTo>
                    <a:pt x="150" y="270"/>
                  </a:lnTo>
                  <a:lnTo>
                    <a:pt x="154" y="270"/>
                  </a:lnTo>
                  <a:lnTo>
                    <a:pt x="198" y="250"/>
                  </a:lnTo>
                  <a:lnTo>
                    <a:pt x="198" y="250"/>
                  </a:lnTo>
                  <a:lnTo>
                    <a:pt x="200" y="254"/>
                  </a:lnTo>
                  <a:lnTo>
                    <a:pt x="206" y="258"/>
                  </a:lnTo>
                  <a:lnTo>
                    <a:pt x="212" y="264"/>
                  </a:lnTo>
                  <a:lnTo>
                    <a:pt x="222" y="266"/>
                  </a:lnTo>
                  <a:lnTo>
                    <a:pt x="244" y="272"/>
                  </a:lnTo>
                  <a:lnTo>
                    <a:pt x="272" y="274"/>
                  </a:lnTo>
                  <a:lnTo>
                    <a:pt x="272" y="274"/>
                  </a:lnTo>
                  <a:lnTo>
                    <a:pt x="300" y="272"/>
                  </a:lnTo>
                  <a:lnTo>
                    <a:pt x="314" y="270"/>
                  </a:lnTo>
                  <a:lnTo>
                    <a:pt x="324" y="266"/>
                  </a:lnTo>
                  <a:lnTo>
                    <a:pt x="334" y="262"/>
                  </a:lnTo>
                  <a:lnTo>
                    <a:pt x="340" y="256"/>
                  </a:lnTo>
                  <a:lnTo>
                    <a:pt x="344" y="252"/>
                  </a:lnTo>
                  <a:lnTo>
                    <a:pt x="346" y="246"/>
                  </a:lnTo>
                  <a:lnTo>
                    <a:pt x="346" y="230"/>
                  </a:lnTo>
                  <a:lnTo>
                    <a:pt x="346" y="230"/>
                  </a:lnTo>
                  <a:lnTo>
                    <a:pt x="346" y="236"/>
                  </a:lnTo>
                  <a:lnTo>
                    <a:pt x="344" y="240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22" y="252"/>
                  </a:lnTo>
                  <a:lnTo>
                    <a:pt x="308" y="256"/>
                  </a:lnTo>
                  <a:lnTo>
                    <a:pt x="290" y="258"/>
                  </a:lnTo>
                  <a:lnTo>
                    <a:pt x="272" y="260"/>
                  </a:lnTo>
                  <a:lnTo>
                    <a:pt x="272" y="260"/>
                  </a:lnTo>
                  <a:lnTo>
                    <a:pt x="252" y="258"/>
                  </a:lnTo>
                  <a:lnTo>
                    <a:pt x="236" y="256"/>
                  </a:lnTo>
                  <a:lnTo>
                    <a:pt x="220" y="252"/>
                  </a:lnTo>
                  <a:lnTo>
                    <a:pt x="210" y="246"/>
                  </a:lnTo>
                  <a:lnTo>
                    <a:pt x="210" y="246"/>
                  </a:lnTo>
                  <a:lnTo>
                    <a:pt x="206" y="244"/>
                  </a:lnTo>
                  <a:lnTo>
                    <a:pt x="206" y="244"/>
                  </a:lnTo>
                  <a:lnTo>
                    <a:pt x="206" y="244"/>
                  </a:lnTo>
                  <a:lnTo>
                    <a:pt x="200" y="238"/>
                  </a:lnTo>
                  <a:lnTo>
                    <a:pt x="196" y="232"/>
                  </a:lnTo>
                  <a:lnTo>
                    <a:pt x="196" y="232"/>
                  </a:lnTo>
                  <a:lnTo>
                    <a:pt x="196" y="230"/>
                  </a:lnTo>
                  <a:lnTo>
                    <a:pt x="196" y="232"/>
                  </a:lnTo>
                  <a:lnTo>
                    <a:pt x="150" y="254"/>
                  </a:lnTo>
                  <a:lnTo>
                    <a:pt x="28" y="212"/>
                  </a:lnTo>
                  <a:lnTo>
                    <a:pt x="52" y="200"/>
                  </a:lnTo>
                  <a:lnTo>
                    <a:pt x="148" y="234"/>
                  </a:lnTo>
                  <a:lnTo>
                    <a:pt x="148" y="234"/>
                  </a:lnTo>
                  <a:lnTo>
                    <a:pt x="152" y="234"/>
                  </a:lnTo>
                  <a:lnTo>
                    <a:pt x="152" y="234"/>
                  </a:lnTo>
                  <a:lnTo>
                    <a:pt x="154" y="234"/>
                  </a:lnTo>
                  <a:lnTo>
                    <a:pt x="198" y="214"/>
                  </a:lnTo>
                  <a:lnTo>
                    <a:pt x="198" y="214"/>
                  </a:lnTo>
                  <a:lnTo>
                    <a:pt x="200" y="220"/>
                  </a:lnTo>
                  <a:lnTo>
                    <a:pt x="206" y="224"/>
                  </a:lnTo>
                  <a:lnTo>
                    <a:pt x="214" y="228"/>
                  </a:lnTo>
                  <a:lnTo>
                    <a:pt x="222" y="232"/>
                  </a:lnTo>
                  <a:lnTo>
                    <a:pt x="246" y="236"/>
                  </a:lnTo>
                  <a:lnTo>
                    <a:pt x="272" y="238"/>
                  </a:lnTo>
                  <a:lnTo>
                    <a:pt x="272" y="238"/>
                  </a:lnTo>
                  <a:lnTo>
                    <a:pt x="300" y="236"/>
                  </a:lnTo>
                  <a:lnTo>
                    <a:pt x="314" y="234"/>
                  </a:lnTo>
                  <a:lnTo>
                    <a:pt x="324" y="230"/>
                  </a:lnTo>
                  <a:lnTo>
                    <a:pt x="334" y="226"/>
                  </a:lnTo>
                  <a:lnTo>
                    <a:pt x="340" y="220"/>
                  </a:lnTo>
                  <a:lnTo>
                    <a:pt x="344" y="216"/>
                  </a:lnTo>
                  <a:lnTo>
                    <a:pt x="346" y="210"/>
                  </a:lnTo>
                  <a:lnTo>
                    <a:pt x="346" y="196"/>
                  </a:lnTo>
                  <a:lnTo>
                    <a:pt x="346" y="196"/>
                  </a:lnTo>
                  <a:lnTo>
                    <a:pt x="346" y="200"/>
                  </a:lnTo>
                  <a:lnTo>
                    <a:pt x="344" y="204"/>
                  </a:lnTo>
                  <a:lnTo>
                    <a:pt x="334" y="210"/>
                  </a:lnTo>
                  <a:lnTo>
                    <a:pt x="334" y="210"/>
                  </a:lnTo>
                  <a:lnTo>
                    <a:pt x="322" y="216"/>
                  </a:lnTo>
                  <a:lnTo>
                    <a:pt x="308" y="220"/>
                  </a:lnTo>
                  <a:lnTo>
                    <a:pt x="290" y="222"/>
                  </a:lnTo>
                  <a:lnTo>
                    <a:pt x="272" y="224"/>
                  </a:lnTo>
                  <a:lnTo>
                    <a:pt x="272" y="224"/>
                  </a:lnTo>
                  <a:lnTo>
                    <a:pt x="252" y="222"/>
                  </a:lnTo>
                  <a:lnTo>
                    <a:pt x="236" y="220"/>
                  </a:lnTo>
                  <a:lnTo>
                    <a:pt x="220" y="216"/>
                  </a:lnTo>
                  <a:lnTo>
                    <a:pt x="210" y="210"/>
                  </a:lnTo>
                  <a:lnTo>
                    <a:pt x="210" y="210"/>
                  </a:lnTo>
                  <a:lnTo>
                    <a:pt x="208" y="210"/>
                  </a:lnTo>
                  <a:lnTo>
                    <a:pt x="208" y="210"/>
                  </a:lnTo>
                  <a:lnTo>
                    <a:pt x="200" y="204"/>
                  </a:lnTo>
                  <a:lnTo>
                    <a:pt x="198" y="198"/>
                  </a:lnTo>
                  <a:lnTo>
                    <a:pt x="198" y="198"/>
                  </a:lnTo>
                  <a:lnTo>
                    <a:pt x="196" y="196"/>
                  </a:lnTo>
                  <a:lnTo>
                    <a:pt x="196" y="198"/>
                  </a:lnTo>
                  <a:lnTo>
                    <a:pt x="152" y="218"/>
                  </a:lnTo>
                  <a:lnTo>
                    <a:pt x="72" y="192"/>
                  </a:lnTo>
                  <a:lnTo>
                    <a:pt x="50" y="184"/>
                  </a:lnTo>
                  <a:lnTo>
                    <a:pt x="28" y="176"/>
                  </a:lnTo>
                  <a:lnTo>
                    <a:pt x="52" y="166"/>
                  </a:lnTo>
                  <a:lnTo>
                    <a:pt x="150" y="200"/>
                  </a:lnTo>
                  <a:lnTo>
                    <a:pt x="150" y="200"/>
                  </a:lnTo>
                  <a:lnTo>
                    <a:pt x="152" y="200"/>
                  </a:lnTo>
                  <a:lnTo>
                    <a:pt x="152" y="200"/>
                  </a:lnTo>
                  <a:lnTo>
                    <a:pt x="156" y="200"/>
                  </a:lnTo>
                  <a:lnTo>
                    <a:pt x="198" y="180"/>
                  </a:lnTo>
                  <a:lnTo>
                    <a:pt x="198" y="180"/>
                  </a:lnTo>
                  <a:lnTo>
                    <a:pt x="202" y="184"/>
                  </a:lnTo>
                  <a:lnTo>
                    <a:pt x="208" y="188"/>
                  </a:lnTo>
                  <a:lnTo>
                    <a:pt x="224" y="196"/>
                  </a:lnTo>
                  <a:lnTo>
                    <a:pt x="246" y="200"/>
                  </a:lnTo>
                  <a:lnTo>
                    <a:pt x="272" y="202"/>
                  </a:lnTo>
                  <a:lnTo>
                    <a:pt x="272" y="202"/>
                  </a:lnTo>
                  <a:lnTo>
                    <a:pt x="296" y="200"/>
                  </a:lnTo>
                  <a:lnTo>
                    <a:pt x="318" y="196"/>
                  </a:lnTo>
                  <a:lnTo>
                    <a:pt x="334" y="190"/>
                  </a:lnTo>
                  <a:lnTo>
                    <a:pt x="340" y="186"/>
                  </a:lnTo>
                  <a:lnTo>
                    <a:pt x="344" y="180"/>
                  </a:lnTo>
                  <a:lnTo>
                    <a:pt x="370" y="168"/>
                  </a:lnTo>
                  <a:lnTo>
                    <a:pt x="370" y="168"/>
                  </a:lnTo>
                  <a:lnTo>
                    <a:pt x="374" y="166"/>
                  </a:lnTo>
                  <a:lnTo>
                    <a:pt x="374" y="162"/>
                  </a:lnTo>
                  <a:lnTo>
                    <a:pt x="374" y="162"/>
                  </a:lnTo>
                  <a:lnTo>
                    <a:pt x="374" y="156"/>
                  </a:lnTo>
                  <a:lnTo>
                    <a:pt x="370" y="154"/>
                  </a:lnTo>
                  <a:lnTo>
                    <a:pt x="346" y="146"/>
                  </a:lnTo>
                  <a:lnTo>
                    <a:pt x="372" y="134"/>
                  </a:lnTo>
                  <a:lnTo>
                    <a:pt x="372" y="134"/>
                  </a:lnTo>
                  <a:lnTo>
                    <a:pt x="374" y="130"/>
                  </a:lnTo>
                  <a:lnTo>
                    <a:pt x="376" y="126"/>
                  </a:lnTo>
                  <a:lnTo>
                    <a:pt x="376" y="126"/>
                  </a:lnTo>
                  <a:close/>
                  <a:moveTo>
                    <a:pt x="202" y="78"/>
                  </a:moveTo>
                  <a:lnTo>
                    <a:pt x="202" y="78"/>
                  </a:lnTo>
                  <a:lnTo>
                    <a:pt x="214" y="84"/>
                  </a:lnTo>
                  <a:lnTo>
                    <a:pt x="230" y="90"/>
                  </a:lnTo>
                  <a:lnTo>
                    <a:pt x="248" y="94"/>
                  </a:lnTo>
                  <a:lnTo>
                    <a:pt x="272" y="96"/>
                  </a:lnTo>
                  <a:lnTo>
                    <a:pt x="272" y="96"/>
                  </a:lnTo>
                  <a:lnTo>
                    <a:pt x="294" y="94"/>
                  </a:lnTo>
                  <a:lnTo>
                    <a:pt x="314" y="90"/>
                  </a:lnTo>
                  <a:lnTo>
                    <a:pt x="330" y="84"/>
                  </a:lnTo>
                  <a:lnTo>
                    <a:pt x="342" y="78"/>
                  </a:lnTo>
                  <a:lnTo>
                    <a:pt x="342" y="78"/>
                  </a:lnTo>
                  <a:lnTo>
                    <a:pt x="346" y="82"/>
                  </a:lnTo>
                  <a:lnTo>
                    <a:pt x="346" y="88"/>
                  </a:lnTo>
                  <a:lnTo>
                    <a:pt x="346" y="88"/>
                  </a:lnTo>
                  <a:lnTo>
                    <a:pt x="346" y="92"/>
                  </a:lnTo>
                  <a:lnTo>
                    <a:pt x="344" y="96"/>
                  </a:lnTo>
                  <a:lnTo>
                    <a:pt x="334" y="104"/>
                  </a:lnTo>
                  <a:lnTo>
                    <a:pt x="334" y="104"/>
                  </a:lnTo>
                  <a:lnTo>
                    <a:pt x="322" y="108"/>
                  </a:lnTo>
                  <a:lnTo>
                    <a:pt x="308" y="112"/>
                  </a:lnTo>
                  <a:lnTo>
                    <a:pt x="290" y="116"/>
                  </a:lnTo>
                  <a:lnTo>
                    <a:pt x="272" y="116"/>
                  </a:lnTo>
                  <a:lnTo>
                    <a:pt x="272" y="116"/>
                  </a:lnTo>
                  <a:lnTo>
                    <a:pt x="254" y="116"/>
                  </a:lnTo>
                  <a:lnTo>
                    <a:pt x="238" y="114"/>
                  </a:lnTo>
                  <a:lnTo>
                    <a:pt x="226" y="110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0" y="104"/>
                  </a:lnTo>
                  <a:lnTo>
                    <a:pt x="210" y="104"/>
                  </a:lnTo>
                  <a:lnTo>
                    <a:pt x="200" y="96"/>
                  </a:lnTo>
                  <a:lnTo>
                    <a:pt x="198" y="92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98" y="82"/>
                  </a:lnTo>
                  <a:lnTo>
                    <a:pt x="202" y="78"/>
                  </a:lnTo>
                  <a:lnTo>
                    <a:pt x="202" y="78"/>
                  </a:lnTo>
                  <a:close/>
                  <a:moveTo>
                    <a:pt x="202" y="114"/>
                  </a:moveTo>
                  <a:lnTo>
                    <a:pt x="202" y="114"/>
                  </a:lnTo>
                  <a:lnTo>
                    <a:pt x="214" y="120"/>
                  </a:lnTo>
                  <a:lnTo>
                    <a:pt x="230" y="126"/>
                  </a:lnTo>
                  <a:lnTo>
                    <a:pt x="248" y="130"/>
                  </a:lnTo>
                  <a:lnTo>
                    <a:pt x="272" y="130"/>
                  </a:lnTo>
                  <a:lnTo>
                    <a:pt x="272" y="130"/>
                  </a:lnTo>
                  <a:lnTo>
                    <a:pt x="294" y="130"/>
                  </a:lnTo>
                  <a:lnTo>
                    <a:pt x="314" y="126"/>
                  </a:lnTo>
                  <a:lnTo>
                    <a:pt x="330" y="120"/>
                  </a:lnTo>
                  <a:lnTo>
                    <a:pt x="342" y="114"/>
                  </a:lnTo>
                  <a:lnTo>
                    <a:pt x="342" y="114"/>
                  </a:lnTo>
                  <a:lnTo>
                    <a:pt x="346" y="118"/>
                  </a:lnTo>
                  <a:lnTo>
                    <a:pt x="346" y="124"/>
                  </a:lnTo>
                  <a:lnTo>
                    <a:pt x="346" y="124"/>
                  </a:lnTo>
                  <a:lnTo>
                    <a:pt x="346" y="128"/>
                  </a:lnTo>
                  <a:lnTo>
                    <a:pt x="346" y="128"/>
                  </a:lnTo>
                  <a:lnTo>
                    <a:pt x="342" y="132"/>
                  </a:lnTo>
                  <a:lnTo>
                    <a:pt x="342" y="132"/>
                  </a:lnTo>
                  <a:lnTo>
                    <a:pt x="340" y="134"/>
                  </a:lnTo>
                  <a:lnTo>
                    <a:pt x="340" y="134"/>
                  </a:lnTo>
                  <a:lnTo>
                    <a:pt x="338" y="136"/>
                  </a:lnTo>
                  <a:lnTo>
                    <a:pt x="338" y="136"/>
                  </a:lnTo>
                  <a:lnTo>
                    <a:pt x="334" y="140"/>
                  </a:lnTo>
                  <a:lnTo>
                    <a:pt x="334" y="140"/>
                  </a:lnTo>
                  <a:lnTo>
                    <a:pt x="322" y="144"/>
                  </a:lnTo>
                  <a:lnTo>
                    <a:pt x="308" y="148"/>
                  </a:lnTo>
                  <a:lnTo>
                    <a:pt x="290" y="150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54" y="152"/>
                  </a:lnTo>
                  <a:lnTo>
                    <a:pt x="238" y="148"/>
                  </a:lnTo>
                  <a:lnTo>
                    <a:pt x="226" y="146"/>
                  </a:lnTo>
                  <a:lnTo>
                    <a:pt x="214" y="142"/>
                  </a:lnTo>
                  <a:lnTo>
                    <a:pt x="214" y="142"/>
                  </a:lnTo>
                  <a:lnTo>
                    <a:pt x="214" y="142"/>
                  </a:lnTo>
                  <a:lnTo>
                    <a:pt x="210" y="140"/>
                  </a:lnTo>
                  <a:lnTo>
                    <a:pt x="210" y="140"/>
                  </a:lnTo>
                  <a:lnTo>
                    <a:pt x="200" y="132"/>
                  </a:lnTo>
                  <a:lnTo>
                    <a:pt x="198" y="128"/>
                  </a:lnTo>
                  <a:lnTo>
                    <a:pt x="196" y="124"/>
                  </a:lnTo>
                  <a:lnTo>
                    <a:pt x="196" y="124"/>
                  </a:lnTo>
                  <a:lnTo>
                    <a:pt x="198" y="118"/>
                  </a:lnTo>
                  <a:lnTo>
                    <a:pt x="202" y="114"/>
                  </a:lnTo>
                  <a:lnTo>
                    <a:pt x="202" y="114"/>
                  </a:lnTo>
                  <a:close/>
                  <a:moveTo>
                    <a:pt x="162" y="144"/>
                  </a:moveTo>
                  <a:lnTo>
                    <a:pt x="162" y="144"/>
                  </a:lnTo>
                  <a:lnTo>
                    <a:pt x="150" y="150"/>
                  </a:lnTo>
                  <a:lnTo>
                    <a:pt x="134" y="150"/>
                  </a:lnTo>
                  <a:lnTo>
                    <a:pt x="134" y="150"/>
                  </a:lnTo>
                  <a:lnTo>
                    <a:pt x="116" y="150"/>
                  </a:lnTo>
                  <a:lnTo>
                    <a:pt x="104" y="144"/>
                  </a:lnTo>
                  <a:lnTo>
                    <a:pt x="104" y="144"/>
                  </a:lnTo>
                  <a:lnTo>
                    <a:pt x="100" y="142"/>
                  </a:lnTo>
                  <a:lnTo>
                    <a:pt x="98" y="138"/>
                  </a:lnTo>
                  <a:lnTo>
                    <a:pt x="98" y="138"/>
                  </a:lnTo>
                  <a:lnTo>
                    <a:pt x="100" y="136"/>
                  </a:lnTo>
                  <a:lnTo>
                    <a:pt x="102" y="132"/>
                  </a:lnTo>
                  <a:lnTo>
                    <a:pt x="110" y="128"/>
                  </a:lnTo>
                  <a:lnTo>
                    <a:pt x="120" y="12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48" y="126"/>
                  </a:lnTo>
                  <a:lnTo>
                    <a:pt x="158" y="128"/>
                  </a:lnTo>
                  <a:lnTo>
                    <a:pt x="166" y="132"/>
                  </a:lnTo>
                  <a:lnTo>
                    <a:pt x="168" y="136"/>
                  </a:lnTo>
                  <a:lnTo>
                    <a:pt x="168" y="138"/>
                  </a:lnTo>
                  <a:lnTo>
                    <a:pt x="168" y="138"/>
                  </a:lnTo>
                  <a:lnTo>
                    <a:pt x="166" y="142"/>
                  </a:lnTo>
                  <a:lnTo>
                    <a:pt x="162" y="144"/>
                  </a:lnTo>
                  <a:lnTo>
                    <a:pt x="162" y="144"/>
                  </a:lnTo>
                  <a:close/>
                  <a:moveTo>
                    <a:pt x="346" y="160"/>
                  </a:moveTo>
                  <a:lnTo>
                    <a:pt x="346" y="160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6" y="162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4" y="166"/>
                  </a:lnTo>
                  <a:lnTo>
                    <a:pt x="342" y="168"/>
                  </a:lnTo>
                  <a:lnTo>
                    <a:pt x="342" y="168"/>
                  </a:lnTo>
                  <a:lnTo>
                    <a:pt x="340" y="170"/>
                  </a:lnTo>
                  <a:lnTo>
                    <a:pt x="340" y="170"/>
                  </a:lnTo>
                  <a:lnTo>
                    <a:pt x="338" y="172"/>
                  </a:lnTo>
                  <a:lnTo>
                    <a:pt x="338" y="172"/>
                  </a:lnTo>
                  <a:lnTo>
                    <a:pt x="334" y="174"/>
                  </a:lnTo>
                  <a:lnTo>
                    <a:pt x="334" y="174"/>
                  </a:lnTo>
                  <a:lnTo>
                    <a:pt x="322" y="180"/>
                  </a:lnTo>
                  <a:lnTo>
                    <a:pt x="308" y="184"/>
                  </a:lnTo>
                  <a:lnTo>
                    <a:pt x="290" y="186"/>
                  </a:lnTo>
                  <a:lnTo>
                    <a:pt x="272" y="188"/>
                  </a:lnTo>
                  <a:lnTo>
                    <a:pt x="272" y="188"/>
                  </a:lnTo>
                  <a:lnTo>
                    <a:pt x="252" y="186"/>
                  </a:lnTo>
                  <a:lnTo>
                    <a:pt x="236" y="184"/>
                  </a:lnTo>
                  <a:lnTo>
                    <a:pt x="220" y="180"/>
                  </a:lnTo>
                  <a:lnTo>
                    <a:pt x="210" y="174"/>
                  </a:lnTo>
                  <a:lnTo>
                    <a:pt x="210" y="174"/>
                  </a:lnTo>
                  <a:lnTo>
                    <a:pt x="208" y="174"/>
                  </a:lnTo>
                  <a:lnTo>
                    <a:pt x="208" y="174"/>
                  </a:lnTo>
                  <a:lnTo>
                    <a:pt x="208" y="174"/>
                  </a:lnTo>
                  <a:lnTo>
                    <a:pt x="200" y="168"/>
                  </a:lnTo>
                  <a:lnTo>
                    <a:pt x="200" y="168"/>
                  </a:lnTo>
                  <a:lnTo>
                    <a:pt x="200" y="166"/>
                  </a:lnTo>
                  <a:lnTo>
                    <a:pt x="200" y="166"/>
                  </a:lnTo>
                  <a:lnTo>
                    <a:pt x="198" y="164"/>
                  </a:lnTo>
                  <a:lnTo>
                    <a:pt x="198" y="164"/>
                  </a:lnTo>
                  <a:lnTo>
                    <a:pt x="196" y="160"/>
                  </a:lnTo>
                  <a:lnTo>
                    <a:pt x="196" y="160"/>
                  </a:lnTo>
                  <a:lnTo>
                    <a:pt x="198" y="154"/>
                  </a:lnTo>
                  <a:lnTo>
                    <a:pt x="202" y="148"/>
                  </a:lnTo>
                  <a:lnTo>
                    <a:pt x="202" y="148"/>
                  </a:lnTo>
                  <a:lnTo>
                    <a:pt x="214" y="156"/>
                  </a:lnTo>
                  <a:lnTo>
                    <a:pt x="230" y="162"/>
                  </a:lnTo>
                  <a:lnTo>
                    <a:pt x="248" y="166"/>
                  </a:lnTo>
                  <a:lnTo>
                    <a:pt x="272" y="166"/>
                  </a:lnTo>
                  <a:lnTo>
                    <a:pt x="272" y="166"/>
                  </a:lnTo>
                  <a:lnTo>
                    <a:pt x="294" y="166"/>
                  </a:lnTo>
                  <a:lnTo>
                    <a:pt x="314" y="162"/>
                  </a:lnTo>
                  <a:lnTo>
                    <a:pt x="330" y="156"/>
                  </a:lnTo>
                  <a:lnTo>
                    <a:pt x="342" y="148"/>
                  </a:lnTo>
                  <a:lnTo>
                    <a:pt x="342" y="148"/>
                  </a:lnTo>
                  <a:lnTo>
                    <a:pt x="346" y="154"/>
                  </a:lnTo>
                  <a:lnTo>
                    <a:pt x="346" y="160"/>
                  </a:lnTo>
                  <a:lnTo>
                    <a:pt x="346" y="160"/>
                  </a:lnTo>
                  <a:close/>
                  <a:moveTo>
                    <a:pt x="346" y="128"/>
                  </a:moveTo>
                  <a:lnTo>
                    <a:pt x="346" y="128"/>
                  </a:lnTo>
                  <a:lnTo>
                    <a:pt x="348" y="128"/>
                  </a:lnTo>
                  <a:lnTo>
                    <a:pt x="346" y="128"/>
                  </a:lnTo>
                  <a:close/>
                  <a:moveTo>
                    <a:pt x="196" y="28"/>
                  </a:moveTo>
                  <a:lnTo>
                    <a:pt x="196" y="28"/>
                  </a:lnTo>
                  <a:lnTo>
                    <a:pt x="198" y="24"/>
                  </a:lnTo>
                  <a:lnTo>
                    <a:pt x="202" y="18"/>
                  </a:lnTo>
                  <a:lnTo>
                    <a:pt x="210" y="14"/>
                  </a:lnTo>
                  <a:lnTo>
                    <a:pt x="218" y="8"/>
                  </a:lnTo>
                  <a:lnTo>
                    <a:pt x="230" y="6"/>
                  </a:lnTo>
                  <a:lnTo>
                    <a:pt x="242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14" y="6"/>
                  </a:lnTo>
                  <a:lnTo>
                    <a:pt x="324" y="8"/>
                  </a:lnTo>
                  <a:lnTo>
                    <a:pt x="334" y="14"/>
                  </a:lnTo>
                  <a:lnTo>
                    <a:pt x="340" y="18"/>
                  </a:lnTo>
                  <a:lnTo>
                    <a:pt x="344" y="24"/>
                  </a:lnTo>
                  <a:lnTo>
                    <a:pt x="346" y="28"/>
                  </a:lnTo>
                  <a:lnTo>
                    <a:pt x="346" y="28"/>
                  </a:lnTo>
                  <a:lnTo>
                    <a:pt x="346" y="34"/>
                  </a:lnTo>
                  <a:lnTo>
                    <a:pt x="344" y="38"/>
                  </a:lnTo>
                  <a:lnTo>
                    <a:pt x="334" y="44"/>
                  </a:lnTo>
                  <a:lnTo>
                    <a:pt x="334" y="44"/>
                  </a:lnTo>
                  <a:lnTo>
                    <a:pt x="322" y="50"/>
                  </a:lnTo>
                  <a:lnTo>
                    <a:pt x="308" y="54"/>
                  </a:lnTo>
                  <a:lnTo>
                    <a:pt x="290" y="56"/>
                  </a:lnTo>
                  <a:lnTo>
                    <a:pt x="272" y="58"/>
                  </a:lnTo>
                  <a:lnTo>
                    <a:pt x="272" y="58"/>
                  </a:lnTo>
                  <a:lnTo>
                    <a:pt x="252" y="56"/>
                  </a:lnTo>
                  <a:lnTo>
                    <a:pt x="236" y="54"/>
                  </a:lnTo>
                  <a:lnTo>
                    <a:pt x="220" y="50"/>
                  </a:lnTo>
                  <a:lnTo>
                    <a:pt x="210" y="44"/>
                  </a:lnTo>
                  <a:lnTo>
                    <a:pt x="210" y="44"/>
                  </a:lnTo>
                  <a:lnTo>
                    <a:pt x="200" y="38"/>
                  </a:lnTo>
                  <a:lnTo>
                    <a:pt x="198" y="34"/>
                  </a:lnTo>
                  <a:lnTo>
                    <a:pt x="196" y="28"/>
                  </a:lnTo>
                  <a:lnTo>
                    <a:pt x="196" y="28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="" xmlns:a16="http://schemas.microsoft.com/office/drawing/2014/main" id="{6CCBE884-1825-41A7-ADBE-CAB8DB94D342}"/>
              </a:ext>
            </a:extLst>
          </p:cNvPr>
          <p:cNvGrpSpPr/>
          <p:nvPr/>
        </p:nvGrpSpPr>
        <p:grpSpPr>
          <a:xfrm>
            <a:off x="736540" y="3833858"/>
            <a:ext cx="3800128" cy="584775"/>
            <a:chOff x="2054866" y="3196858"/>
            <a:chExt cx="3800128" cy="584775"/>
          </a:xfrm>
        </p:grpSpPr>
        <p:sp>
          <p:nvSpPr>
            <p:cNvPr id="35" name="Rettangolo 34">
              <a:extLst>
                <a:ext uri="{FF2B5EF4-FFF2-40B4-BE49-F238E27FC236}">
                  <a16:creationId xmlns="" xmlns:a16="http://schemas.microsoft.com/office/drawing/2014/main" id="{B7495D71-2DC0-4A53-9676-03E7087F7295}"/>
                </a:ext>
              </a:extLst>
            </p:cNvPr>
            <p:cNvSpPr/>
            <p:nvPr/>
          </p:nvSpPr>
          <p:spPr>
            <a:xfrm>
              <a:off x="2398610" y="3196858"/>
              <a:ext cx="34563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Programma di finanziamento: </a:t>
              </a:r>
              <a:b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</a:br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PON Metro 2014-2020 - Asse 1</a:t>
              </a:r>
            </a:p>
          </p:txBody>
        </p:sp>
        <p:sp>
          <p:nvSpPr>
            <p:cNvPr id="36" name="Freeform 4847">
              <a:extLst>
                <a:ext uri="{FF2B5EF4-FFF2-40B4-BE49-F238E27FC236}">
                  <a16:creationId xmlns="" xmlns:a16="http://schemas.microsoft.com/office/drawing/2014/main" id="{1AE8472A-1FC6-4441-B0ED-6F3315ACD8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54866" y="3287479"/>
              <a:ext cx="307068" cy="424047"/>
            </a:xfrm>
            <a:custGeom>
              <a:avLst/>
              <a:gdLst>
                <a:gd name="T0" fmla="*/ 252 w 252"/>
                <a:gd name="T1" fmla="*/ 332 h 348"/>
                <a:gd name="T2" fmla="*/ 242 w 252"/>
                <a:gd name="T3" fmla="*/ 346 h 348"/>
                <a:gd name="T4" fmla="*/ 16 w 252"/>
                <a:gd name="T5" fmla="*/ 348 h 348"/>
                <a:gd name="T6" fmla="*/ 2 w 252"/>
                <a:gd name="T7" fmla="*/ 338 h 348"/>
                <a:gd name="T8" fmla="*/ 0 w 252"/>
                <a:gd name="T9" fmla="*/ 32 h 348"/>
                <a:gd name="T10" fmla="*/ 10 w 252"/>
                <a:gd name="T11" fmla="*/ 16 h 348"/>
                <a:gd name="T12" fmla="*/ 90 w 252"/>
                <a:gd name="T13" fmla="*/ 16 h 348"/>
                <a:gd name="T14" fmla="*/ 86 w 252"/>
                <a:gd name="T15" fmla="*/ 30 h 348"/>
                <a:gd name="T16" fmla="*/ 16 w 252"/>
                <a:gd name="T17" fmla="*/ 332 h 348"/>
                <a:gd name="T18" fmla="*/ 168 w 252"/>
                <a:gd name="T19" fmla="*/ 34 h 348"/>
                <a:gd name="T20" fmla="*/ 164 w 252"/>
                <a:gd name="T21" fmla="*/ 26 h 348"/>
                <a:gd name="T22" fmla="*/ 236 w 252"/>
                <a:gd name="T23" fmla="*/ 16 h 348"/>
                <a:gd name="T24" fmla="*/ 248 w 252"/>
                <a:gd name="T25" fmla="*/ 20 h 348"/>
                <a:gd name="T26" fmla="*/ 252 w 252"/>
                <a:gd name="T27" fmla="*/ 32 h 348"/>
                <a:gd name="T28" fmla="*/ 36 w 252"/>
                <a:gd name="T29" fmla="*/ 312 h 348"/>
                <a:gd name="T30" fmla="*/ 36 w 252"/>
                <a:gd name="T31" fmla="*/ 94 h 348"/>
                <a:gd name="T32" fmla="*/ 216 w 252"/>
                <a:gd name="T33" fmla="*/ 94 h 348"/>
                <a:gd name="T34" fmla="*/ 132 w 252"/>
                <a:gd name="T35" fmla="*/ 186 h 348"/>
                <a:gd name="T36" fmla="*/ 122 w 252"/>
                <a:gd name="T37" fmla="*/ 184 h 348"/>
                <a:gd name="T38" fmla="*/ 74 w 252"/>
                <a:gd name="T39" fmla="*/ 206 h 348"/>
                <a:gd name="T40" fmla="*/ 68 w 252"/>
                <a:gd name="T41" fmla="*/ 204 h 348"/>
                <a:gd name="T42" fmla="*/ 60 w 252"/>
                <a:gd name="T43" fmla="*/ 206 h 348"/>
                <a:gd name="T44" fmla="*/ 58 w 252"/>
                <a:gd name="T45" fmla="*/ 218 h 348"/>
                <a:gd name="T46" fmla="*/ 78 w 252"/>
                <a:gd name="T47" fmla="*/ 238 h 348"/>
                <a:gd name="T48" fmla="*/ 86 w 252"/>
                <a:gd name="T49" fmla="*/ 242 h 348"/>
                <a:gd name="T50" fmla="*/ 132 w 252"/>
                <a:gd name="T51" fmla="*/ 200 h 348"/>
                <a:gd name="T52" fmla="*/ 134 w 252"/>
                <a:gd name="T53" fmla="*/ 192 h 348"/>
                <a:gd name="T54" fmla="*/ 132 w 252"/>
                <a:gd name="T55" fmla="*/ 186 h 348"/>
                <a:gd name="T56" fmla="*/ 128 w 252"/>
                <a:gd name="T57" fmla="*/ 122 h 348"/>
                <a:gd name="T58" fmla="*/ 118 w 252"/>
                <a:gd name="T59" fmla="*/ 124 h 348"/>
                <a:gd name="T60" fmla="*/ 74 w 252"/>
                <a:gd name="T61" fmla="*/ 144 h 348"/>
                <a:gd name="T62" fmla="*/ 64 w 252"/>
                <a:gd name="T63" fmla="*/ 142 h 348"/>
                <a:gd name="T64" fmla="*/ 58 w 252"/>
                <a:gd name="T65" fmla="*/ 148 h 348"/>
                <a:gd name="T66" fmla="*/ 60 w 252"/>
                <a:gd name="T67" fmla="*/ 158 h 348"/>
                <a:gd name="T68" fmla="*/ 82 w 252"/>
                <a:gd name="T69" fmla="*/ 180 h 348"/>
                <a:gd name="T70" fmla="*/ 90 w 252"/>
                <a:gd name="T71" fmla="*/ 180 h 348"/>
                <a:gd name="T72" fmla="*/ 132 w 252"/>
                <a:gd name="T73" fmla="*/ 138 h 348"/>
                <a:gd name="T74" fmla="*/ 134 w 252"/>
                <a:gd name="T75" fmla="*/ 126 h 348"/>
                <a:gd name="T76" fmla="*/ 36 w 252"/>
                <a:gd name="T77" fmla="*/ 64 h 348"/>
                <a:gd name="T78" fmla="*/ 40 w 252"/>
                <a:gd name="T79" fmla="*/ 54 h 348"/>
                <a:gd name="T80" fmla="*/ 78 w 252"/>
                <a:gd name="T81" fmla="*/ 48 h 348"/>
                <a:gd name="T82" fmla="*/ 94 w 252"/>
                <a:gd name="T83" fmla="*/ 42 h 348"/>
                <a:gd name="T84" fmla="*/ 100 w 252"/>
                <a:gd name="T85" fmla="*/ 26 h 348"/>
                <a:gd name="T86" fmla="*/ 116 w 252"/>
                <a:gd name="T87" fmla="*/ 2 h 348"/>
                <a:gd name="T88" fmla="*/ 136 w 252"/>
                <a:gd name="T89" fmla="*/ 2 h 348"/>
                <a:gd name="T90" fmla="*/ 152 w 252"/>
                <a:gd name="T91" fmla="*/ 26 h 348"/>
                <a:gd name="T92" fmla="*/ 158 w 252"/>
                <a:gd name="T93" fmla="*/ 42 h 348"/>
                <a:gd name="T94" fmla="*/ 200 w 252"/>
                <a:gd name="T95" fmla="*/ 48 h 348"/>
                <a:gd name="T96" fmla="*/ 212 w 252"/>
                <a:gd name="T97" fmla="*/ 54 h 348"/>
                <a:gd name="T98" fmla="*/ 216 w 252"/>
                <a:gd name="T99" fmla="*/ 78 h 348"/>
                <a:gd name="T100" fmla="*/ 36 w 252"/>
                <a:gd name="T101" fmla="*/ 82 h 348"/>
                <a:gd name="T102" fmla="*/ 36 w 252"/>
                <a:gd name="T103" fmla="*/ 64 h 348"/>
                <a:gd name="T104" fmla="*/ 116 w 252"/>
                <a:gd name="T105" fmla="*/ 30 h 348"/>
                <a:gd name="T106" fmla="*/ 126 w 252"/>
                <a:gd name="T107" fmla="*/ 38 h 348"/>
                <a:gd name="T108" fmla="*/ 134 w 252"/>
                <a:gd name="T109" fmla="*/ 34 h 348"/>
                <a:gd name="T110" fmla="*/ 136 w 252"/>
                <a:gd name="T111" fmla="*/ 26 h 348"/>
                <a:gd name="T112" fmla="*/ 130 w 252"/>
                <a:gd name="T113" fmla="*/ 16 h 348"/>
                <a:gd name="T114" fmla="*/ 122 w 252"/>
                <a:gd name="T115" fmla="*/ 16 h 348"/>
                <a:gd name="T116" fmla="*/ 116 w 252"/>
                <a:gd name="T117" fmla="*/ 2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2" h="348">
                  <a:moveTo>
                    <a:pt x="252" y="32"/>
                  </a:moveTo>
                  <a:lnTo>
                    <a:pt x="252" y="332"/>
                  </a:lnTo>
                  <a:lnTo>
                    <a:pt x="252" y="332"/>
                  </a:lnTo>
                  <a:lnTo>
                    <a:pt x="250" y="338"/>
                  </a:lnTo>
                  <a:lnTo>
                    <a:pt x="248" y="344"/>
                  </a:lnTo>
                  <a:lnTo>
                    <a:pt x="242" y="346"/>
                  </a:lnTo>
                  <a:lnTo>
                    <a:pt x="236" y="348"/>
                  </a:lnTo>
                  <a:lnTo>
                    <a:pt x="16" y="348"/>
                  </a:lnTo>
                  <a:lnTo>
                    <a:pt x="16" y="348"/>
                  </a:lnTo>
                  <a:lnTo>
                    <a:pt x="10" y="346"/>
                  </a:lnTo>
                  <a:lnTo>
                    <a:pt x="4" y="344"/>
                  </a:lnTo>
                  <a:lnTo>
                    <a:pt x="2" y="338"/>
                  </a:lnTo>
                  <a:lnTo>
                    <a:pt x="0" y="3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6" y="1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88" y="26"/>
                  </a:lnTo>
                  <a:lnTo>
                    <a:pt x="88" y="26"/>
                  </a:lnTo>
                  <a:lnTo>
                    <a:pt x="86" y="30"/>
                  </a:lnTo>
                  <a:lnTo>
                    <a:pt x="84" y="34"/>
                  </a:lnTo>
                  <a:lnTo>
                    <a:pt x="16" y="34"/>
                  </a:lnTo>
                  <a:lnTo>
                    <a:pt x="16" y="332"/>
                  </a:lnTo>
                  <a:lnTo>
                    <a:pt x="236" y="332"/>
                  </a:lnTo>
                  <a:lnTo>
                    <a:pt x="236" y="34"/>
                  </a:lnTo>
                  <a:lnTo>
                    <a:pt x="168" y="34"/>
                  </a:lnTo>
                  <a:lnTo>
                    <a:pt x="168" y="34"/>
                  </a:lnTo>
                  <a:lnTo>
                    <a:pt x="166" y="30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62" y="16"/>
                  </a:lnTo>
                  <a:lnTo>
                    <a:pt x="236" y="16"/>
                  </a:lnTo>
                  <a:lnTo>
                    <a:pt x="236" y="16"/>
                  </a:lnTo>
                  <a:lnTo>
                    <a:pt x="242" y="16"/>
                  </a:lnTo>
                  <a:lnTo>
                    <a:pt x="248" y="20"/>
                  </a:lnTo>
                  <a:lnTo>
                    <a:pt x="250" y="26"/>
                  </a:lnTo>
                  <a:lnTo>
                    <a:pt x="252" y="32"/>
                  </a:lnTo>
                  <a:lnTo>
                    <a:pt x="252" y="32"/>
                  </a:lnTo>
                  <a:close/>
                  <a:moveTo>
                    <a:pt x="216" y="94"/>
                  </a:moveTo>
                  <a:lnTo>
                    <a:pt x="216" y="312"/>
                  </a:lnTo>
                  <a:lnTo>
                    <a:pt x="36" y="312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close/>
                  <a:moveTo>
                    <a:pt x="132" y="186"/>
                  </a:moveTo>
                  <a:lnTo>
                    <a:pt x="132" y="186"/>
                  </a:lnTo>
                  <a:lnTo>
                    <a:pt x="128" y="184"/>
                  </a:lnTo>
                  <a:lnTo>
                    <a:pt x="124" y="182"/>
                  </a:lnTo>
                  <a:lnTo>
                    <a:pt x="122" y="184"/>
                  </a:lnTo>
                  <a:lnTo>
                    <a:pt x="118" y="186"/>
                  </a:lnTo>
                  <a:lnTo>
                    <a:pt x="86" y="218"/>
                  </a:lnTo>
                  <a:lnTo>
                    <a:pt x="74" y="206"/>
                  </a:lnTo>
                  <a:lnTo>
                    <a:pt x="74" y="206"/>
                  </a:lnTo>
                  <a:lnTo>
                    <a:pt x="70" y="204"/>
                  </a:lnTo>
                  <a:lnTo>
                    <a:pt x="68" y="204"/>
                  </a:lnTo>
                  <a:lnTo>
                    <a:pt x="64" y="204"/>
                  </a:lnTo>
                  <a:lnTo>
                    <a:pt x="60" y="206"/>
                  </a:lnTo>
                  <a:lnTo>
                    <a:pt x="60" y="206"/>
                  </a:lnTo>
                  <a:lnTo>
                    <a:pt x="58" y="210"/>
                  </a:lnTo>
                  <a:lnTo>
                    <a:pt x="58" y="214"/>
                  </a:lnTo>
                  <a:lnTo>
                    <a:pt x="58" y="218"/>
                  </a:lnTo>
                  <a:lnTo>
                    <a:pt x="60" y="220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82" y="242"/>
                  </a:lnTo>
                  <a:lnTo>
                    <a:pt x="86" y="242"/>
                  </a:lnTo>
                  <a:lnTo>
                    <a:pt x="86" y="242"/>
                  </a:lnTo>
                  <a:lnTo>
                    <a:pt x="90" y="242"/>
                  </a:lnTo>
                  <a:lnTo>
                    <a:pt x="92" y="238"/>
                  </a:lnTo>
                  <a:lnTo>
                    <a:pt x="132" y="200"/>
                  </a:lnTo>
                  <a:lnTo>
                    <a:pt x="132" y="200"/>
                  </a:lnTo>
                  <a:lnTo>
                    <a:pt x="134" y="196"/>
                  </a:lnTo>
                  <a:lnTo>
                    <a:pt x="134" y="192"/>
                  </a:lnTo>
                  <a:lnTo>
                    <a:pt x="134" y="188"/>
                  </a:lnTo>
                  <a:lnTo>
                    <a:pt x="132" y="186"/>
                  </a:lnTo>
                  <a:lnTo>
                    <a:pt x="132" y="186"/>
                  </a:lnTo>
                  <a:close/>
                  <a:moveTo>
                    <a:pt x="132" y="124"/>
                  </a:moveTo>
                  <a:lnTo>
                    <a:pt x="132" y="124"/>
                  </a:lnTo>
                  <a:lnTo>
                    <a:pt x="128" y="122"/>
                  </a:lnTo>
                  <a:lnTo>
                    <a:pt x="124" y="120"/>
                  </a:lnTo>
                  <a:lnTo>
                    <a:pt x="122" y="122"/>
                  </a:lnTo>
                  <a:lnTo>
                    <a:pt x="118" y="124"/>
                  </a:lnTo>
                  <a:lnTo>
                    <a:pt x="86" y="156"/>
                  </a:lnTo>
                  <a:lnTo>
                    <a:pt x="74" y="144"/>
                  </a:lnTo>
                  <a:lnTo>
                    <a:pt x="74" y="144"/>
                  </a:lnTo>
                  <a:lnTo>
                    <a:pt x="70" y="142"/>
                  </a:lnTo>
                  <a:lnTo>
                    <a:pt x="68" y="142"/>
                  </a:lnTo>
                  <a:lnTo>
                    <a:pt x="64" y="142"/>
                  </a:lnTo>
                  <a:lnTo>
                    <a:pt x="60" y="144"/>
                  </a:lnTo>
                  <a:lnTo>
                    <a:pt x="60" y="144"/>
                  </a:lnTo>
                  <a:lnTo>
                    <a:pt x="58" y="148"/>
                  </a:lnTo>
                  <a:lnTo>
                    <a:pt x="58" y="152"/>
                  </a:lnTo>
                  <a:lnTo>
                    <a:pt x="58" y="156"/>
                  </a:lnTo>
                  <a:lnTo>
                    <a:pt x="60" y="158"/>
                  </a:lnTo>
                  <a:lnTo>
                    <a:pt x="78" y="178"/>
                  </a:lnTo>
                  <a:lnTo>
                    <a:pt x="78" y="178"/>
                  </a:lnTo>
                  <a:lnTo>
                    <a:pt x="82" y="180"/>
                  </a:lnTo>
                  <a:lnTo>
                    <a:pt x="86" y="180"/>
                  </a:lnTo>
                  <a:lnTo>
                    <a:pt x="86" y="180"/>
                  </a:lnTo>
                  <a:lnTo>
                    <a:pt x="90" y="180"/>
                  </a:lnTo>
                  <a:lnTo>
                    <a:pt x="92" y="178"/>
                  </a:lnTo>
                  <a:lnTo>
                    <a:pt x="132" y="138"/>
                  </a:lnTo>
                  <a:lnTo>
                    <a:pt x="132" y="138"/>
                  </a:lnTo>
                  <a:lnTo>
                    <a:pt x="134" y="134"/>
                  </a:lnTo>
                  <a:lnTo>
                    <a:pt x="134" y="130"/>
                  </a:lnTo>
                  <a:lnTo>
                    <a:pt x="134" y="126"/>
                  </a:lnTo>
                  <a:lnTo>
                    <a:pt x="132" y="124"/>
                  </a:lnTo>
                  <a:lnTo>
                    <a:pt x="132" y="124"/>
                  </a:lnTo>
                  <a:close/>
                  <a:moveTo>
                    <a:pt x="36" y="64"/>
                  </a:moveTo>
                  <a:lnTo>
                    <a:pt x="36" y="64"/>
                  </a:lnTo>
                  <a:lnTo>
                    <a:pt x="36" y="58"/>
                  </a:lnTo>
                  <a:lnTo>
                    <a:pt x="40" y="54"/>
                  </a:lnTo>
                  <a:lnTo>
                    <a:pt x="46" y="50"/>
                  </a:lnTo>
                  <a:lnTo>
                    <a:pt x="52" y="48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86" y="46"/>
                  </a:lnTo>
                  <a:lnTo>
                    <a:pt x="94" y="42"/>
                  </a:lnTo>
                  <a:lnTo>
                    <a:pt x="98" y="36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02" y="16"/>
                  </a:lnTo>
                  <a:lnTo>
                    <a:pt x="108" y="8"/>
                  </a:lnTo>
                  <a:lnTo>
                    <a:pt x="116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44" y="8"/>
                  </a:lnTo>
                  <a:lnTo>
                    <a:pt x="150" y="16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4" y="36"/>
                  </a:lnTo>
                  <a:lnTo>
                    <a:pt x="158" y="42"/>
                  </a:lnTo>
                  <a:lnTo>
                    <a:pt x="166" y="46"/>
                  </a:lnTo>
                  <a:lnTo>
                    <a:pt x="17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6" y="50"/>
                  </a:lnTo>
                  <a:lnTo>
                    <a:pt x="212" y="54"/>
                  </a:lnTo>
                  <a:lnTo>
                    <a:pt x="216" y="58"/>
                  </a:lnTo>
                  <a:lnTo>
                    <a:pt x="216" y="64"/>
                  </a:lnTo>
                  <a:lnTo>
                    <a:pt x="216" y="78"/>
                  </a:lnTo>
                  <a:lnTo>
                    <a:pt x="216" y="78"/>
                  </a:lnTo>
                  <a:lnTo>
                    <a:pt x="216" y="82"/>
                  </a:lnTo>
                  <a:lnTo>
                    <a:pt x="36" y="82"/>
                  </a:lnTo>
                  <a:lnTo>
                    <a:pt x="36" y="82"/>
                  </a:lnTo>
                  <a:lnTo>
                    <a:pt x="36" y="78"/>
                  </a:lnTo>
                  <a:lnTo>
                    <a:pt x="36" y="64"/>
                  </a:lnTo>
                  <a:close/>
                  <a:moveTo>
                    <a:pt x="116" y="26"/>
                  </a:moveTo>
                  <a:lnTo>
                    <a:pt x="116" y="26"/>
                  </a:lnTo>
                  <a:lnTo>
                    <a:pt x="116" y="30"/>
                  </a:lnTo>
                  <a:lnTo>
                    <a:pt x="118" y="34"/>
                  </a:lnTo>
                  <a:lnTo>
                    <a:pt x="122" y="36"/>
                  </a:lnTo>
                  <a:lnTo>
                    <a:pt x="126" y="38"/>
                  </a:lnTo>
                  <a:lnTo>
                    <a:pt x="126" y="38"/>
                  </a:lnTo>
                  <a:lnTo>
                    <a:pt x="130" y="36"/>
                  </a:lnTo>
                  <a:lnTo>
                    <a:pt x="134" y="34"/>
                  </a:lnTo>
                  <a:lnTo>
                    <a:pt x="136" y="30"/>
                  </a:lnTo>
                  <a:lnTo>
                    <a:pt x="136" y="26"/>
                  </a:lnTo>
                  <a:lnTo>
                    <a:pt x="136" y="26"/>
                  </a:lnTo>
                  <a:lnTo>
                    <a:pt x="136" y="22"/>
                  </a:lnTo>
                  <a:lnTo>
                    <a:pt x="134" y="20"/>
                  </a:lnTo>
                  <a:lnTo>
                    <a:pt x="130" y="16"/>
                  </a:lnTo>
                  <a:lnTo>
                    <a:pt x="126" y="16"/>
                  </a:lnTo>
                  <a:lnTo>
                    <a:pt x="126" y="16"/>
                  </a:lnTo>
                  <a:lnTo>
                    <a:pt x="122" y="16"/>
                  </a:lnTo>
                  <a:lnTo>
                    <a:pt x="118" y="20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6" y="26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37" name="Gruppo 36">
            <a:extLst>
              <a:ext uri="{FF2B5EF4-FFF2-40B4-BE49-F238E27FC236}">
                <a16:creationId xmlns="" xmlns:a16="http://schemas.microsoft.com/office/drawing/2014/main" id="{A24A880C-A3FB-420A-81E6-ED0242007CFD}"/>
              </a:ext>
            </a:extLst>
          </p:cNvPr>
          <p:cNvGrpSpPr/>
          <p:nvPr/>
        </p:nvGrpSpPr>
        <p:grpSpPr>
          <a:xfrm>
            <a:off x="567030" y="5354632"/>
            <a:ext cx="1844730" cy="584775"/>
            <a:chOff x="7312367" y="5695269"/>
            <a:chExt cx="1844730" cy="584775"/>
          </a:xfrm>
        </p:grpSpPr>
        <p:sp>
          <p:nvSpPr>
            <p:cNvPr id="38" name="Rettangolo 37">
              <a:extLst>
                <a:ext uri="{FF2B5EF4-FFF2-40B4-BE49-F238E27FC236}">
                  <a16:creationId xmlns="" xmlns:a16="http://schemas.microsoft.com/office/drawing/2014/main" id="{20C49951-F360-4451-AE89-21AF38179422}"/>
                </a:ext>
              </a:extLst>
            </p:cNvPr>
            <p:cNvSpPr/>
            <p:nvPr/>
          </p:nvSpPr>
          <p:spPr>
            <a:xfrm>
              <a:off x="7831093" y="5695269"/>
              <a:ext cx="132600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Durata: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2017 – 2020</a:t>
              </a:r>
            </a:p>
          </p:txBody>
        </p:sp>
        <p:grpSp>
          <p:nvGrpSpPr>
            <p:cNvPr id="39" name="Group 26">
              <a:extLst>
                <a:ext uri="{FF2B5EF4-FFF2-40B4-BE49-F238E27FC236}">
                  <a16:creationId xmlns="" xmlns:a16="http://schemas.microsoft.com/office/drawing/2014/main" id="{93A06FCB-5F77-4EE8-9C9A-FB0425B047DE}"/>
                </a:ext>
              </a:extLst>
            </p:cNvPr>
            <p:cNvGrpSpPr/>
            <p:nvPr/>
          </p:nvGrpSpPr>
          <p:grpSpPr>
            <a:xfrm>
              <a:off x="7312367" y="5749091"/>
              <a:ext cx="472173" cy="459404"/>
              <a:chOff x="1575605" y="3582211"/>
              <a:chExt cx="391130" cy="391130"/>
            </a:xfrm>
          </p:grpSpPr>
          <p:cxnSp>
            <p:nvCxnSpPr>
              <p:cNvPr id="41" name="Straight Connector 169">
                <a:extLst>
                  <a:ext uri="{FF2B5EF4-FFF2-40B4-BE49-F238E27FC236}">
                    <a16:creationId xmlns="" xmlns:a16="http://schemas.microsoft.com/office/drawing/2014/main" id="{D8A143A5-1F10-402A-A611-F0FA329C552D}"/>
                  </a:ext>
                </a:extLst>
              </p:cNvPr>
              <p:cNvCxnSpPr/>
              <p:nvPr/>
            </p:nvCxnSpPr>
            <p:spPr>
              <a:xfrm>
                <a:off x="1575605" y="3777776"/>
                <a:ext cx="391130" cy="0"/>
              </a:xfrm>
              <a:prstGeom prst="line">
                <a:avLst/>
              </a:prstGeom>
              <a:solidFill>
                <a:schemeClr val="bg2"/>
              </a:solidFill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170">
                <a:extLst>
                  <a:ext uri="{FF2B5EF4-FFF2-40B4-BE49-F238E27FC236}">
                    <a16:creationId xmlns="" xmlns:a16="http://schemas.microsoft.com/office/drawing/2014/main" id="{50520DC7-4BC9-4620-8F6D-BF2C7B37D595}"/>
                  </a:ext>
                </a:extLst>
              </p:cNvPr>
              <p:cNvCxnSpPr/>
              <p:nvPr/>
            </p:nvCxnSpPr>
            <p:spPr>
              <a:xfrm flipV="1">
                <a:off x="1771170" y="3582211"/>
                <a:ext cx="0" cy="391130"/>
              </a:xfrm>
              <a:prstGeom prst="line">
                <a:avLst/>
              </a:prstGeom>
              <a:solidFill>
                <a:schemeClr val="bg2"/>
              </a:solidFill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175">
                <a:extLst>
                  <a:ext uri="{FF2B5EF4-FFF2-40B4-BE49-F238E27FC236}">
                    <a16:creationId xmlns="" xmlns:a16="http://schemas.microsoft.com/office/drawing/2014/main" id="{03B9F02C-2844-4623-AC04-28645CB08AF8}"/>
                  </a:ext>
                </a:extLst>
              </p:cNvPr>
              <p:cNvSpPr/>
              <p:nvPr/>
            </p:nvSpPr>
            <p:spPr bwMode="ltGray">
              <a:xfrm>
                <a:off x="1750439" y="3766058"/>
                <a:ext cx="38585" cy="38585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 err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48" name="Gruppo 47">
            <a:extLst>
              <a:ext uri="{FF2B5EF4-FFF2-40B4-BE49-F238E27FC236}">
                <a16:creationId xmlns="" xmlns:a16="http://schemas.microsoft.com/office/drawing/2014/main" id="{958A7CBA-196A-49DA-B3D2-2DA30D81C4CB}"/>
              </a:ext>
            </a:extLst>
          </p:cNvPr>
          <p:cNvGrpSpPr/>
          <p:nvPr/>
        </p:nvGrpSpPr>
        <p:grpSpPr>
          <a:xfrm>
            <a:off x="5016467" y="5354632"/>
            <a:ext cx="3876013" cy="830997"/>
            <a:chOff x="6049532" y="2834093"/>
            <a:chExt cx="3876013" cy="830997"/>
          </a:xfrm>
        </p:grpSpPr>
        <p:sp>
          <p:nvSpPr>
            <p:cNvPr id="49" name="Rettangolo 48">
              <a:extLst>
                <a:ext uri="{FF2B5EF4-FFF2-40B4-BE49-F238E27FC236}">
                  <a16:creationId xmlns="" xmlns:a16="http://schemas.microsoft.com/office/drawing/2014/main" id="{1BA95815-3E37-49AD-9F2E-599D34749993}"/>
                </a:ext>
              </a:extLst>
            </p:cNvPr>
            <p:cNvSpPr/>
            <p:nvPr/>
          </p:nvSpPr>
          <p:spPr>
            <a:xfrm>
              <a:off x="6590680" y="2834093"/>
              <a:ext cx="333486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Destinatari del progetto: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Cittadini e Comuni della Città Metropolitana</a:t>
              </a:r>
            </a:p>
          </p:txBody>
        </p:sp>
        <p:sp>
          <p:nvSpPr>
            <p:cNvPr id="50" name="Freeform 4831">
              <a:extLst>
                <a:ext uri="{FF2B5EF4-FFF2-40B4-BE49-F238E27FC236}">
                  <a16:creationId xmlns="" xmlns:a16="http://schemas.microsoft.com/office/drawing/2014/main" id="{30B9E881-36F1-46DA-93E2-25A0405001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9532" y="2970130"/>
              <a:ext cx="563645" cy="270719"/>
            </a:xfrm>
            <a:custGeom>
              <a:avLst/>
              <a:gdLst>
                <a:gd name="T0" fmla="*/ 300 w 404"/>
                <a:gd name="T1" fmla="*/ 166 h 218"/>
                <a:gd name="T2" fmla="*/ 288 w 404"/>
                <a:gd name="T3" fmla="*/ 172 h 218"/>
                <a:gd name="T4" fmla="*/ 272 w 404"/>
                <a:gd name="T5" fmla="*/ 184 h 218"/>
                <a:gd name="T6" fmla="*/ 252 w 404"/>
                <a:gd name="T7" fmla="*/ 170 h 218"/>
                <a:gd name="T8" fmla="*/ 244 w 404"/>
                <a:gd name="T9" fmla="*/ 186 h 218"/>
                <a:gd name="T10" fmla="*/ 232 w 404"/>
                <a:gd name="T11" fmla="*/ 188 h 218"/>
                <a:gd name="T12" fmla="*/ 226 w 404"/>
                <a:gd name="T13" fmla="*/ 188 h 218"/>
                <a:gd name="T14" fmla="*/ 216 w 404"/>
                <a:gd name="T15" fmla="*/ 166 h 218"/>
                <a:gd name="T16" fmla="*/ 192 w 404"/>
                <a:gd name="T17" fmla="*/ 154 h 218"/>
                <a:gd name="T18" fmla="*/ 178 w 404"/>
                <a:gd name="T19" fmla="*/ 142 h 218"/>
                <a:gd name="T20" fmla="*/ 160 w 404"/>
                <a:gd name="T21" fmla="*/ 138 h 218"/>
                <a:gd name="T22" fmla="*/ 134 w 404"/>
                <a:gd name="T23" fmla="*/ 120 h 218"/>
                <a:gd name="T24" fmla="*/ 106 w 404"/>
                <a:gd name="T25" fmla="*/ 136 h 218"/>
                <a:gd name="T26" fmla="*/ 74 w 404"/>
                <a:gd name="T27" fmla="*/ 124 h 218"/>
                <a:gd name="T28" fmla="*/ 94 w 404"/>
                <a:gd name="T29" fmla="*/ 42 h 218"/>
                <a:gd name="T30" fmla="*/ 138 w 404"/>
                <a:gd name="T31" fmla="*/ 38 h 218"/>
                <a:gd name="T32" fmla="*/ 134 w 404"/>
                <a:gd name="T33" fmla="*/ 66 h 218"/>
                <a:gd name="T34" fmla="*/ 150 w 404"/>
                <a:gd name="T35" fmla="*/ 88 h 218"/>
                <a:gd name="T36" fmla="*/ 178 w 404"/>
                <a:gd name="T37" fmla="*/ 92 h 218"/>
                <a:gd name="T38" fmla="*/ 288 w 404"/>
                <a:gd name="T39" fmla="*/ 92 h 218"/>
                <a:gd name="T40" fmla="*/ 294 w 404"/>
                <a:gd name="T41" fmla="*/ 100 h 218"/>
                <a:gd name="T42" fmla="*/ 320 w 404"/>
                <a:gd name="T43" fmla="*/ 144 h 218"/>
                <a:gd name="T44" fmla="*/ 134 w 404"/>
                <a:gd name="T45" fmla="*/ 132 h 218"/>
                <a:gd name="T46" fmla="*/ 118 w 404"/>
                <a:gd name="T47" fmla="*/ 142 h 218"/>
                <a:gd name="T48" fmla="*/ 102 w 404"/>
                <a:gd name="T49" fmla="*/ 190 h 218"/>
                <a:gd name="T50" fmla="*/ 118 w 404"/>
                <a:gd name="T51" fmla="*/ 198 h 218"/>
                <a:gd name="T52" fmla="*/ 130 w 404"/>
                <a:gd name="T53" fmla="*/ 204 h 218"/>
                <a:gd name="T54" fmla="*/ 146 w 404"/>
                <a:gd name="T55" fmla="*/ 214 h 218"/>
                <a:gd name="T56" fmla="*/ 162 w 404"/>
                <a:gd name="T57" fmla="*/ 204 h 218"/>
                <a:gd name="T58" fmla="*/ 174 w 404"/>
                <a:gd name="T59" fmla="*/ 216 h 218"/>
                <a:gd name="T60" fmla="*/ 188 w 404"/>
                <a:gd name="T61" fmla="*/ 218 h 218"/>
                <a:gd name="T62" fmla="*/ 208 w 404"/>
                <a:gd name="T63" fmla="*/ 194 h 218"/>
                <a:gd name="T64" fmla="*/ 202 w 404"/>
                <a:gd name="T65" fmla="*/ 168 h 218"/>
                <a:gd name="T66" fmla="*/ 182 w 404"/>
                <a:gd name="T67" fmla="*/ 170 h 218"/>
                <a:gd name="T68" fmla="*/ 172 w 404"/>
                <a:gd name="T69" fmla="*/ 152 h 218"/>
                <a:gd name="T70" fmla="*/ 156 w 404"/>
                <a:gd name="T71" fmla="*/ 150 h 218"/>
                <a:gd name="T72" fmla="*/ 146 w 404"/>
                <a:gd name="T73" fmla="*/ 138 h 218"/>
                <a:gd name="T74" fmla="*/ 378 w 404"/>
                <a:gd name="T75" fmla="*/ 0 h 218"/>
                <a:gd name="T76" fmla="*/ 394 w 404"/>
                <a:gd name="T77" fmla="*/ 160 h 218"/>
                <a:gd name="T78" fmla="*/ 402 w 404"/>
                <a:gd name="T79" fmla="*/ 70 h 218"/>
                <a:gd name="T80" fmla="*/ 26 w 404"/>
                <a:gd name="T81" fmla="*/ 0 h 218"/>
                <a:gd name="T82" fmla="*/ 0 w 404"/>
                <a:gd name="T83" fmla="*/ 96 h 218"/>
                <a:gd name="T84" fmla="*/ 18 w 404"/>
                <a:gd name="T85" fmla="*/ 178 h 218"/>
                <a:gd name="T86" fmla="*/ 96 w 404"/>
                <a:gd name="T87" fmla="*/ 154 h 218"/>
                <a:gd name="T88" fmla="*/ 68 w 404"/>
                <a:gd name="T89" fmla="*/ 142 h 218"/>
                <a:gd name="T90" fmla="*/ 74 w 404"/>
                <a:gd name="T91" fmla="*/ 170 h 218"/>
                <a:gd name="T92" fmla="*/ 88 w 404"/>
                <a:gd name="T93" fmla="*/ 172 h 218"/>
                <a:gd name="T94" fmla="*/ 306 w 404"/>
                <a:gd name="T95" fmla="*/ 34 h 218"/>
                <a:gd name="T96" fmla="*/ 230 w 404"/>
                <a:gd name="T97" fmla="*/ 8 h 218"/>
                <a:gd name="T98" fmla="*/ 192 w 404"/>
                <a:gd name="T99" fmla="*/ 2 h 218"/>
                <a:gd name="T100" fmla="*/ 190 w 404"/>
                <a:gd name="T101" fmla="*/ 0 h 218"/>
                <a:gd name="T102" fmla="*/ 182 w 404"/>
                <a:gd name="T103" fmla="*/ 2 h 218"/>
                <a:gd name="T104" fmla="*/ 148 w 404"/>
                <a:gd name="T105" fmla="*/ 44 h 218"/>
                <a:gd name="T106" fmla="*/ 156 w 404"/>
                <a:gd name="T107" fmla="*/ 78 h 218"/>
                <a:gd name="T108" fmla="*/ 180 w 404"/>
                <a:gd name="T109" fmla="*/ 78 h 218"/>
                <a:gd name="T110" fmla="*/ 292 w 404"/>
                <a:gd name="T111" fmla="*/ 82 h 218"/>
                <a:gd name="T112" fmla="*/ 304 w 404"/>
                <a:gd name="T113" fmla="*/ 94 h 218"/>
                <a:gd name="T114" fmla="*/ 328 w 404"/>
                <a:gd name="T115" fmla="*/ 1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4" h="218">
                  <a:moveTo>
                    <a:pt x="310" y="162"/>
                  </a:moveTo>
                  <a:lnTo>
                    <a:pt x="310" y="162"/>
                  </a:lnTo>
                  <a:lnTo>
                    <a:pt x="306" y="164"/>
                  </a:lnTo>
                  <a:lnTo>
                    <a:pt x="300" y="166"/>
                  </a:lnTo>
                  <a:lnTo>
                    <a:pt x="300" y="166"/>
                  </a:lnTo>
                  <a:lnTo>
                    <a:pt x="296" y="164"/>
                  </a:lnTo>
                  <a:lnTo>
                    <a:pt x="290" y="162"/>
                  </a:lnTo>
                  <a:lnTo>
                    <a:pt x="290" y="162"/>
                  </a:lnTo>
                  <a:lnTo>
                    <a:pt x="290" y="168"/>
                  </a:lnTo>
                  <a:lnTo>
                    <a:pt x="288" y="172"/>
                  </a:lnTo>
                  <a:lnTo>
                    <a:pt x="286" y="176"/>
                  </a:lnTo>
                  <a:lnTo>
                    <a:pt x="282" y="180"/>
                  </a:lnTo>
                  <a:lnTo>
                    <a:pt x="282" y="180"/>
                  </a:lnTo>
                  <a:lnTo>
                    <a:pt x="276" y="182"/>
                  </a:lnTo>
                  <a:lnTo>
                    <a:pt x="272" y="184"/>
                  </a:lnTo>
                  <a:lnTo>
                    <a:pt x="272" y="184"/>
                  </a:lnTo>
                  <a:lnTo>
                    <a:pt x="262" y="180"/>
                  </a:lnTo>
                  <a:lnTo>
                    <a:pt x="258" y="178"/>
                  </a:lnTo>
                  <a:lnTo>
                    <a:pt x="256" y="174"/>
                  </a:lnTo>
                  <a:lnTo>
                    <a:pt x="252" y="170"/>
                  </a:lnTo>
                  <a:lnTo>
                    <a:pt x="252" y="170"/>
                  </a:lnTo>
                  <a:lnTo>
                    <a:pt x="250" y="178"/>
                  </a:lnTo>
                  <a:lnTo>
                    <a:pt x="248" y="182"/>
                  </a:lnTo>
                  <a:lnTo>
                    <a:pt x="244" y="186"/>
                  </a:lnTo>
                  <a:lnTo>
                    <a:pt x="244" y="186"/>
                  </a:lnTo>
                  <a:lnTo>
                    <a:pt x="238" y="188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232" y="188"/>
                  </a:lnTo>
                  <a:lnTo>
                    <a:pt x="232" y="188"/>
                  </a:lnTo>
                  <a:lnTo>
                    <a:pt x="230" y="188"/>
                  </a:lnTo>
                  <a:lnTo>
                    <a:pt x="230" y="188"/>
                  </a:lnTo>
                  <a:lnTo>
                    <a:pt x="228" y="188"/>
                  </a:lnTo>
                  <a:lnTo>
                    <a:pt x="228" y="188"/>
                  </a:lnTo>
                  <a:lnTo>
                    <a:pt x="226" y="188"/>
                  </a:lnTo>
                  <a:lnTo>
                    <a:pt x="222" y="188"/>
                  </a:lnTo>
                  <a:lnTo>
                    <a:pt x="222" y="188"/>
                  </a:lnTo>
                  <a:lnTo>
                    <a:pt x="222" y="176"/>
                  </a:lnTo>
                  <a:lnTo>
                    <a:pt x="222" y="176"/>
                  </a:lnTo>
                  <a:lnTo>
                    <a:pt x="216" y="166"/>
                  </a:lnTo>
                  <a:lnTo>
                    <a:pt x="208" y="158"/>
                  </a:lnTo>
                  <a:lnTo>
                    <a:pt x="208" y="158"/>
                  </a:lnTo>
                  <a:lnTo>
                    <a:pt x="200" y="156"/>
                  </a:lnTo>
                  <a:lnTo>
                    <a:pt x="192" y="154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46"/>
                  </a:lnTo>
                  <a:lnTo>
                    <a:pt x="178" y="142"/>
                  </a:lnTo>
                  <a:lnTo>
                    <a:pt x="178" y="142"/>
                  </a:lnTo>
                  <a:lnTo>
                    <a:pt x="170" y="138"/>
                  </a:lnTo>
                  <a:lnTo>
                    <a:pt x="162" y="138"/>
                  </a:lnTo>
                  <a:lnTo>
                    <a:pt x="162" y="138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56" y="130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2" y="122"/>
                  </a:lnTo>
                  <a:lnTo>
                    <a:pt x="134" y="120"/>
                  </a:lnTo>
                  <a:lnTo>
                    <a:pt x="134" y="120"/>
                  </a:lnTo>
                  <a:lnTo>
                    <a:pt x="126" y="122"/>
                  </a:lnTo>
                  <a:lnTo>
                    <a:pt x="118" y="124"/>
                  </a:lnTo>
                  <a:lnTo>
                    <a:pt x="112" y="130"/>
                  </a:lnTo>
                  <a:lnTo>
                    <a:pt x="106" y="136"/>
                  </a:lnTo>
                  <a:lnTo>
                    <a:pt x="102" y="144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76" y="128"/>
                  </a:lnTo>
                  <a:lnTo>
                    <a:pt x="74" y="124"/>
                  </a:lnTo>
                  <a:lnTo>
                    <a:pt x="72" y="120"/>
                  </a:lnTo>
                  <a:lnTo>
                    <a:pt x="74" y="114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4" y="42"/>
                  </a:lnTo>
                  <a:lnTo>
                    <a:pt x="98" y="38"/>
                  </a:lnTo>
                  <a:lnTo>
                    <a:pt x="102" y="36"/>
                  </a:lnTo>
                  <a:lnTo>
                    <a:pt x="106" y="36"/>
                  </a:lnTo>
                  <a:lnTo>
                    <a:pt x="140" y="34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4" y="46"/>
                  </a:lnTo>
                  <a:lnTo>
                    <a:pt x="132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6" y="72"/>
                  </a:lnTo>
                  <a:lnTo>
                    <a:pt x="140" y="78"/>
                  </a:lnTo>
                  <a:lnTo>
                    <a:pt x="144" y="84"/>
                  </a:lnTo>
                  <a:lnTo>
                    <a:pt x="150" y="88"/>
                  </a:lnTo>
                  <a:lnTo>
                    <a:pt x="150" y="88"/>
                  </a:lnTo>
                  <a:lnTo>
                    <a:pt x="158" y="92"/>
                  </a:lnTo>
                  <a:lnTo>
                    <a:pt x="168" y="92"/>
                  </a:lnTo>
                  <a:lnTo>
                    <a:pt x="168" y="92"/>
                  </a:lnTo>
                  <a:lnTo>
                    <a:pt x="178" y="92"/>
                  </a:lnTo>
                  <a:lnTo>
                    <a:pt x="186" y="88"/>
                  </a:lnTo>
                  <a:lnTo>
                    <a:pt x="194" y="82"/>
                  </a:lnTo>
                  <a:lnTo>
                    <a:pt x="198" y="74"/>
                  </a:lnTo>
                  <a:lnTo>
                    <a:pt x="212" y="52"/>
                  </a:lnTo>
                  <a:lnTo>
                    <a:pt x="288" y="92"/>
                  </a:lnTo>
                  <a:lnTo>
                    <a:pt x="288" y="92"/>
                  </a:lnTo>
                  <a:lnTo>
                    <a:pt x="290" y="94"/>
                  </a:lnTo>
                  <a:lnTo>
                    <a:pt x="294" y="98"/>
                  </a:lnTo>
                  <a:lnTo>
                    <a:pt x="294" y="98"/>
                  </a:lnTo>
                  <a:lnTo>
                    <a:pt x="294" y="100"/>
                  </a:lnTo>
                  <a:lnTo>
                    <a:pt x="294" y="100"/>
                  </a:lnTo>
                  <a:lnTo>
                    <a:pt x="296" y="100"/>
                  </a:lnTo>
                  <a:lnTo>
                    <a:pt x="318" y="136"/>
                  </a:lnTo>
                  <a:lnTo>
                    <a:pt x="318" y="136"/>
                  </a:lnTo>
                  <a:lnTo>
                    <a:pt x="320" y="144"/>
                  </a:lnTo>
                  <a:lnTo>
                    <a:pt x="320" y="150"/>
                  </a:lnTo>
                  <a:lnTo>
                    <a:pt x="316" y="158"/>
                  </a:lnTo>
                  <a:lnTo>
                    <a:pt x="310" y="162"/>
                  </a:lnTo>
                  <a:lnTo>
                    <a:pt x="310" y="162"/>
                  </a:lnTo>
                  <a:close/>
                  <a:moveTo>
                    <a:pt x="134" y="132"/>
                  </a:moveTo>
                  <a:lnTo>
                    <a:pt x="134" y="132"/>
                  </a:lnTo>
                  <a:lnTo>
                    <a:pt x="128" y="132"/>
                  </a:lnTo>
                  <a:lnTo>
                    <a:pt x="124" y="134"/>
                  </a:lnTo>
                  <a:lnTo>
                    <a:pt x="120" y="138"/>
                  </a:lnTo>
                  <a:lnTo>
                    <a:pt x="118" y="142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98" y="176"/>
                  </a:lnTo>
                  <a:lnTo>
                    <a:pt x="100" y="184"/>
                  </a:lnTo>
                  <a:lnTo>
                    <a:pt x="102" y="190"/>
                  </a:lnTo>
                  <a:lnTo>
                    <a:pt x="108" y="194"/>
                  </a:lnTo>
                  <a:lnTo>
                    <a:pt x="108" y="194"/>
                  </a:lnTo>
                  <a:lnTo>
                    <a:pt x="112" y="196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122" y="196"/>
                  </a:lnTo>
                  <a:lnTo>
                    <a:pt x="128" y="194"/>
                  </a:lnTo>
                  <a:lnTo>
                    <a:pt x="128" y="194"/>
                  </a:lnTo>
                  <a:lnTo>
                    <a:pt x="128" y="198"/>
                  </a:lnTo>
                  <a:lnTo>
                    <a:pt x="130" y="204"/>
                  </a:lnTo>
                  <a:lnTo>
                    <a:pt x="132" y="208"/>
                  </a:lnTo>
                  <a:lnTo>
                    <a:pt x="138" y="212"/>
                  </a:lnTo>
                  <a:lnTo>
                    <a:pt x="138" y="212"/>
                  </a:lnTo>
                  <a:lnTo>
                    <a:pt x="142" y="214"/>
                  </a:lnTo>
                  <a:lnTo>
                    <a:pt x="146" y="214"/>
                  </a:lnTo>
                  <a:lnTo>
                    <a:pt x="146" y="214"/>
                  </a:lnTo>
                  <a:lnTo>
                    <a:pt x="152" y="214"/>
                  </a:lnTo>
                  <a:lnTo>
                    <a:pt x="156" y="212"/>
                  </a:lnTo>
                  <a:lnTo>
                    <a:pt x="160" y="208"/>
                  </a:lnTo>
                  <a:lnTo>
                    <a:pt x="162" y="204"/>
                  </a:lnTo>
                  <a:lnTo>
                    <a:pt x="166" y="200"/>
                  </a:lnTo>
                  <a:lnTo>
                    <a:pt x="166" y="200"/>
                  </a:lnTo>
                  <a:lnTo>
                    <a:pt x="168" y="208"/>
                  </a:lnTo>
                  <a:lnTo>
                    <a:pt x="170" y="212"/>
                  </a:lnTo>
                  <a:lnTo>
                    <a:pt x="174" y="216"/>
                  </a:lnTo>
                  <a:lnTo>
                    <a:pt x="174" y="216"/>
                  </a:lnTo>
                  <a:lnTo>
                    <a:pt x="178" y="218"/>
                  </a:lnTo>
                  <a:lnTo>
                    <a:pt x="184" y="218"/>
                  </a:lnTo>
                  <a:lnTo>
                    <a:pt x="184" y="218"/>
                  </a:lnTo>
                  <a:lnTo>
                    <a:pt x="188" y="218"/>
                  </a:lnTo>
                  <a:lnTo>
                    <a:pt x="192" y="216"/>
                  </a:lnTo>
                  <a:lnTo>
                    <a:pt x="196" y="212"/>
                  </a:lnTo>
                  <a:lnTo>
                    <a:pt x="200" y="208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10" y="188"/>
                  </a:lnTo>
                  <a:lnTo>
                    <a:pt x="210" y="180"/>
                  </a:lnTo>
                  <a:lnTo>
                    <a:pt x="206" y="174"/>
                  </a:lnTo>
                  <a:lnTo>
                    <a:pt x="202" y="168"/>
                  </a:lnTo>
                  <a:lnTo>
                    <a:pt x="202" y="168"/>
                  </a:lnTo>
                  <a:lnTo>
                    <a:pt x="196" y="166"/>
                  </a:lnTo>
                  <a:lnTo>
                    <a:pt x="192" y="166"/>
                  </a:lnTo>
                  <a:lnTo>
                    <a:pt x="192" y="166"/>
                  </a:lnTo>
                  <a:lnTo>
                    <a:pt x="186" y="168"/>
                  </a:lnTo>
                  <a:lnTo>
                    <a:pt x="182" y="170"/>
                  </a:lnTo>
                  <a:lnTo>
                    <a:pt x="182" y="170"/>
                  </a:lnTo>
                  <a:lnTo>
                    <a:pt x="180" y="164"/>
                  </a:lnTo>
                  <a:lnTo>
                    <a:pt x="180" y="160"/>
                  </a:lnTo>
                  <a:lnTo>
                    <a:pt x="176" y="156"/>
                  </a:lnTo>
                  <a:lnTo>
                    <a:pt x="172" y="152"/>
                  </a:lnTo>
                  <a:lnTo>
                    <a:pt x="172" y="152"/>
                  </a:lnTo>
                  <a:lnTo>
                    <a:pt x="168" y="150"/>
                  </a:lnTo>
                  <a:lnTo>
                    <a:pt x="162" y="150"/>
                  </a:lnTo>
                  <a:lnTo>
                    <a:pt x="162" y="150"/>
                  </a:lnTo>
                  <a:lnTo>
                    <a:pt x="156" y="150"/>
                  </a:lnTo>
                  <a:lnTo>
                    <a:pt x="152" y="152"/>
                  </a:lnTo>
                  <a:lnTo>
                    <a:pt x="152" y="152"/>
                  </a:lnTo>
                  <a:lnTo>
                    <a:pt x="152" y="148"/>
                  </a:lnTo>
                  <a:lnTo>
                    <a:pt x="150" y="142"/>
                  </a:lnTo>
                  <a:lnTo>
                    <a:pt x="146" y="138"/>
                  </a:lnTo>
                  <a:lnTo>
                    <a:pt x="142" y="134"/>
                  </a:lnTo>
                  <a:lnTo>
                    <a:pt x="142" y="134"/>
                  </a:lnTo>
                  <a:lnTo>
                    <a:pt x="138" y="132"/>
                  </a:lnTo>
                  <a:lnTo>
                    <a:pt x="134" y="132"/>
                  </a:lnTo>
                  <a:close/>
                  <a:moveTo>
                    <a:pt x="378" y="0"/>
                  </a:moveTo>
                  <a:lnTo>
                    <a:pt x="316" y="18"/>
                  </a:lnTo>
                  <a:lnTo>
                    <a:pt x="366" y="184"/>
                  </a:lnTo>
                  <a:lnTo>
                    <a:pt x="386" y="178"/>
                  </a:lnTo>
                  <a:lnTo>
                    <a:pt x="386" y="178"/>
                  </a:lnTo>
                  <a:lnTo>
                    <a:pt x="394" y="160"/>
                  </a:lnTo>
                  <a:lnTo>
                    <a:pt x="398" y="140"/>
                  </a:lnTo>
                  <a:lnTo>
                    <a:pt x="402" y="118"/>
                  </a:lnTo>
                  <a:lnTo>
                    <a:pt x="404" y="96"/>
                  </a:lnTo>
                  <a:lnTo>
                    <a:pt x="404" y="96"/>
                  </a:lnTo>
                  <a:lnTo>
                    <a:pt x="402" y="70"/>
                  </a:lnTo>
                  <a:lnTo>
                    <a:pt x="398" y="46"/>
                  </a:lnTo>
                  <a:lnTo>
                    <a:pt x="390" y="22"/>
                  </a:lnTo>
                  <a:lnTo>
                    <a:pt x="378" y="0"/>
                  </a:lnTo>
                  <a:lnTo>
                    <a:pt x="378" y="0"/>
                  </a:lnTo>
                  <a:close/>
                  <a:moveTo>
                    <a:pt x="26" y="0"/>
                  </a:moveTo>
                  <a:lnTo>
                    <a:pt x="26" y="0"/>
                  </a:lnTo>
                  <a:lnTo>
                    <a:pt x="14" y="22"/>
                  </a:lnTo>
                  <a:lnTo>
                    <a:pt x="6" y="46"/>
                  </a:lnTo>
                  <a:lnTo>
                    <a:pt x="2" y="7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18"/>
                  </a:lnTo>
                  <a:lnTo>
                    <a:pt x="6" y="140"/>
                  </a:lnTo>
                  <a:lnTo>
                    <a:pt x="10" y="160"/>
                  </a:lnTo>
                  <a:lnTo>
                    <a:pt x="18" y="178"/>
                  </a:lnTo>
                  <a:lnTo>
                    <a:pt x="40" y="184"/>
                  </a:lnTo>
                  <a:lnTo>
                    <a:pt x="88" y="18"/>
                  </a:lnTo>
                  <a:lnTo>
                    <a:pt x="26" y="0"/>
                  </a:lnTo>
                  <a:close/>
                  <a:moveTo>
                    <a:pt x="90" y="164"/>
                  </a:moveTo>
                  <a:lnTo>
                    <a:pt x="96" y="154"/>
                  </a:lnTo>
                  <a:lnTo>
                    <a:pt x="74" y="142"/>
                  </a:lnTo>
                  <a:lnTo>
                    <a:pt x="74" y="142"/>
                  </a:lnTo>
                  <a:lnTo>
                    <a:pt x="70" y="138"/>
                  </a:lnTo>
                  <a:lnTo>
                    <a:pt x="68" y="142"/>
                  </a:lnTo>
                  <a:lnTo>
                    <a:pt x="68" y="142"/>
                  </a:lnTo>
                  <a:lnTo>
                    <a:pt x="64" y="150"/>
                  </a:lnTo>
                  <a:lnTo>
                    <a:pt x="66" y="158"/>
                  </a:lnTo>
                  <a:lnTo>
                    <a:pt x="68" y="164"/>
                  </a:lnTo>
                  <a:lnTo>
                    <a:pt x="74" y="170"/>
                  </a:lnTo>
                  <a:lnTo>
                    <a:pt x="74" y="170"/>
                  </a:lnTo>
                  <a:lnTo>
                    <a:pt x="80" y="172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90" y="164"/>
                  </a:lnTo>
                  <a:lnTo>
                    <a:pt x="90" y="164"/>
                  </a:lnTo>
                  <a:close/>
                  <a:moveTo>
                    <a:pt x="328" y="106"/>
                  </a:moveTo>
                  <a:lnTo>
                    <a:pt x="306" y="34"/>
                  </a:lnTo>
                  <a:lnTo>
                    <a:pt x="306" y="34"/>
                  </a:lnTo>
                  <a:lnTo>
                    <a:pt x="304" y="30"/>
                  </a:lnTo>
                  <a:lnTo>
                    <a:pt x="300" y="26"/>
                  </a:lnTo>
                  <a:lnTo>
                    <a:pt x="296" y="24"/>
                  </a:lnTo>
                  <a:lnTo>
                    <a:pt x="292" y="22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194" y="2"/>
                  </a:lnTo>
                  <a:lnTo>
                    <a:pt x="194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88" y="0"/>
                  </a:lnTo>
                  <a:lnTo>
                    <a:pt x="188" y="0"/>
                  </a:lnTo>
                  <a:lnTo>
                    <a:pt x="182" y="2"/>
                  </a:lnTo>
                  <a:lnTo>
                    <a:pt x="176" y="4"/>
                  </a:lnTo>
                  <a:lnTo>
                    <a:pt x="170" y="8"/>
                  </a:lnTo>
                  <a:lnTo>
                    <a:pt x="166" y="12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44" y="54"/>
                  </a:lnTo>
                  <a:lnTo>
                    <a:pt x="146" y="62"/>
                  </a:lnTo>
                  <a:lnTo>
                    <a:pt x="150" y="72"/>
                  </a:lnTo>
                  <a:lnTo>
                    <a:pt x="156" y="78"/>
                  </a:lnTo>
                  <a:lnTo>
                    <a:pt x="156" y="78"/>
                  </a:lnTo>
                  <a:lnTo>
                    <a:pt x="162" y="80"/>
                  </a:lnTo>
                  <a:lnTo>
                    <a:pt x="168" y="80"/>
                  </a:lnTo>
                  <a:lnTo>
                    <a:pt x="168" y="80"/>
                  </a:lnTo>
                  <a:lnTo>
                    <a:pt x="174" y="80"/>
                  </a:lnTo>
                  <a:lnTo>
                    <a:pt x="180" y="78"/>
                  </a:lnTo>
                  <a:lnTo>
                    <a:pt x="184" y="74"/>
                  </a:lnTo>
                  <a:lnTo>
                    <a:pt x="188" y="68"/>
                  </a:lnTo>
                  <a:lnTo>
                    <a:pt x="208" y="36"/>
                  </a:lnTo>
                  <a:lnTo>
                    <a:pt x="292" y="82"/>
                  </a:lnTo>
                  <a:lnTo>
                    <a:pt x="292" y="82"/>
                  </a:lnTo>
                  <a:lnTo>
                    <a:pt x="298" y="86"/>
                  </a:lnTo>
                  <a:lnTo>
                    <a:pt x="304" y="90"/>
                  </a:lnTo>
                  <a:lnTo>
                    <a:pt x="304" y="90"/>
                  </a:lnTo>
                  <a:lnTo>
                    <a:pt x="304" y="94"/>
                  </a:lnTo>
                  <a:lnTo>
                    <a:pt x="304" y="94"/>
                  </a:lnTo>
                  <a:lnTo>
                    <a:pt x="306" y="94"/>
                  </a:lnTo>
                  <a:lnTo>
                    <a:pt x="324" y="124"/>
                  </a:lnTo>
                  <a:lnTo>
                    <a:pt x="324" y="124"/>
                  </a:lnTo>
                  <a:lnTo>
                    <a:pt x="326" y="120"/>
                  </a:lnTo>
                  <a:lnTo>
                    <a:pt x="328" y="116"/>
                  </a:lnTo>
                  <a:lnTo>
                    <a:pt x="330" y="110"/>
                  </a:lnTo>
                  <a:lnTo>
                    <a:pt x="328" y="106"/>
                  </a:lnTo>
                  <a:lnTo>
                    <a:pt x="328" y="106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1" name="Gruppo 50">
            <a:extLst>
              <a:ext uri="{FF2B5EF4-FFF2-40B4-BE49-F238E27FC236}">
                <a16:creationId xmlns="" xmlns:a16="http://schemas.microsoft.com/office/drawing/2014/main" id="{13B36942-9068-479D-8679-D96A850D8DA8}"/>
              </a:ext>
            </a:extLst>
          </p:cNvPr>
          <p:cNvGrpSpPr/>
          <p:nvPr/>
        </p:nvGrpSpPr>
        <p:grpSpPr>
          <a:xfrm>
            <a:off x="5078080" y="3907297"/>
            <a:ext cx="2688578" cy="584775"/>
            <a:chOff x="8002588" y="4465492"/>
            <a:chExt cx="2688578" cy="584775"/>
          </a:xfrm>
        </p:grpSpPr>
        <p:sp>
          <p:nvSpPr>
            <p:cNvPr id="73" name="Rettangolo 72">
              <a:extLst>
                <a:ext uri="{FF2B5EF4-FFF2-40B4-BE49-F238E27FC236}">
                  <a16:creationId xmlns="" xmlns:a16="http://schemas.microsoft.com/office/drawing/2014/main" id="{A5DA5CE5-197B-4190-81EA-06C688558372}"/>
                </a:ext>
              </a:extLst>
            </p:cNvPr>
            <p:cNvSpPr/>
            <p:nvPr/>
          </p:nvSpPr>
          <p:spPr>
            <a:xfrm>
              <a:off x="8521821" y="4465492"/>
              <a:ext cx="216934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Beneficiario Fondi: </a:t>
              </a:r>
            </a:p>
            <a:p>
              <a:r>
                <a:rPr lang="it-IT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/>
                  <a:ea typeface="Calibri" charset="0"/>
                  <a:cs typeface="Calibri" charset="0"/>
                </a:rPr>
                <a:t>Comune di Milano</a:t>
              </a:r>
            </a:p>
          </p:txBody>
        </p:sp>
        <p:sp>
          <p:nvSpPr>
            <p:cNvPr id="74" name="Freeform 4843">
              <a:extLst>
                <a:ext uri="{FF2B5EF4-FFF2-40B4-BE49-F238E27FC236}">
                  <a16:creationId xmlns="" xmlns:a16="http://schemas.microsoft.com/office/drawing/2014/main" id="{E36137F9-0C5B-4E39-856F-8C03EA88AC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02588" y="4514175"/>
              <a:ext cx="502032" cy="487410"/>
            </a:xfrm>
            <a:custGeom>
              <a:avLst/>
              <a:gdLst>
                <a:gd name="T0" fmla="*/ 376 w 412"/>
                <a:gd name="T1" fmla="*/ 96 h 400"/>
                <a:gd name="T2" fmla="*/ 382 w 412"/>
                <a:gd name="T3" fmla="*/ 126 h 400"/>
                <a:gd name="T4" fmla="*/ 356 w 412"/>
                <a:gd name="T5" fmla="*/ 144 h 400"/>
                <a:gd name="T6" fmla="*/ 328 w 412"/>
                <a:gd name="T7" fmla="*/ 116 h 400"/>
                <a:gd name="T8" fmla="*/ 344 w 412"/>
                <a:gd name="T9" fmla="*/ 90 h 400"/>
                <a:gd name="T10" fmla="*/ 374 w 412"/>
                <a:gd name="T11" fmla="*/ 156 h 400"/>
                <a:gd name="T12" fmla="*/ 320 w 412"/>
                <a:gd name="T13" fmla="*/ 156 h 400"/>
                <a:gd name="T14" fmla="*/ 314 w 412"/>
                <a:gd name="T15" fmla="*/ 204 h 400"/>
                <a:gd name="T16" fmla="*/ 370 w 412"/>
                <a:gd name="T17" fmla="*/ 268 h 400"/>
                <a:gd name="T18" fmla="*/ 404 w 412"/>
                <a:gd name="T19" fmla="*/ 246 h 400"/>
                <a:gd name="T20" fmla="*/ 410 w 412"/>
                <a:gd name="T21" fmla="*/ 166 h 400"/>
                <a:gd name="T22" fmla="*/ 398 w 412"/>
                <a:gd name="T23" fmla="*/ 156 h 400"/>
                <a:gd name="T24" fmla="*/ 98 w 412"/>
                <a:gd name="T25" fmla="*/ 156 h 400"/>
                <a:gd name="T26" fmla="*/ 56 w 412"/>
                <a:gd name="T27" fmla="*/ 182 h 400"/>
                <a:gd name="T28" fmla="*/ 14 w 412"/>
                <a:gd name="T29" fmla="*/ 156 h 400"/>
                <a:gd name="T30" fmla="*/ 2 w 412"/>
                <a:gd name="T31" fmla="*/ 166 h 400"/>
                <a:gd name="T32" fmla="*/ 8 w 412"/>
                <a:gd name="T33" fmla="*/ 246 h 400"/>
                <a:gd name="T34" fmla="*/ 42 w 412"/>
                <a:gd name="T35" fmla="*/ 268 h 400"/>
                <a:gd name="T36" fmla="*/ 98 w 412"/>
                <a:gd name="T37" fmla="*/ 204 h 400"/>
                <a:gd name="T38" fmla="*/ 172 w 412"/>
                <a:gd name="T39" fmla="*/ 50 h 400"/>
                <a:gd name="T40" fmla="*/ 192 w 412"/>
                <a:gd name="T41" fmla="*/ 68 h 400"/>
                <a:gd name="T42" fmla="*/ 214 w 412"/>
                <a:gd name="T43" fmla="*/ 70 h 400"/>
                <a:gd name="T44" fmla="*/ 236 w 412"/>
                <a:gd name="T45" fmla="*/ 56 h 400"/>
                <a:gd name="T46" fmla="*/ 242 w 412"/>
                <a:gd name="T47" fmla="*/ 36 h 400"/>
                <a:gd name="T48" fmla="*/ 232 w 412"/>
                <a:gd name="T49" fmla="*/ 10 h 400"/>
                <a:gd name="T50" fmla="*/ 206 w 412"/>
                <a:gd name="T51" fmla="*/ 0 h 400"/>
                <a:gd name="T52" fmla="*/ 186 w 412"/>
                <a:gd name="T53" fmla="*/ 6 h 400"/>
                <a:gd name="T54" fmla="*/ 170 w 412"/>
                <a:gd name="T55" fmla="*/ 28 h 400"/>
                <a:gd name="T56" fmla="*/ 206 w 412"/>
                <a:gd name="T57" fmla="*/ 400 h 400"/>
                <a:gd name="T58" fmla="*/ 296 w 412"/>
                <a:gd name="T59" fmla="*/ 378 h 400"/>
                <a:gd name="T60" fmla="*/ 366 w 412"/>
                <a:gd name="T61" fmla="*/ 322 h 400"/>
                <a:gd name="T62" fmla="*/ 320 w 412"/>
                <a:gd name="T63" fmla="*/ 250 h 400"/>
                <a:gd name="T64" fmla="*/ 244 w 412"/>
                <a:gd name="T65" fmla="*/ 200 h 400"/>
                <a:gd name="T66" fmla="*/ 206 w 412"/>
                <a:gd name="T67" fmla="*/ 194 h 400"/>
                <a:gd name="T68" fmla="*/ 158 w 412"/>
                <a:gd name="T69" fmla="*/ 234 h 400"/>
                <a:gd name="T70" fmla="*/ 140 w 412"/>
                <a:gd name="T71" fmla="*/ 262 h 400"/>
                <a:gd name="T72" fmla="*/ 118 w 412"/>
                <a:gd name="T73" fmla="*/ 262 h 400"/>
                <a:gd name="T74" fmla="*/ 100 w 412"/>
                <a:gd name="T75" fmla="*/ 244 h 400"/>
                <a:gd name="T76" fmla="*/ 46 w 412"/>
                <a:gd name="T77" fmla="*/ 322 h 400"/>
                <a:gd name="T78" fmla="*/ 96 w 412"/>
                <a:gd name="T79" fmla="*/ 368 h 400"/>
                <a:gd name="T80" fmla="*/ 182 w 412"/>
                <a:gd name="T81" fmla="*/ 398 h 400"/>
                <a:gd name="T82" fmla="*/ 28 w 412"/>
                <a:gd name="T83" fmla="*/ 116 h 400"/>
                <a:gd name="T84" fmla="*/ 56 w 412"/>
                <a:gd name="T85" fmla="*/ 144 h 400"/>
                <a:gd name="T86" fmla="*/ 82 w 412"/>
                <a:gd name="T87" fmla="*/ 126 h 400"/>
                <a:gd name="T88" fmla="*/ 76 w 412"/>
                <a:gd name="T89" fmla="*/ 96 h 400"/>
                <a:gd name="T90" fmla="*/ 46 w 412"/>
                <a:gd name="T91" fmla="*/ 90 h 400"/>
                <a:gd name="T92" fmla="*/ 28 w 412"/>
                <a:gd name="T93" fmla="*/ 116 h 400"/>
                <a:gd name="T94" fmla="*/ 300 w 412"/>
                <a:gd name="T95" fmla="*/ 116 h 400"/>
                <a:gd name="T96" fmla="*/ 298 w 412"/>
                <a:gd name="T97" fmla="*/ 102 h 400"/>
                <a:gd name="T98" fmla="*/ 268 w 412"/>
                <a:gd name="T99" fmla="*/ 82 h 400"/>
                <a:gd name="T100" fmla="*/ 144 w 412"/>
                <a:gd name="T101" fmla="*/ 82 h 400"/>
                <a:gd name="T102" fmla="*/ 122 w 412"/>
                <a:gd name="T103" fmla="*/ 92 h 400"/>
                <a:gd name="T104" fmla="*/ 112 w 412"/>
                <a:gd name="T105" fmla="*/ 116 h 400"/>
                <a:gd name="T106" fmla="*/ 114 w 412"/>
                <a:gd name="T107" fmla="*/ 240 h 400"/>
                <a:gd name="T108" fmla="*/ 128 w 412"/>
                <a:gd name="T109" fmla="*/ 248 h 400"/>
                <a:gd name="T110" fmla="*/ 144 w 412"/>
                <a:gd name="T111" fmla="*/ 234 h 400"/>
                <a:gd name="T112" fmla="*/ 154 w 412"/>
                <a:gd name="T113" fmla="*/ 140 h 400"/>
                <a:gd name="T114" fmla="*/ 158 w 412"/>
                <a:gd name="T115" fmla="*/ 170 h 400"/>
                <a:gd name="T116" fmla="*/ 230 w 412"/>
                <a:gd name="T117" fmla="*/ 164 h 400"/>
                <a:gd name="T118" fmla="*/ 254 w 412"/>
                <a:gd name="T119" fmla="*/ 150 h 400"/>
                <a:gd name="T120" fmla="*/ 268 w 412"/>
                <a:gd name="T121" fmla="*/ 176 h 400"/>
                <a:gd name="T122" fmla="*/ 300 w 412"/>
                <a:gd name="T123" fmla="*/ 19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2" h="400">
                  <a:moveTo>
                    <a:pt x="356" y="88"/>
                  </a:moveTo>
                  <a:lnTo>
                    <a:pt x="356" y="88"/>
                  </a:lnTo>
                  <a:lnTo>
                    <a:pt x="366" y="90"/>
                  </a:lnTo>
                  <a:lnTo>
                    <a:pt x="376" y="96"/>
                  </a:lnTo>
                  <a:lnTo>
                    <a:pt x="382" y="104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2" y="126"/>
                  </a:lnTo>
                  <a:lnTo>
                    <a:pt x="376" y="136"/>
                  </a:lnTo>
                  <a:lnTo>
                    <a:pt x="366" y="142"/>
                  </a:lnTo>
                  <a:lnTo>
                    <a:pt x="356" y="144"/>
                  </a:lnTo>
                  <a:lnTo>
                    <a:pt x="356" y="144"/>
                  </a:lnTo>
                  <a:lnTo>
                    <a:pt x="344" y="142"/>
                  </a:lnTo>
                  <a:lnTo>
                    <a:pt x="336" y="136"/>
                  </a:lnTo>
                  <a:lnTo>
                    <a:pt x="330" y="126"/>
                  </a:lnTo>
                  <a:lnTo>
                    <a:pt x="328" y="116"/>
                  </a:lnTo>
                  <a:lnTo>
                    <a:pt x="328" y="116"/>
                  </a:lnTo>
                  <a:lnTo>
                    <a:pt x="330" y="104"/>
                  </a:lnTo>
                  <a:lnTo>
                    <a:pt x="336" y="96"/>
                  </a:lnTo>
                  <a:lnTo>
                    <a:pt x="344" y="90"/>
                  </a:lnTo>
                  <a:lnTo>
                    <a:pt x="356" y="88"/>
                  </a:lnTo>
                  <a:lnTo>
                    <a:pt x="356" y="88"/>
                  </a:lnTo>
                  <a:close/>
                  <a:moveTo>
                    <a:pt x="392" y="156"/>
                  </a:moveTo>
                  <a:lnTo>
                    <a:pt x="374" y="156"/>
                  </a:lnTo>
                  <a:lnTo>
                    <a:pt x="356" y="182"/>
                  </a:lnTo>
                  <a:lnTo>
                    <a:pt x="338" y="156"/>
                  </a:lnTo>
                  <a:lnTo>
                    <a:pt x="320" y="156"/>
                  </a:lnTo>
                  <a:lnTo>
                    <a:pt x="320" y="156"/>
                  </a:lnTo>
                  <a:lnTo>
                    <a:pt x="314" y="156"/>
                  </a:lnTo>
                  <a:lnTo>
                    <a:pt x="314" y="156"/>
                  </a:lnTo>
                  <a:lnTo>
                    <a:pt x="314" y="158"/>
                  </a:lnTo>
                  <a:lnTo>
                    <a:pt x="314" y="204"/>
                  </a:lnTo>
                  <a:lnTo>
                    <a:pt x="314" y="204"/>
                  </a:lnTo>
                  <a:lnTo>
                    <a:pt x="336" y="224"/>
                  </a:lnTo>
                  <a:lnTo>
                    <a:pt x="354" y="244"/>
                  </a:lnTo>
                  <a:lnTo>
                    <a:pt x="370" y="268"/>
                  </a:lnTo>
                  <a:lnTo>
                    <a:pt x="386" y="294"/>
                  </a:lnTo>
                  <a:lnTo>
                    <a:pt x="386" y="294"/>
                  </a:lnTo>
                  <a:lnTo>
                    <a:pt x="396" y="270"/>
                  </a:lnTo>
                  <a:lnTo>
                    <a:pt x="404" y="246"/>
                  </a:lnTo>
                  <a:lnTo>
                    <a:pt x="410" y="220"/>
                  </a:lnTo>
                  <a:lnTo>
                    <a:pt x="412" y="194"/>
                  </a:lnTo>
                  <a:lnTo>
                    <a:pt x="412" y="194"/>
                  </a:lnTo>
                  <a:lnTo>
                    <a:pt x="410" y="166"/>
                  </a:lnTo>
                  <a:lnTo>
                    <a:pt x="410" y="166"/>
                  </a:lnTo>
                  <a:lnTo>
                    <a:pt x="406" y="162"/>
                  </a:lnTo>
                  <a:lnTo>
                    <a:pt x="402" y="158"/>
                  </a:lnTo>
                  <a:lnTo>
                    <a:pt x="398" y="156"/>
                  </a:lnTo>
                  <a:lnTo>
                    <a:pt x="392" y="156"/>
                  </a:lnTo>
                  <a:lnTo>
                    <a:pt x="392" y="156"/>
                  </a:lnTo>
                  <a:close/>
                  <a:moveTo>
                    <a:pt x="98" y="204"/>
                  </a:moveTo>
                  <a:lnTo>
                    <a:pt x="98" y="156"/>
                  </a:lnTo>
                  <a:lnTo>
                    <a:pt x="98" y="156"/>
                  </a:lnTo>
                  <a:lnTo>
                    <a:pt x="92" y="156"/>
                  </a:lnTo>
                  <a:lnTo>
                    <a:pt x="74" y="156"/>
                  </a:lnTo>
                  <a:lnTo>
                    <a:pt x="56" y="182"/>
                  </a:lnTo>
                  <a:lnTo>
                    <a:pt x="38" y="156"/>
                  </a:lnTo>
                  <a:lnTo>
                    <a:pt x="20" y="156"/>
                  </a:lnTo>
                  <a:lnTo>
                    <a:pt x="20" y="156"/>
                  </a:lnTo>
                  <a:lnTo>
                    <a:pt x="14" y="156"/>
                  </a:lnTo>
                  <a:lnTo>
                    <a:pt x="10" y="158"/>
                  </a:lnTo>
                  <a:lnTo>
                    <a:pt x="6" y="162"/>
                  </a:lnTo>
                  <a:lnTo>
                    <a:pt x="2" y="166"/>
                  </a:lnTo>
                  <a:lnTo>
                    <a:pt x="2" y="166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2" y="220"/>
                  </a:lnTo>
                  <a:lnTo>
                    <a:pt x="8" y="246"/>
                  </a:lnTo>
                  <a:lnTo>
                    <a:pt x="16" y="270"/>
                  </a:lnTo>
                  <a:lnTo>
                    <a:pt x="26" y="294"/>
                  </a:lnTo>
                  <a:lnTo>
                    <a:pt x="26" y="294"/>
                  </a:lnTo>
                  <a:lnTo>
                    <a:pt x="42" y="268"/>
                  </a:lnTo>
                  <a:lnTo>
                    <a:pt x="58" y="244"/>
                  </a:lnTo>
                  <a:lnTo>
                    <a:pt x="76" y="224"/>
                  </a:lnTo>
                  <a:lnTo>
                    <a:pt x="98" y="204"/>
                  </a:lnTo>
                  <a:lnTo>
                    <a:pt x="98" y="204"/>
                  </a:lnTo>
                  <a:close/>
                  <a:moveTo>
                    <a:pt x="170" y="36"/>
                  </a:moveTo>
                  <a:lnTo>
                    <a:pt x="170" y="36"/>
                  </a:lnTo>
                  <a:lnTo>
                    <a:pt x="170" y="42"/>
                  </a:lnTo>
                  <a:lnTo>
                    <a:pt x="172" y="50"/>
                  </a:lnTo>
                  <a:lnTo>
                    <a:pt x="176" y="56"/>
                  </a:lnTo>
                  <a:lnTo>
                    <a:pt x="180" y="60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8" y="70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214" y="70"/>
                  </a:lnTo>
                  <a:lnTo>
                    <a:pt x="220" y="68"/>
                  </a:lnTo>
                  <a:lnTo>
                    <a:pt x="226" y="66"/>
                  </a:lnTo>
                  <a:lnTo>
                    <a:pt x="232" y="60"/>
                  </a:lnTo>
                  <a:lnTo>
                    <a:pt x="236" y="56"/>
                  </a:lnTo>
                  <a:lnTo>
                    <a:pt x="240" y="50"/>
                  </a:lnTo>
                  <a:lnTo>
                    <a:pt x="242" y="42"/>
                  </a:lnTo>
                  <a:lnTo>
                    <a:pt x="242" y="36"/>
                  </a:lnTo>
                  <a:lnTo>
                    <a:pt x="242" y="36"/>
                  </a:lnTo>
                  <a:lnTo>
                    <a:pt x="242" y="28"/>
                  </a:lnTo>
                  <a:lnTo>
                    <a:pt x="240" y="22"/>
                  </a:lnTo>
                  <a:lnTo>
                    <a:pt x="236" y="16"/>
                  </a:lnTo>
                  <a:lnTo>
                    <a:pt x="232" y="10"/>
                  </a:lnTo>
                  <a:lnTo>
                    <a:pt x="226" y="6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98" y="0"/>
                  </a:lnTo>
                  <a:lnTo>
                    <a:pt x="192" y="2"/>
                  </a:lnTo>
                  <a:lnTo>
                    <a:pt x="186" y="6"/>
                  </a:lnTo>
                  <a:lnTo>
                    <a:pt x="180" y="10"/>
                  </a:lnTo>
                  <a:lnTo>
                    <a:pt x="176" y="16"/>
                  </a:lnTo>
                  <a:lnTo>
                    <a:pt x="172" y="22"/>
                  </a:lnTo>
                  <a:lnTo>
                    <a:pt x="170" y="28"/>
                  </a:lnTo>
                  <a:lnTo>
                    <a:pt x="170" y="36"/>
                  </a:lnTo>
                  <a:lnTo>
                    <a:pt x="170" y="36"/>
                  </a:lnTo>
                  <a:close/>
                  <a:moveTo>
                    <a:pt x="206" y="400"/>
                  </a:moveTo>
                  <a:lnTo>
                    <a:pt x="206" y="400"/>
                  </a:lnTo>
                  <a:lnTo>
                    <a:pt x="230" y="398"/>
                  </a:lnTo>
                  <a:lnTo>
                    <a:pt x="254" y="394"/>
                  </a:lnTo>
                  <a:lnTo>
                    <a:pt x="276" y="388"/>
                  </a:lnTo>
                  <a:lnTo>
                    <a:pt x="296" y="378"/>
                  </a:lnTo>
                  <a:lnTo>
                    <a:pt x="316" y="368"/>
                  </a:lnTo>
                  <a:lnTo>
                    <a:pt x="334" y="354"/>
                  </a:lnTo>
                  <a:lnTo>
                    <a:pt x="352" y="338"/>
                  </a:lnTo>
                  <a:lnTo>
                    <a:pt x="366" y="322"/>
                  </a:lnTo>
                  <a:lnTo>
                    <a:pt x="366" y="322"/>
                  </a:lnTo>
                  <a:lnTo>
                    <a:pt x="352" y="296"/>
                  </a:lnTo>
                  <a:lnTo>
                    <a:pt x="336" y="272"/>
                  </a:lnTo>
                  <a:lnTo>
                    <a:pt x="320" y="250"/>
                  </a:lnTo>
                  <a:lnTo>
                    <a:pt x="300" y="232"/>
                  </a:lnTo>
                  <a:lnTo>
                    <a:pt x="280" y="216"/>
                  </a:lnTo>
                  <a:lnTo>
                    <a:pt x="256" y="204"/>
                  </a:lnTo>
                  <a:lnTo>
                    <a:pt x="244" y="200"/>
                  </a:lnTo>
                  <a:lnTo>
                    <a:pt x="232" y="196"/>
                  </a:lnTo>
                  <a:lnTo>
                    <a:pt x="220" y="194"/>
                  </a:lnTo>
                  <a:lnTo>
                    <a:pt x="206" y="194"/>
                  </a:lnTo>
                  <a:lnTo>
                    <a:pt x="206" y="194"/>
                  </a:lnTo>
                  <a:lnTo>
                    <a:pt x="182" y="196"/>
                  </a:lnTo>
                  <a:lnTo>
                    <a:pt x="158" y="202"/>
                  </a:lnTo>
                  <a:lnTo>
                    <a:pt x="158" y="234"/>
                  </a:lnTo>
                  <a:lnTo>
                    <a:pt x="158" y="234"/>
                  </a:lnTo>
                  <a:lnTo>
                    <a:pt x="158" y="240"/>
                  </a:lnTo>
                  <a:lnTo>
                    <a:pt x="156" y="244"/>
                  </a:lnTo>
                  <a:lnTo>
                    <a:pt x="150" y="254"/>
                  </a:lnTo>
                  <a:lnTo>
                    <a:pt x="140" y="262"/>
                  </a:lnTo>
                  <a:lnTo>
                    <a:pt x="134" y="264"/>
                  </a:lnTo>
                  <a:lnTo>
                    <a:pt x="128" y="264"/>
                  </a:lnTo>
                  <a:lnTo>
                    <a:pt x="128" y="264"/>
                  </a:lnTo>
                  <a:lnTo>
                    <a:pt x="118" y="262"/>
                  </a:lnTo>
                  <a:lnTo>
                    <a:pt x="110" y="258"/>
                  </a:lnTo>
                  <a:lnTo>
                    <a:pt x="104" y="252"/>
                  </a:lnTo>
                  <a:lnTo>
                    <a:pt x="100" y="244"/>
                  </a:lnTo>
                  <a:lnTo>
                    <a:pt x="100" y="244"/>
                  </a:lnTo>
                  <a:lnTo>
                    <a:pt x="84" y="260"/>
                  </a:lnTo>
                  <a:lnTo>
                    <a:pt x="70" y="280"/>
                  </a:lnTo>
                  <a:lnTo>
                    <a:pt x="58" y="300"/>
                  </a:lnTo>
                  <a:lnTo>
                    <a:pt x="46" y="322"/>
                  </a:lnTo>
                  <a:lnTo>
                    <a:pt x="46" y="322"/>
                  </a:lnTo>
                  <a:lnTo>
                    <a:pt x="60" y="338"/>
                  </a:lnTo>
                  <a:lnTo>
                    <a:pt x="78" y="354"/>
                  </a:lnTo>
                  <a:lnTo>
                    <a:pt x="96" y="368"/>
                  </a:lnTo>
                  <a:lnTo>
                    <a:pt x="116" y="378"/>
                  </a:lnTo>
                  <a:lnTo>
                    <a:pt x="136" y="388"/>
                  </a:lnTo>
                  <a:lnTo>
                    <a:pt x="158" y="394"/>
                  </a:lnTo>
                  <a:lnTo>
                    <a:pt x="182" y="398"/>
                  </a:lnTo>
                  <a:lnTo>
                    <a:pt x="206" y="400"/>
                  </a:lnTo>
                  <a:lnTo>
                    <a:pt x="206" y="400"/>
                  </a:lnTo>
                  <a:close/>
                  <a:moveTo>
                    <a:pt x="28" y="116"/>
                  </a:moveTo>
                  <a:lnTo>
                    <a:pt x="28" y="116"/>
                  </a:lnTo>
                  <a:lnTo>
                    <a:pt x="30" y="126"/>
                  </a:lnTo>
                  <a:lnTo>
                    <a:pt x="36" y="136"/>
                  </a:lnTo>
                  <a:lnTo>
                    <a:pt x="46" y="142"/>
                  </a:lnTo>
                  <a:lnTo>
                    <a:pt x="56" y="144"/>
                  </a:lnTo>
                  <a:lnTo>
                    <a:pt x="56" y="144"/>
                  </a:lnTo>
                  <a:lnTo>
                    <a:pt x="68" y="142"/>
                  </a:lnTo>
                  <a:lnTo>
                    <a:pt x="76" y="136"/>
                  </a:lnTo>
                  <a:lnTo>
                    <a:pt x="82" y="126"/>
                  </a:lnTo>
                  <a:lnTo>
                    <a:pt x="84" y="116"/>
                  </a:lnTo>
                  <a:lnTo>
                    <a:pt x="84" y="116"/>
                  </a:lnTo>
                  <a:lnTo>
                    <a:pt x="82" y="104"/>
                  </a:lnTo>
                  <a:lnTo>
                    <a:pt x="76" y="96"/>
                  </a:lnTo>
                  <a:lnTo>
                    <a:pt x="68" y="90"/>
                  </a:lnTo>
                  <a:lnTo>
                    <a:pt x="56" y="88"/>
                  </a:lnTo>
                  <a:lnTo>
                    <a:pt x="56" y="88"/>
                  </a:lnTo>
                  <a:lnTo>
                    <a:pt x="46" y="90"/>
                  </a:lnTo>
                  <a:lnTo>
                    <a:pt x="36" y="96"/>
                  </a:lnTo>
                  <a:lnTo>
                    <a:pt x="30" y="104"/>
                  </a:lnTo>
                  <a:lnTo>
                    <a:pt x="28" y="116"/>
                  </a:lnTo>
                  <a:lnTo>
                    <a:pt x="28" y="116"/>
                  </a:lnTo>
                  <a:close/>
                  <a:moveTo>
                    <a:pt x="300" y="192"/>
                  </a:moveTo>
                  <a:lnTo>
                    <a:pt x="300" y="116"/>
                  </a:lnTo>
                  <a:lnTo>
                    <a:pt x="300" y="116"/>
                  </a:lnTo>
                  <a:lnTo>
                    <a:pt x="300" y="116"/>
                  </a:lnTo>
                  <a:lnTo>
                    <a:pt x="300" y="114"/>
                  </a:lnTo>
                  <a:lnTo>
                    <a:pt x="300" y="114"/>
                  </a:lnTo>
                  <a:lnTo>
                    <a:pt x="300" y="108"/>
                  </a:lnTo>
                  <a:lnTo>
                    <a:pt x="298" y="102"/>
                  </a:lnTo>
                  <a:lnTo>
                    <a:pt x="290" y="92"/>
                  </a:lnTo>
                  <a:lnTo>
                    <a:pt x="280" y="84"/>
                  </a:lnTo>
                  <a:lnTo>
                    <a:pt x="274" y="82"/>
                  </a:lnTo>
                  <a:lnTo>
                    <a:pt x="268" y="82"/>
                  </a:lnTo>
                  <a:lnTo>
                    <a:pt x="232" y="82"/>
                  </a:lnTo>
                  <a:lnTo>
                    <a:pt x="206" y="116"/>
                  </a:lnTo>
                  <a:lnTo>
                    <a:pt x="180" y="82"/>
                  </a:lnTo>
                  <a:lnTo>
                    <a:pt x="144" y="82"/>
                  </a:lnTo>
                  <a:lnTo>
                    <a:pt x="144" y="82"/>
                  </a:lnTo>
                  <a:lnTo>
                    <a:pt x="138" y="82"/>
                  </a:lnTo>
                  <a:lnTo>
                    <a:pt x="132" y="84"/>
                  </a:lnTo>
                  <a:lnTo>
                    <a:pt x="122" y="92"/>
                  </a:lnTo>
                  <a:lnTo>
                    <a:pt x="114" y="102"/>
                  </a:lnTo>
                  <a:lnTo>
                    <a:pt x="112" y="108"/>
                  </a:lnTo>
                  <a:lnTo>
                    <a:pt x="112" y="114"/>
                  </a:lnTo>
                  <a:lnTo>
                    <a:pt x="112" y="116"/>
                  </a:lnTo>
                  <a:lnTo>
                    <a:pt x="112" y="130"/>
                  </a:lnTo>
                  <a:lnTo>
                    <a:pt x="112" y="234"/>
                  </a:lnTo>
                  <a:lnTo>
                    <a:pt x="112" y="234"/>
                  </a:lnTo>
                  <a:lnTo>
                    <a:pt x="114" y="240"/>
                  </a:lnTo>
                  <a:lnTo>
                    <a:pt x="116" y="244"/>
                  </a:lnTo>
                  <a:lnTo>
                    <a:pt x="122" y="248"/>
                  </a:lnTo>
                  <a:lnTo>
                    <a:pt x="128" y="248"/>
                  </a:lnTo>
                  <a:lnTo>
                    <a:pt x="128" y="248"/>
                  </a:lnTo>
                  <a:lnTo>
                    <a:pt x="134" y="248"/>
                  </a:lnTo>
                  <a:lnTo>
                    <a:pt x="138" y="244"/>
                  </a:lnTo>
                  <a:lnTo>
                    <a:pt x="142" y="240"/>
                  </a:lnTo>
                  <a:lnTo>
                    <a:pt x="144" y="234"/>
                  </a:lnTo>
                  <a:lnTo>
                    <a:pt x="144" y="130"/>
                  </a:lnTo>
                  <a:lnTo>
                    <a:pt x="144" y="130"/>
                  </a:lnTo>
                  <a:lnTo>
                    <a:pt x="150" y="134"/>
                  </a:lnTo>
                  <a:lnTo>
                    <a:pt x="154" y="140"/>
                  </a:lnTo>
                  <a:lnTo>
                    <a:pt x="158" y="148"/>
                  </a:lnTo>
                  <a:lnTo>
                    <a:pt x="158" y="156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82" y="164"/>
                  </a:lnTo>
                  <a:lnTo>
                    <a:pt x="206" y="162"/>
                  </a:lnTo>
                  <a:lnTo>
                    <a:pt x="206" y="162"/>
                  </a:lnTo>
                  <a:lnTo>
                    <a:pt x="230" y="164"/>
                  </a:lnTo>
                  <a:lnTo>
                    <a:pt x="254" y="170"/>
                  </a:lnTo>
                  <a:lnTo>
                    <a:pt x="254" y="158"/>
                  </a:lnTo>
                  <a:lnTo>
                    <a:pt x="254" y="158"/>
                  </a:lnTo>
                  <a:lnTo>
                    <a:pt x="254" y="150"/>
                  </a:lnTo>
                  <a:lnTo>
                    <a:pt x="258" y="142"/>
                  </a:lnTo>
                  <a:lnTo>
                    <a:pt x="262" y="136"/>
                  </a:lnTo>
                  <a:lnTo>
                    <a:pt x="268" y="132"/>
                  </a:lnTo>
                  <a:lnTo>
                    <a:pt x="268" y="176"/>
                  </a:lnTo>
                  <a:lnTo>
                    <a:pt x="268" y="176"/>
                  </a:lnTo>
                  <a:lnTo>
                    <a:pt x="284" y="184"/>
                  </a:lnTo>
                  <a:lnTo>
                    <a:pt x="300" y="192"/>
                  </a:lnTo>
                  <a:lnTo>
                    <a:pt x="300" y="192"/>
                  </a:lnTo>
                  <a:close/>
                </a:path>
              </a:pathLst>
            </a:custGeom>
            <a:solidFill>
              <a:srgbClr val="DD18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2" name="Group 26"/>
          <p:cNvGrpSpPr/>
          <p:nvPr/>
        </p:nvGrpSpPr>
        <p:grpSpPr>
          <a:xfrm>
            <a:off x="611560" y="5445224"/>
            <a:ext cx="432048" cy="360040"/>
            <a:chOff x="1575605" y="3582211"/>
            <a:chExt cx="391130" cy="391130"/>
          </a:xfrm>
        </p:grpSpPr>
        <p:sp>
          <p:nvSpPr>
            <p:cNvPr id="53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54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57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58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505899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28D72-AD8D-4ABB-9BE4-56994EF9A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424936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000" dirty="0">
                <a:latin typeface="Century Gothic"/>
              </a:rPr>
              <a:t>Progetto PON MI1.1.1.b: Supporto Abitativo – Attività in corso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281905" y="4959513"/>
            <a:ext cx="4244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Tempi di realizzazione: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Entro il 31/03/2020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38" name="Freeform 4803"/>
          <p:cNvSpPr>
            <a:spLocks noEditPoints="1"/>
          </p:cNvSpPr>
          <p:nvPr/>
        </p:nvSpPr>
        <p:spPr bwMode="auto">
          <a:xfrm>
            <a:off x="705841" y="5869058"/>
            <a:ext cx="460878" cy="335852"/>
          </a:xfrm>
          <a:custGeom>
            <a:avLst/>
            <a:gdLst>
              <a:gd name="T0" fmla="*/ 372 w 376"/>
              <a:gd name="T1" fmla="*/ 98 h 274"/>
              <a:gd name="T2" fmla="*/ 344 w 376"/>
              <a:gd name="T3" fmla="*/ 74 h 274"/>
              <a:gd name="T4" fmla="*/ 334 w 376"/>
              <a:gd name="T5" fmla="*/ 68 h 274"/>
              <a:gd name="T6" fmla="*/ 254 w 376"/>
              <a:gd name="T7" fmla="*/ 80 h 274"/>
              <a:gd name="T8" fmla="*/ 210 w 376"/>
              <a:gd name="T9" fmla="*/ 68 h 274"/>
              <a:gd name="T10" fmla="*/ 6 w 376"/>
              <a:gd name="T11" fmla="*/ 136 h 274"/>
              <a:gd name="T12" fmla="*/ 4 w 376"/>
              <a:gd name="T13" fmla="*/ 170 h 274"/>
              <a:gd name="T14" fmla="*/ 30 w 376"/>
              <a:gd name="T15" fmla="*/ 194 h 274"/>
              <a:gd name="T16" fmla="*/ 4 w 376"/>
              <a:gd name="T17" fmla="*/ 220 h 274"/>
              <a:gd name="T18" fmla="*/ 198 w 376"/>
              <a:gd name="T19" fmla="*/ 250 h 274"/>
              <a:gd name="T20" fmla="*/ 272 w 376"/>
              <a:gd name="T21" fmla="*/ 274 h 274"/>
              <a:gd name="T22" fmla="*/ 346 w 376"/>
              <a:gd name="T23" fmla="*/ 246 h 274"/>
              <a:gd name="T24" fmla="*/ 322 w 376"/>
              <a:gd name="T25" fmla="*/ 252 h 274"/>
              <a:gd name="T26" fmla="*/ 220 w 376"/>
              <a:gd name="T27" fmla="*/ 252 h 274"/>
              <a:gd name="T28" fmla="*/ 196 w 376"/>
              <a:gd name="T29" fmla="*/ 232 h 274"/>
              <a:gd name="T30" fmla="*/ 148 w 376"/>
              <a:gd name="T31" fmla="*/ 234 h 274"/>
              <a:gd name="T32" fmla="*/ 200 w 376"/>
              <a:gd name="T33" fmla="*/ 220 h 274"/>
              <a:gd name="T34" fmla="*/ 300 w 376"/>
              <a:gd name="T35" fmla="*/ 236 h 274"/>
              <a:gd name="T36" fmla="*/ 346 w 376"/>
              <a:gd name="T37" fmla="*/ 196 h 274"/>
              <a:gd name="T38" fmla="*/ 308 w 376"/>
              <a:gd name="T39" fmla="*/ 220 h 274"/>
              <a:gd name="T40" fmla="*/ 210 w 376"/>
              <a:gd name="T41" fmla="*/ 210 h 274"/>
              <a:gd name="T42" fmla="*/ 196 w 376"/>
              <a:gd name="T43" fmla="*/ 196 h 274"/>
              <a:gd name="T44" fmla="*/ 150 w 376"/>
              <a:gd name="T45" fmla="*/ 200 h 274"/>
              <a:gd name="T46" fmla="*/ 202 w 376"/>
              <a:gd name="T47" fmla="*/ 184 h 274"/>
              <a:gd name="T48" fmla="*/ 318 w 376"/>
              <a:gd name="T49" fmla="*/ 196 h 274"/>
              <a:gd name="T50" fmla="*/ 374 w 376"/>
              <a:gd name="T51" fmla="*/ 162 h 274"/>
              <a:gd name="T52" fmla="*/ 374 w 376"/>
              <a:gd name="T53" fmla="*/ 130 h 274"/>
              <a:gd name="T54" fmla="*/ 248 w 376"/>
              <a:gd name="T55" fmla="*/ 94 h 274"/>
              <a:gd name="T56" fmla="*/ 342 w 376"/>
              <a:gd name="T57" fmla="*/ 78 h 274"/>
              <a:gd name="T58" fmla="*/ 334 w 376"/>
              <a:gd name="T59" fmla="*/ 104 h 274"/>
              <a:gd name="T60" fmla="*/ 238 w 376"/>
              <a:gd name="T61" fmla="*/ 114 h 274"/>
              <a:gd name="T62" fmla="*/ 200 w 376"/>
              <a:gd name="T63" fmla="*/ 96 h 274"/>
              <a:gd name="T64" fmla="*/ 202 w 376"/>
              <a:gd name="T65" fmla="*/ 114 h 274"/>
              <a:gd name="T66" fmla="*/ 294 w 376"/>
              <a:gd name="T67" fmla="*/ 130 h 274"/>
              <a:gd name="T68" fmla="*/ 346 w 376"/>
              <a:gd name="T69" fmla="*/ 124 h 274"/>
              <a:gd name="T70" fmla="*/ 338 w 376"/>
              <a:gd name="T71" fmla="*/ 136 h 274"/>
              <a:gd name="T72" fmla="*/ 272 w 376"/>
              <a:gd name="T73" fmla="*/ 152 h 274"/>
              <a:gd name="T74" fmla="*/ 214 w 376"/>
              <a:gd name="T75" fmla="*/ 142 h 274"/>
              <a:gd name="T76" fmla="*/ 198 w 376"/>
              <a:gd name="T77" fmla="*/ 118 h 274"/>
              <a:gd name="T78" fmla="*/ 134 w 376"/>
              <a:gd name="T79" fmla="*/ 150 h 274"/>
              <a:gd name="T80" fmla="*/ 100 w 376"/>
              <a:gd name="T81" fmla="*/ 136 h 274"/>
              <a:gd name="T82" fmla="*/ 158 w 376"/>
              <a:gd name="T83" fmla="*/ 128 h 274"/>
              <a:gd name="T84" fmla="*/ 162 w 376"/>
              <a:gd name="T85" fmla="*/ 144 h 274"/>
              <a:gd name="T86" fmla="*/ 346 w 376"/>
              <a:gd name="T87" fmla="*/ 162 h 274"/>
              <a:gd name="T88" fmla="*/ 342 w 376"/>
              <a:gd name="T89" fmla="*/ 168 h 274"/>
              <a:gd name="T90" fmla="*/ 322 w 376"/>
              <a:gd name="T91" fmla="*/ 180 h 274"/>
              <a:gd name="T92" fmla="*/ 220 w 376"/>
              <a:gd name="T93" fmla="*/ 180 h 274"/>
              <a:gd name="T94" fmla="*/ 200 w 376"/>
              <a:gd name="T95" fmla="*/ 168 h 274"/>
              <a:gd name="T96" fmla="*/ 198 w 376"/>
              <a:gd name="T97" fmla="*/ 154 h 274"/>
              <a:gd name="T98" fmla="*/ 272 w 376"/>
              <a:gd name="T99" fmla="*/ 166 h 274"/>
              <a:gd name="T100" fmla="*/ 346 w 376"/>
              <a:gd name="T101" fmla="*/ 160 h 274"/>
              <a:gd name="T102" fmla="*/ 196 w 376"/>
              <a:gd name="T103" fmla="*/ 28 h 274"/>
              <a:gd name="T104" fmla="*/ 272 w 376"/>
              <a:gd name="T105" fmla="*/ 0 h 274"/>
              <a:gd name="T106" fmla="*/ 344 w 376"/>
              <a:gd name="T107" fmla="*/ 24 h 274"/>
              <a:gd name="T108" fmla="*/ 322 w 376"/>
              <a:gd name="T109" fmla="*/ 50 h 274"/>
              <a:gd name="T110" fmla="*/ 220 w 376"/>
              <a:gd name="T111" fmla="*/ 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6" h="274">
                <a:moveTo>
                  <a:pt x="376" y="126"/>
                </a:moveTo>
                <a:lnTo>
                  <a:pt x="376" y="126"/>
                </a:lnTo>
                <a:lnTo>
                  <a:pt x="374" y="122"/>
                </a:lnTo>
                <a:lnTo>
                  <a:pt x="370" y="120"/>
                </a:lnTo>
                <a:lnTo>
                  <a:pt x="346" y="110"/>
                </a:lnTo>
                <a:lnTo>
                  <a:pt x="372" y="98"/>
                </a:lnTo>
                <a:lnTo>
                  <a:pt x="372" y="98"/>
                </a:lnTo>
                <a:lnTo>
                  <a:pt x="376" y="96"/>
                </a:lnTo>
                <a:lnTo>
                  <a:pt x="376" y="92"/>
                </a:lnTo>
                <a:lnTo>
                  <a:pt x="376" y="92"/>
                </a:lnTo>
                <a:lnTo>
                  <a:pt x="376" y="86"/>
                </a:lnTo>
                <a:lnTo>
                  <a:pt x="372" y="84"/>
                </a:lnTo>
                <a:lnTo>
                  <a:pt x="344" y="74"/>
                </a:lnTo>
                <a:lnTo>
                  <a:pt x="344" y="74"/>
                </a:lnTo>
                <a:lnTo>
                  <a:pt x="346" y="70"/>
                </a:lnTo>
                <a:lnTo>
                  <a:pt x="346" y="66"/>
                </a:lnTo>
                <a:lnTo>
                  <a:pt x="346" y="52"/>
                </a:lnTo>
                <a:lnTo>
                  <a:pt x="346" y="52"/>
                </a:lnTo>
                <a:lnTo>
                  <a:pt x="346" y="56"/>
                </a:lnTo>
                <a:lnTo>
                  <a:pt x="344" y="60"/>
                </a:lnTo>
                <a:lnTo>
                  <a:pt x="334" y="68"/>
                </a:lnTo>
                <a:lnTo>
                  <a:pt x="334" y="68"/>
                </a:lnTo>
                <a:lnTo>
                  <a:pt x="322" y="72"/>
                </a:lnTo>
                <a:lnTo>
                  <a:pt x="308" y="76"/>
                </a:lnTo>
                <a:lnTo>
                  <a:pt x="290" y="80"/>
                </a:lnTo>
                <a:lnTo>
                  <a:pt x="272" y="80"/>
                </a:lnTo>
                <a:lnTo>
                  <a:pt x="272" y="80"/>
                </a:lnTo>
                <a:lnTo>
                  <a:pt x="254" y="80"/>
                </a:lnTo>
                <a:lnTo>
                  <a:pt x="238" y="78"/>
                </a:lnTo>
                <a:lnTo>
                  <a:pt x="226" y="74"/>
                </a:lnTo>
                <a:lnTo>
                  <a:pt x="214" y="70"/>
                </a:lnTo>
                <a:lnTo>
                  <a:pt x="214" y="70"/>
                </a:lnTo>
                <a:lnTo>
                  <a:pt x="214" y="70"/>
                </a:lnTo>
                <a:lnTo>
                  <a:pt x="210" y="68"/>
                </a:lnTo>
                <a:lnTo>
                  <a:pt x="210" y="68"/>
                </a:lnTo>
                <a:lnTo>
                  <a:pt x="200" y="60"/>
                </a:lnTo>
                <a:lnTo>
                  <a:pt x="198" y="56"/>
                </a:lnTo>
                <a:lnTo>
                  <a:pt x="196" y="52"/>
                </a:lnTo>
                <a:lnTo>
                  <a:pt x="196" y="52"/>
                </a:lnTo>
                <a:lnTo>
                  <a:pt x="198" y="46"/>
                </a:lnTo>
                <a:lnTo>
                  <a:pt x="6" y="136"/>
                </a:lnTo>
                <a:lnTo>
                  <a:pt x="6" y="136"/>
                </a:lnTo>
                <a:lnTo>
                  <a:pt x="2" y="138"/>
                </a:lnTo>
                <a:lnTo>
                  <a:pt x="2" y="142"/>
                </a:lnTo>
                <a:lnTo>
                  <a:pt x="2" y="142"/>
                </a:lnTo>
                <a:lnTo>
                  <a:pt x="2" y="148"/>
                </a:lnTo>
                <a:lnTo>
                  <a:pt x="6" y="150"/>
                </a:lnTo>
                <a:lnTo>
                  <a:pt x="30" y="158"/>
                </a:lnTo>
                <a:lnTo>
                  <a:pt x="4" y="170"/>
                </a:lnTo>
                <a:lnTo>
                  <a:pt x="4" y="170"/>
                </a:lnTo>
                <a:lnTo>
                  <a:pt x="2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2"/>
                </a:lnTo>
                <a:lnTo>
                  <a:pt x="6" y="184"/>
                </a:lnTo>
                <a:lnTo>
                  <a:pt x="30" y="194"/>
                </a:lnTo>
                <a:lnTo>
                  <a:pt x="4" y="206"/>
                </a:lnTo>
                <a:lnTo>
                  <a:pt x="4" y="206"/>
                </a:lnTo>
                <a:lnTo>
                  <a:pt x="0" y="208"/>
                </a:lnTo>
                <a:lnTo>
                  <a:pt x="0" y="212"/>
                </a:lnTo>
                <a:lnTo>
                  <a:pt x="0" y="212"/>
                </a:lnTo>
                <a:lnTo>
                  <a:pt x="0" y="218"/>
                </a:lnTo>
                <a:lnTo>
                  <a:pt x="4" y="220"/>
                </a:lnTo>
                <a:lnTo>
                  <a:pt x="148" y="270"/>
                </a:lnTo>
                <a:lnTo>
                  <a:pt x="148" y="270"/>
                </a:lnTo>
                <a:lnTo>
                  <a:pt x="150" y="270"/>
                </a:lnTo>
                <a:lnTo>
                  <a:pt x="150" y="270"/>
                </a:lnTo>
                <a:lnTo>
                  <a:pt x="154" y="270"/>
                </a:lnTo>
                <a:lnTo>
                  <a:pt x="198" y="250"/>
                </a:lnTo>
                <a:lnTo>
                  <a:pt x="198" y="250"/>
                </a:lnTo>
                <a:lnTo>
                  <a:pt x="200" y="254"/>
                </a:lnTo>
                <a:lnTo>
                  <a:pt x="206" y="258"/>
                </a:lnTo>
                <a:lnTo>
                  <a:pt x="212" y="264"/>
                </a:lnTo>
                <a:lnTo>
                  <a:pt x="222" y="266"/>
                </a:lnTo>
                <a:lnTo>
                  <a:pt x="244" y="272"/>
                </a:lnTo>
                <a:lnTo>
                  <a:pt x="272" y="274"/>
                </a:lnTo>
                <a:lnTo>
                  <a:pt x="272" y="274"/>
                </a:lnTo>
                <a:lnTo>
                  <a:pt x="300" y="272"/>
                </a:lnTo>
                <a:lnTo>
                  <a:pt x="314" y="270"/>
                </a:lnTo>
                <a:lnTo>
                  <a:pt x="324" y="266"/>
                </a:lnTo>
                <a:lnTo>
                  <a:pt x="334" y="262"/>
                </a:lnTo>
                <a:lnTo>
                  <a:pt x="340" y="256"/>
                </a:lnTo>
                <a:lnTo>
                  <a:pt x="344" y="252"/>
                </a:lnTo>
                <a:lnTo>
                  <a:pt x="346" y="246"/>
                </a:lnTo>
                <a:lnTo>
                  <a:pt x="346" y="230"/>
                </a:lnTo>
                <a:lnTo>
                  <a:pt x="346" y="230"/>
                </a:lnTo>
                <a:lnTo>
                  <a:pt x="346" y="236"/>
                </a:lnTo>
                <a:lnTo>
                  <a:pt x="344" y="240"/>
                </a:lnTo>
                <a:lnTo>
                  <a:pt x="334" y="246"/>
                </a:lnTo>
                <a:lnTo>
                  <a:pt x="334" y="246"/>
                </a:lnTo>
                <a:lnTo>
                  <a:pt x="322" y="252"/>
                </a:lnTo>
                <a:lnTo>
                  <a:pt x="308" y="256"/>
                </a:lnTo>
                <a:lnTo>
                  <a:pt x="290" y="258"/>
                </a:lnTo>
                <a:lnTo>
                  <a:pt x="272" y="260"/>
                </a:lnTo>
                <a:lnTo>
                  <a:pt x="272" y="260"/>
                </a:lnTo>
                <a:lnTo>
                  <a:pt x="252" y="258"/>
                </a:lnTo>
                <a:lnTo>
                  <a:pt x="236" y="256"/>
                </a:lnTo>
                <a:lnTo>
                  <a:pt x="220" y="252"/>
                </a:lnTo>
                <a:lnTo>
                  <a:pt x="210" y="246"/>
                </a:lnTo>
                <a:lnTo>
                  <a:pt x="210" y="246"/>
                </a:lnTo>
                <a:lnTo>
                  <a:pt x="206" y="244"/>
                </a:lnTo>
                <a:lnTo>
                  <a:pt x="206" y="244"/>
                </a:lnTo>
                <a:lnTo>
                  <a:pt x="206" y="244"/>
                </a:lnTo>
                <a:lnTo>
                  <a:pt x="200" y="238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2"/>
                </a:lnTo>
                <a:lnTo>
                  <a:pt x="150" y="254"/>
                </a:lnTo>
                <a:lnTo>
                  <a:pt x="28" y="212"/>
                </a:lnTo>
                <a:lnTo>
                  <a:pt x="52" y="200"/>
                </a:lnTo>
                <a:lnTo>
                  <a:pt x="148" y="234"/>
                </a:lnTo>
                <a:lnTo>
                  <a:pt x="148" y="234"/>
                </a:lnTo>
                <a:lnTo>
                  <a:pt x="152" y="234"/>
                </a:lnTo>
                <a:lnTo>
                  <a:pt x="152" y="234"/>
                </a:lnTo>
                <a:lnTo>
                  <a:pt x="154" y="234"/>
                </a:lnTo>
                <a:lnTo>
                  <a:pt x="198" y="214"/>
                </a:lnTo>
                <a:lnTo>
                  <a:pt x="198" y="214"/>
                </a:lnTo>
                <a:lnTo>
                  <a:pt x="200" y="220"/>
                </a:lnTo>
                <a:lnTo>
                  <a:pt x="206" y="224"/>
                </a:lnTo>
                <a:lnTo>
                  <a:pt x="214" y="228"/>
                </a:lnTo>
                <a:lnTo>
                  <a:pt x="222" y="232"/>
                </a:lnTo>
                <a:lnTo>
                  <a:pt x="246" y="236"/>
                </a:lnTo>
                <a:lnTo>
                  <a:pt x="272" y="238"/>
                </a:lnTo>
                <a:lnTo>
                  <a:pt x="272" y="238"/>
                </a:lnTo>
                <a:lnTo>
                  <a:pt x="300" y="236"/>
                </a:lnTo>
                <a:lnTo>
                  <a:pt x="314" y="234"/>
                </a:lnTo>
                <a:lnTo>
                  <a:pt x="324" y="230"/>
                </a:lnTo>
                <a:lnTo>
                  <a:pt x="334" y="226"/>
                </a:lnTo>
                <a:lnTo>
                  <a:pt x="340" y="220"/>
                </a:lnTo>
                <a:lnTo>
                  <a:pt x="344" y="216"/>
                </a:lnTo>
                <a:lnTo>
                  <a:pt x="346" y="210"/>
                </a:lnTo>
                <a:lnTo>
                  <a:pt x="346" y="196"/>
                </a:lnTo>
                <a:lnTo>
                  <a:pt x="346" y="196"/>
                </a:lnTo>
                <a:lnTo>
                  <a:pt x="346" y="200"/>
                </a:lnTo>
                <a:lnTo>
                  <a:pt x="344" y="204"/>
                </a:lnTo>
                <a:lnTo>
                  <a:pt x="334" y="210"/>
                </a:lnTo>
                <a:lnTo>
                  <a:pt x="334" y="210"/>
                </a:lnTo>
                <a:lnTo>
                  <a:pt x="322" y="216"/>
                </a:lnTo>
                <a:lnTo>
                  <a:pt x="308" y="220"/>
                </a:lnTo>
                <a:lnTo>
                  <a:pt x="290" y="222"/>
                </a:lnTo>
                <a:lnTo>
                  <a:pt x="272" y="224"/>
                </a:lnTo>
                <a:lnTo>
                  <a:pt x="272" y="224"/>
                </a:lnTo>
                <a:lnTo>
                  <a:pt x="252" y="222"/>
                </a:lnTo>
                <a:lnTo>
                  <a:pt x="236" y="220"/>
                </a:lnTo>
                <a:lnTo>
                  <a:pt x="220" y="216"/>
                </a:lnTo>
                <a:lnTo>
                  <a:pt x="210" y="210"/>
                </a:lnTo>
                <a:lnTo>
                  <a:pt x="210" y="210"/>
                </a:lnTo>
                <a:lnTo>
                  <a:pt x="208" y="210"/>
                </a:lnTo>
                <a:lnTo>
                  <a:pt x="208" y="210"/>
                </a:lnTo>
                <a:lnTo>
                  <a:pt x="200" y="204"/>
                </a:lnTo>
                <a:lnTo>
                  <a:pt x="198" y="198"/>
                </a:lnTo>
                <a:lnTo>
                  <a:pt x="198" y="198"/>
                </a:lnTo>
                <a:lnTo>
                  <a:pt x="196" y="196"/>
                </a:lnTo>
                <a:lnTo>
                  <a:pt x="196" y="198"/>
                </a:lnTo>
                <a:lnTo>
                  <a:pt x="152" y="218"/>
                </a:lnTo>
                <a:lnTo>
                  <a:pt x="72" y="192"/>
                </a:lnTo>
                <a:lnTo>
                  <a:pt x="50" y="184"/>
                </a:lnTo>
                <a:lnTo>
                  <a:pt x="28" y="176"/>
                </a:lnTo>
                <a:lnTo>
                  <a:pt x="52" y="166"/>
                </a:lnTo>
                <a:lnTo>
                  <a:pt x="150" y="200"/>
                </a:lnTo>
                <a:lnTo>
                  <a:pt x="150" y="200"/>
                </a:lnTo>
                <a:lnTo>
                  <a:pt x="152" y="200"/>
                </a:lnTo>
                <a:lnTo>
                  <a:pt x="152" y="200"/>
                </a:lnTo>
                <a:lnTo>
                  <a:pt x="156" y="200"/>
                </a:lnTo>
                <a:lnTo>
                  <a:pt x="198" y="180"/>
                </a:lnTo>
                <a:lnTo>
                  <a:pt x="198" y="180"/>
                </a:lnTo>
                <a:lnTo>
                  <a:pt x="202" y="184"/>
                </a:lnTo>
                <a:lnTo>
                  <a:pt x="208" y="188"/>
                </a:lnTo>
                <a:lnTo>
                  <a:pt x="224" y="196"/>
                </a:lnTo>
                <a:lnTo>
                  <a:pt x="246" y="200"/>
                </a:lnTo>
                <a:lnTo>
                  <a:pt x="272" y="202"/>
                </a:lnTo>
                <a:lnTo>
                  <a:pt x="272" y="202"/>
                </a:lnTo>
                <a:lnTo>
                  <a:pt x="296" y="200"/>
                </a:lnTo>
                <a:lnTo>
                  <a:pt x="318" y="196"/>
                </a:lnTo>
                <a:lnTo>
                  <a:pt x="334" y="190"/>
                </a:lnTo>
                <a:lnTo>
                  <a:pt x="340" y="186"/>
                </a:lnTo>
                <a:lnTo>
                  <a:pt x="344" y="180"/>
                </a:lnTo>
                <a:lnTo>
                  <a:pt x="370" y="168"/>
                </a:lnTo>
                <a:lnTo>
                  <a:pt x="370" y="168"/>
                </a:lnTo>
                <a:lnTo>
                  <a:pt x="374" y="166"/>
                </a:lnTo>
                <a:lnTo>
                  <a:pt x="374" y="162"/>
                </a:lnTo>
                <a:lnTo>
                  <a:pt x="374" y="162"/>
                </a:lnTo>
                <a:lnTo>
                  <a:pt x="374" y="156"/>
                </a:lnTo>
                <a:lnTo>
                  <a:pt x="370" y="154"/>
                </a:lnTo>
                <a:lnTo>
                  <a:pt x="346" y="146"/>
                </a:lnTo>
                <a:lnTo>
                  <a:pt x="372" y="134"/>
                </a:lnTo>
                <a:lnTo>
                  <a:pt x="372" y="134"/>
                </a:lnTo>
                <a:lnTo>
                  <a:pt x="374" y="130"/>
                </a:lnTo>
                <a:lnTo>
                  <a:pt x="376" y="126"/>
                </a:lnTo>
                <a:lnTo>
                  <a:pt x="376" y="126"/>
                </a:lnTo>
                <a:close/>
                <a:moveTo>
                  <a:pt x="202" y="78"/>
                </a:moveTo>
                <a:lnTo>
                  <a:pt x="202" y="78"/>
                </a:lnTo>
                <a:lnTo>
                  <a:pt x="214" y="84"/>
                </a:lnTo>
                <a:lnTo>
                  <a:pt x="230" y="90"/>
                </a:lnTo>
                <a:lnTo>
                  <a:pt x="248" y="94"/>
                </a:lnTo>
                <a:lnTo>
                  <a:pt x="272" y="96"/>
                </a:lnTo>
                <a:lnTo>
                  <a:pt x="272" y="96"/>
                </a:lnTo>
                <a:lnTo>
                  <a:pt x="294" y="94"/>
                </a:lnTo>
                <a:lnTo>
                  <a:pt x="314" y="90"/>
                </a:lnTo>
                <a:lnTo>
                  <a:pt x="330" y="84"/>
                </a:lnTo>
                <a:lnTo>
                  <a:pt x="342" y="78"/>
                </a:lnTo>
                <a:lnTo>
                  <a:pt x="342" y="78"/>
                </a:lnTo>
                <a:lnTo>
                  <a:pt x="346" y="82"/>
                </a:lnTo>
                <a:lnTo>
                  <a:pt x="346" y="88"/>
                </a:lnTo>
                <a:lnTo>
                  <a:pt x="346" y="88"/>
                </a:lnTo>
                <a:lnTo>
                  <a:pt x="346" y="92"/>
                </a:lnTo>
                <a:lnTo>
                  <a:pt x="344" y="96"/>
                </a:lnTo>
                <a:lnTo>
                  <a:pt x="334" y="104"/>
                </a:lnTo>
                <a:lnTo>
                  <a:pt x="334" y="104"/>
                </a:lnTo>
                <a:lnTo>
                  <a:pt x="322" y="108"/>
                </a:lnTo>
                <a:lnTo>
                  <a:pt x="308" y="112"/>
                </a:lnTo>
                <a:lnTo>
                  <a:pt x="290" y="116"/>
                </a:lnTo>
                <a:lnTo>
                  <a:pt x="272" y="116"/>
                </a:lnTo>
                <a:lnTo>
                  <a:pt x="272" y="116"/>
                </a:lnTo>
                <a:lnTo>
                  <a:pt x="254" y="116"/>
                </a:lnTo>
                <a:lnTo>
                  <a:pt x="238" y="114"/>
                </a:lnTo>
                <a:lnTo>
                  <a:pt x="226" y="110"/>
                </a:lnTo>
                <a:lnTo>
                  <a:pt x="214" y="106"/>
                </a:lnTo>
                <a:lnTo>
                  <a:pt x="214" y="106"/>
                </a:lnTo>
                <a:lnTo>
                  <a:pt x="214" y="106"/>
                </a:lnTo>
                <a:lnTo>
                  <a:pt x="210" y="104"/>
                </a:lnTo>
                <a:lnTo>
                  <a:pt x="210" y="104"/>
                </a:lnTo>
                <a:lnTo>
                  <a:pt x="200" y="96"/>
                </a:lnTo>
                <a:lnTo>
                  <a:pt x="198" y="92"/>
                </a:lnTo>
                <a:lnTo>
                  <a:pt x="196" y="88"/>
                </a:lnTo>
                <a:lnTo>
                  <a:pt x="196" y="88"/>
                </a:lnTo>
                <a:lnTo>
                  <a:pt x="198" y="82"/>
                </a:lnTo>
                <a:lnTo>
                  <a:pt x="202" y="78"/>
                </a:lnTo>
                <a:lnTo>
                  <a:pt x="202" y="78"/>
                </a:lnTo>
                <a:close/>
                <a:moveTo>
                  <a:pt x="202" y="114"/>
                </a:moveTo>
                <a:lnTo>
                  <a:pt x="202" y="114"/>
                </a:lnTo>
                <a:lnTo>
                  <a:pt x="214" y="120"/>
                </a:lnTo>
                <a:lnTo>
                  <a:pt x="230" y="126"/>
                </a:lnTo>
                <a:lnTo>
                  <a:pt x="248" y="130"/>
                </a:lnTo>
                <a:lnTo>
                  <a:pt x="272" y="130"/>
                </a:lnTo>
                <a:lnTo>
                  <a:pt x="272" y="130"/>
                </a:lnTo>
                <a:lnTo>
                  <a:pt x="294" y="130"/>
                </a:lnTo>
                <a:lnTo>
                  <a:pt x="314" y="126"/>
                </a:lnTo>
                <a:lnTo>
                  <a:pt x="330" y="120"/>
                </a:lnTo>
                <a:lnTo>
                  <a:pt x="342" y="114"/>
                </a:lnTo>
                <a:lnTo>
                  <a:pt x="342" y="114"/>
                </a:lnTo>
                <a:lnTo>
                  <a:pt x="346" y="118"/>
                </a:lnTo>
                <a:lnTo>
                  <a:pt x="346" y="124"/>
                </a:lnTo>
                <a:lnTo>
                  <a:pt x="346" y="124"/>
                </a:lnTo>
                <a:lnTo>
                  <a:pt x="346" y="128"/>
                </a:lnTo>
                <a:lnTo>
                  <a:pt x="346" y="128"/>
                </a:lnTo>
                <a:lnTo>
                  <a:pt x="342" y="132"/>
                </a:lnTo>
                <a:lnTo>
                  <a:pt x="342" y="132"/>
                </a:lnTo>
                <a:lnTo>
                  <a:pt x="340" y="134"/>
                </a:lnTo>
                <a:lnTo>
                  <a:pt x="340" y="134"/>
                </a:lnTo>
                <a:lnTo>
                  <a:pt x="338" y="136"/>
                </a:lnTo>
                <a:lnTo>
                  <a:pt x="338" y="136"/>
                </a:lnTo>
                <a:lnTo>
                  <a:pt x="334" y="140"/>
                </a:lnTo>
                <a:lnTo>
                  <a:pt x="334" y="140"/>
                </a:lnTo>
                <a:lnTo>
                  <a:pt x="322" y="144"/>
                </a:lnTo>
                <a:lnTo>
                  <a:pt x="308" y="148"/>
                </a:lnTo>
                <a:lnTo>
                  <a:pt x="290" y="150"/>
                </a:lnTo>
                <a:lnTo>
                  <a:pt x="272" y="152"/>
                </a:lnTo>
                <a:lnTo>
                  <a:pt x="272" y="152"/>
                </a:lnTo>
                <a:lnTo>
                  <a:pt x="254" y="152"/>
                </a:lnTo>
                <a:lnTo>
                  <a:pt x="238" y="148"/>
                </a:lnTo>
                <a:lnTo>
                  <a:pt x="226" y="146"/>
                </a:lnTo>
                <a:lnTo>
                  <a:pt x="214" y="142"/>
                </a:lnTo>
                <a:lnTo>
                  <a:pt x="214" y="142"/>
                </a:lnTo>
                <a:lnTo>
                  <a:pt x="214" y="142"/>
                </a:lnTo>
                <a:lnTo>
                  <a:pt x="210" y="140"/>
                </a:lnTo>
                <a:lnTo>
                  <a:pt x="210" y="140"/>
                </a:lnTo>
                <a:lnTo>
                  <a:pt x="200" y="132"/>
                </a:lnTo>
                <a:lnTo>
                  <a:pt x="198" y="128"/>
                </a:lnTo>
                <a:lnTo>
                  <a:pt x="196" y="124"/>
                </a:lnTo>
                <a:lnTo>
                  <a:pt x="196" y="124"/>
                </a:lnTo>
                <a:lnTo>
                  <a:pt x="198" y="118"/>
                </a:lnTo>
                <a:lnTo>
                  <a:pt x="202" y="114"/>
                </a:lnTo>
                <a:lnTo>
                  <a:pt x="202" y="114"/>
                </a:lnTo>
                <a:close/>
                <a:moveTo>
                  <a:pt x="162" y="144"/>
                </a:moveTo>
                <a:lnTo>
                  <a:pt x="162" y="144"/>
                </a:lnTo>
                <a:lnTo>
                  <a:pt x="150" y="150"/>
                </a:lnTo>
                <a:lnTo>
                  <a:pt x="134" y="150"/>
                </a:lnTo>
                <a:lnTo>
                  <a:pt x="134" y="150"/>
                </a:lnTo>
                <a:lnTo>
                  <a:pt x="116" y="150"/>
                </a:lnTo>
                <a:lnTo>
                  <a:pt x="104" y="144"/>
                </a:lnTo>
                <a:lnTo>
                  <a:pt x="104" y="144"/>
                </a:lnTo>
                <a:lnTo>
                  <a:pt x="100" y="142"/>
                </a:lnTo>
                <a:lnTo>
                  <a:pt x="98" y="138"/>
                </a:lnTo>
                <a:lnTo>
                  <a:pt x="98" y="138"/>
                </a:lnTo>
                <a:lnTo>
                  <a:pt x="100" y="136"/>
                </a:lnTo>
                <a:lnTo>
                  <a:pt x="102" y="132"/>
                </a:lnTo>
                <a:lnTo>
                  <a:pt x="110" y="128"/>
                </a:lnTo>
                <a:lnTo>
                  <a:pt x="120" y="126"/>
                </a:lnTo>
                <a:lnTo>
                  <a:pt x="134" y="124"/>
                </a:lnTo>
                <a:lnTo>
                  <a:pt x="134" y="124"/>
                </a:lnTo>
                <a:lnTo>
                  <a:pt x="148" y="126"/>
                </a:lnTo>
                <a:lnTo>
                  <a:pt x="158" y="128"/>
                </a:lnTo>
                <a:lnTo>
                  <a:pt x="166" y="132"/>
                </a:lnTo>
                <a:lnTo>
                  <a:pt x="168" y="136"/>
                </a:lnTo>
                <a:lnTo>
                  <a:pt x="168" y="138"/>
                </a:lnTo>
                <a:lnTo>
                  <a:pt x="168" y="138"/>
                </a:lnTo>
                <a:lnTo>
                  <a:pt x="166" y="142"/>
                </a:lnTo>
                <a:lnTo>
                  <a:pt x="162" y="144"/>
                </a:lnTo>
                <a:lnTo>
                  <a:pt x="162" y="144"/>
                </a:lnTo>
                <a:close/>
                <a:moveTo>
                  <a:pt x="346" y="160"/>
                </a:moveTo>
                <a:lnTo>
                  <a:pt x="346" y="160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2" y="168"/>
                </a:lnTo>
                <a:lnTo>
                  <a:pt x="342" y="168"/>
                </a:lnTo>
                <a:lnTo>
                  <a:pt x="340" y="170"/>
                </a:lnTo>
                <a:lnTo>
                  <a:pt x="340" y="170"/>
                </a:lnTo>
                <a:lnTo>
                  <a:pt x="338" y="172"/>
                </a:lnTo>
                <a:lnTo>
                  <a:pt x="338" y="172"/>
                </a:lnTo>
                <a:lnTo>
                  <a:pt x="334" y="174"/>
                </a:lnTo>
                <a:lnTo>
                  <a:pt x="334" y="174"/>
                </a:lnTo>
                <a:lnTo>
                  <a:pt x="322" y="180"/>
                </a:lnTo>
                <a:lnTo>
                  <a:pt x="308" y="184"/>
                </a:lnTo>
                <a:lnTo>
                  <a:pt x="290" y="186"/>
                </a:lnTo>
                <a:lnTo>
                  <a:pt x="272" y="188"/>
                </a:lnTo>
                <a:lnTo>
                  <a:pt x="272" y="188"/>
                </a:lnTo>
                <a:lnTo>
                  <a:pt x="252" y="186"/>
                </a:lnTo>
                <a:lnTo>
                  <a:pt x="236" y="184"/>
                </a:lnTo>
                <a:lnTo>
                  <a:pt x="220" y="180"/>
                </a:lnTo>
                <a:lnTo>
                  <a:pt x="210" y="174"/>
                </a:lnTo>
                <a:lnTo>
                  <a:pt x="210" y="174"/>
                </a:lnTo>
                <a:lnTo>
                  <a:pt x="208" y="174"/>
                </a:lnTo>
                <a:lnTo>
                  <a:pt x="208" y="174"/>
                </a:lnTo>
                <a:lnTo>
                  <a:pt x="208" y="174"/>
                </a:lnTo>
                <a:lnTo>
                  <a:pt x="200" y="168"/>
                </a:lnTo>
                <a:lnTo>
                  <a:pt x="200" y="168"/>
                </a:lnTo>
                <a:lnTo>
                  <a:pt x="200" y="166"/>
                </a:lnTo>
                <a:lnTo>
                  <a:pt x="200" y="166"/>
                </a:lnTo>
                <a:lnTo>
                  <a:pt x="198" y="164"/>
                </a:lnTo>
                <a:lnTo>
                  <a:pt x="198" y="164"/>
                </a:lnTo>
                <a:lnTo>
                  <a:pt x="196" y="160"/>
                </a:lnTo>
                <a:lnTo>
                  <a:pt x="196" y="160"/>
                </a:lnTo>
                <a:lnTo>
                  <a:pt x="198" y="154"/>
                </a:lnTo>
                <a:lnTo>
                  <a:pt x="202" y="148"/>
                </a:lnTo>
                <a:lnTo>
                  <a:pt x="202" y="148"/>
                </a:lnTo>
                <a:lnTo>
                  <a:pt x="214" y="156"/>
                </a:lnTo>
                <a:lnTo>
                  <a:pt x="230" y="162"/>
                </a:lnTo>
                <a:lnTo>
                  <a:pt x="248" y="166"/>
                </a:lnTo>
                <a:lnTo>
                  <a:pt x="272" y="166"/>
                </a:lnTo>
                <a:lnTo>
                  <a:pt x="272" y="166"/>
                </a:lnTo>
                <a:lnTo>
                  <a:pt x="294" y="166"/>
                </a:lnTo>
                <a:lnTo>
                  <a:pt x="314" y="162"/>
                </a:lnTo>
                <a:lnTo>
                  <a:pt x="330" y="156"/>
                </a:lnTo>
                <a:lnTo>
                  <a:pt x="342" y="148"/>
                </a:lnTo>
                <a:lnTo>
                  <a:pt x="342" y="148"/>
                </a:lnTo>
                <a:lnTo>
                  <a:pt x="346" y="154"/>
                </a:lnTo>
                <a:lnTo>
                  <a:pt x="346" y="160"/>
                </a:lnTo>
                <a:lnTo>
                  <a:pt x="346" y="160"/>
                </a:lnTo>
                <a:close/>
                <a:moveTo>
                  <a:pt x="346" y="128"/>
                </a:moveTo>
                <a:lnTo>
                  <a:pt x="346" y="128"/>
                </a:lnTo>
                <a:lnTo>
                  <a:pt x="348" y="128"/>
                </a:lnTo>
                <a:lnTo>
                  <a:pt x="346" y="128"/>
                </a:lnTo>
                <a:close/>
                <a:moveTo>
                  <a:pt x="196" y="28"/>
                </a:moveTo>
                <a:lnTo>
                  <a:pt x="196" y="28"/>
                </a:lnTo>
                <a:lnTo>
                  <a:pt x="198" y="24"/>
                </a:lnTo>
                <a:lnTo>
                  <a:pt x="202" y="18"/>
                </a:lnTo>
                <a:lnTo>
                  <a:pt x="210" y="14"/>
                </a:lnTo>
                <a:lnTo>
                  <a:pt x="218" y="8"/>
                </a:lnTo>
                <a:lnTo>
                  <a:pt x="230" y="6"/>
                </a:lnTo>
                <a:lnTo>
                  <a:pt x="242" y="2"/>
                </a:lnTo>
                <a:lnTo>
                  <a:pt x="272" y="0"/>
                </a:lnTo>
                <a:lnTo>
                  <a:pt x="272" y="0"/>
                </a:lnTo>
                <a:lnTo>
                  <a:pt x="300" y="2"/>
                </a:lnTo>
                <a:lnTo>
                  <a:pt x="314" y="6"/>
                </a:lnTo>
                <a:lnTo>
                  <a:pt x="324" y="8"/>
                </a:lnTo>
                <a:lnTo>
                  <a:pt x="334" y="14"/>
                </a:lnTo>
                <a:lnTo>
                  <a:pt x="340" y="18"/>
                </a:lnTo>
                <a:lnTo>
                  <a:pt x="344" y="24"/>
                </a:lnTo>
                <a:lnTo>
                  <a:pt x="346" y="28"/>
                </a:lnTo>
                <a:lnTo>
                  <a:pt x="346" y="28"/>
                </a:lnTo>
                <a:lnTo>
                  <a:pt x="346" y="34"/>
                </a:lnTo>
                <a:lnTo>
                  <a:pt x="344" y="38"/>
                </a:lnTo>
                <a:lnTo>
                  <a:pt x="334" y="44"/>
                </a:lnTo>
                <a:lnTo>
                  <a:pt x="334" y="44"/>
                </a:lnTo>
                <a:lnTo>
                  <a:pt x="322" y="50"/>
                </a:lnTo>
                <a:lnTo>
                  <a:pt x="308" y="54"/>
                </a:lnTo>
                <a:lnTo>
                  <a:pt x="290" y="56"/>
                </a:lnTo>
                <a:lnTo>
                  <a:pt x="272" y="58"/>
                </a:lnTo>
                <a:lnTo>
                  <a:pt x="272" y="58"/>
                </a:lnTo>
                <a:lnTo>
                  <a:pt x="252" y="56"/>
                </a:lnTo>
                <a:lnTo>
                  <a:pt x="236" y="54"/>
                </a:lnTo>
                <a:lnTo>
                  <a:pt x="220" y="50"/>
                </a:lnTo>
                <a:lnTo>
                  <a:pt x="210" y="44"/>
                </a:lnTo>
                <a:lnTo>
                  <a:pt x="210" y="44"/>
                </a:lnTo>
                <a:lnTo>
                  <a:pt x="200" y="38"/>
                </a:lnTo>
                <a:lnTo>
                  <a:pt x="198" y="34"/>
                </a:lnTo>
                <a:lnTo>
                  <a:pt x="196" y="28"/>
                </a:lnTo>
                <a:lnTo>
                  <a:pt x="196" y="28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899592" y="3068960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grpSp>
        <p:nvGrpSpPr>
          <p:cNvPr id="40" name="Group 26"/>
          <p:cNvGrpSpPr/>
          <p:nvPr/>
        </p:nvGrpSpPr>
        <p:grpSpPr>
          <a:xfrm>
            <a:off x="755576" y="5085184"/>
            <a:ext cx="432048" cy="360040"/>
            <a:chOff x="1575605" y="3582211"/>
            <a:chExt cx="391130" cy="391130"/>
          </a:xfrm>
        </p:grpSpPr>
        <p:sp>
          <p:nvSpPr>
            <p:cNvPr id="41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42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45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46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708198" y="4188686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50" name="Freeform 4843"/>
          <p:cNvSpPr>
            <a:spLocks noEditPoints="1"/>
          </p:cNvSpPr>
          <p:nvPr/>
        </p:nvSpPr>
        <p:spPr bwMode="auto">
          <a:xfrm>
            <a:off x="755576" y="1429422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652120" y="6453336"/>
            <a:ext cx="28803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16/12/2019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E191B340-9C65-48A3-BECC-DC34A5B53B73}"/>
              </a:ext>
            </a:extLst>
          </p:cNvPr>
          <p:cNvSpPr/>
          <p:nvPr/>
        </p:nvSpPr>
        <p:spPr>
          <a:xfrm>
            <a:off x="1259632" y="1372887"/>
            <a:ext cx="5112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Obiettivo: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Realizzazione della piattaforma georeferenziata, per gestire i processi inerenti la Residenzialità Sociale Temporanea, integrata con il Sistema Informativo in uso alla Direzione Politiche Sociali del Comune di Milano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B8BBDBA6-6D22-46D6-B81E-4471E51120A4}"/>
              </a:ext>
            </a:extLst>
          </p:cNvPr>
          <p:cNvSpPr/>
          <p:nvPr/>
        </p:nvSpPr>
        <p:spPr>
          <a:xfrm>
            <a:off x="1259632" y="2978846"/>
            <a:ext cx="5218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Attività in corso: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Sviluppo piattaforma 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41AB99F5-81D8-4E30-B89A-15BABA2515DC}"/>
              </a:ext>
            </a:extLst>
          </p:cNvPr>
          <p:cNvSpPr/>
          <p:nvPr/>
        </p:nvSpPr>
        <p:spPr>
          <a:xfrm>
            <a:off x="1255370" y="3943313"/>
            <a:ext cx="50836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Soggetto attuatore: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Comune di Milano -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Direzione SIAD, Direzione Politiche Sociali e Cultura della Salute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="" xmlns:a16="http://schemas.microsoft.com/office/drawing/2014/main" id="{E8C7B361-261B-4E56-AEA3-2A6EF952AFA7}"/>
              </a:ext>
            </a:extLst>
          </p:cNvPr>
          <p:cNvSpPr/>
          <p:nvPr/>
        </p:nvSpPr>
        <p:spPr>
          <a:xfrm>
            <a:off x="1259632" y="5761630"/>
            <a:ext cx="4244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Importo in previsione di spesa per il 2019-2020: </a:t>
            </a: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€ 281.000,00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87690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5125111F-C434-45B4-AB45-8C2ACAD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49480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Il Progetto PON MI1.1.1.c : WeMi2.0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247194" y="1814812"/>
            <a:ext cx="83453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Il progetto ‘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Servizi di welfare collaborativo - Piattaforma digitale per i servizi domiciliari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‘ prevede lo sviluppo di una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piattaforma digitale collaborativo - connettiva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per consentire alla cittadinanza di accedere ai </a:t>
            </a:r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servizi domiciliari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, sia individualmente sia secondo logiche di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sharing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 welfare.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899592" y="3560662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Programma di finanziamento: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PON Metro 2014-2020 - Asse 1</a:t>
            </a:r>
          </a:p>
        </p:txBody>
      </p:sp>
      <p:sp>
        <p:nvSpPr>
          <p:cNvPr id="55" name="Rettangolo 54"/>
          <p:cNvSpPr/>
          <p:nvPr/>
        </p:nvSpPr>
        <p:spPr>
          <a:xfrm>
            <a:off x="5583552" y="3497041"/>
            <a:ext cx="2169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Beneficiario Fondi: 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Comune di Milano</a:t>
            </a:r>
          </a:p>
        </p:txBody>
      </p:sp>
      <p:sp>
        <p:nvSpPr>
          <p:cNvPr id="56" name="Rettangolo 55"/>
          <p:cNvSpPr/>
          <p:nvPr/>
        </p:nvSpPr>
        <p:spPr>
          <a:xfrm>
            <a:off x="788404" y="545731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Area territoriale di intervento: 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Comune di Milano</a:t>
            </a:r>
          </a:p>
        </p:txBody>
      </p:sp>
      <p:sp>
        <p:nvSpPr>
          <p:cNvPr id="57" name="Rettangolo 56"/>
          <p:cNvSpPr/>
          <p:nvPr/>
        </p:nvSpPr>
        <p:spPr>
          <a:xfrm>
            <a:off x="5591199" y="5372343"/>
            <a:ext cx="3855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Destinatari del progetto: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Cittadini (e Filantropi)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Prestatori d’opera (e Volontari)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Enti fornitori di Servizi</a:t>
            </a:r>
          </a:p>
          <a:p>
            <a:endParaRPr lang="it-IT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8" name="Rettangolo 57"/>
          <p:cNvSpPr/>
          <p:nvPr/>
        </p:nvSpPr>
        <p:spPr>
          <a:xfrm>
            <a:off x="5652120" y="4472873"/>
            <a:ext cx="1309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Durata: 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2014 – 2020</a:t>
            </a:r>
          </a:p>
        </p:txBody>
      </p:sp>
      <p:sp>
        <p:nvSpPr>
          <p:cNvPr id="59" name="Rettangolo 58"/>
          <p:cNvSpPr/>
          <p:nvPr/>
        </p:nvSpPr>
        <p:spPr>
          <a:xfrm>
            <a:off x="876266" y="4496442"/>
            <a:ext cx="20258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Importo finanziato: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alibri" charset="0"/>
                <a:cs typeface="Calibri" charset="0"/>
              </a:rPr>
              <a:t>euro 900.000,00</a:t>
            </a:r>
          </a:p>
        </p:txBody>
      </p:sp>
      <p:sp>
        <p:nvSpPr>
          <p:cNvPr id="60" name="Freeform 4968"/>
          <p:cNvSpPr>
            <a:spLocks noEditPoints="1"/>
          </p:cNvSpPr>
          <p:nvPr/>
        </p:nvSpPr>
        <p:spPr bwMode="auto">
          <a:xfrm>
            <a:off x="323528" y="5490061"/>
            <a:ext cx="479759" cy="484605"/>
          </a:xfrm>
          <a:custGeom>
            <a:avLst/>
            <a:gdLst>
              <a:gd name="T0" fmla="*/ 354 w 396"/>
              <a:gd name="T1" fmla="*/ 78 h 400"/>
              <a:gd name="T2" fmla="*/ 198 w 396"/>
              <a:gd name="T3" fmla="*/ 0 h 400"/>
              <a:gd name="T4" fmla="*/ 130 w 396"/>
              <a:gd name="T5" fmla="*/ 14 h 400"/>
              <a:gd name="T6" fmla="*/ 38 w 396"/>
              <a:gd name="T7" fmla="*/ 82 h 400"/>
              <a:gd name="T8" fmla="*/ 0 w 396"/>
              <a:gd name="T9" fmla="*/ 190 h 400"/>
              <a:gd name="T10" fmla="*/ 18 w 396"/>
              <a:gd name="T11" fmla="*/ 282 h 400"/>
              <a:gd name="T12" fmla="*/ 110 w 396"/>
              <a:gd name="T13" fmla="*/ 378 h 400"/>
              <a:gd name="T14" fmla="*/ 232 w 396"/>
              <a:gd name="T15" fmla="*/ 396 h 400"/>
              <a:gd name="T16" fmla="*/ 318 w 396"/>
              <a:gd name="T17" fmla="*/ 358 h 400"/>
              <a:gd name="T18" fmla="*/ 386 w 396"/>
              <a:gd name="T19" fmla="*/ 266 h 400"/>
              <a:gd name="T20" fmla="*/ 390 w 396"/>
              <a:gd name="T21" fmla="*/ 152 h 400"/>
              <a:gd name="T22" fmla="*/ 360 w 396"/>
              <a:gd name="T23" fmla="*/ 232 h 400"/>
              <a:gd name="T24" fmla="*/ 322 w 396"/>
              <a:gd name="T25" fmla="*/ 174 h 400"/>
              <a:gd name="T26" fmla="*/ 354 w 396"/>
              <a:gd name="T27" fmla="*/ 120 h 400"/>
              <a:gd name="T28" fmla="*/ 372 w 396"/>
              <a:gd name="T29" fmla="*/ 198 h 400"/>
              <a:gd name="T30" fmla="*/ 326 w 396"/>
              <a:gd name="T31" fmla="*/ 122 h 400"/>
              <a:gd name="T32" fmla="*/ 248 w 396"/>
              <a:gd name="T33" fmla="*/ 110 h 400"/>
              <a:gd name="T34" fmla="*/ 248 w 396"/>
              <a:gd name="T35" fmla="*/ 42 h 400"/>
              <a:gd name="T36" fmla="*/ 318 w 396"/>
              <a:gd name="T37" fmla="*/ 74 h 400"/>
              <a:gd name="T38" fmla="*/ 24 w 396"/>
              <a:gd name="T39" fmla="*/ 180 h 400"/>
              <a:gd name="T40" fmla="*/ 58 w 396"/>
              <a:gd name="T41" fmla="*/ 94 h 400"/>
              <a:gd name="T42" fmla="*/ 88 w 396"/>
              <a:gd name="T43" fmla="*/ 158 h 400"/>
              <a:gd name="T44" fmla="*/ 66 w 396"/>
              <a:gd name="T45" fmla="*/ 234 h 400"/>
              <a:gd name="T46" fmla="*/ 28 w 396"/>
              <a:gd name="T47" fmla="*/ 190 h 400"/>
              <a:gd name="T48" fmla="*/ 176 w 396"/>
              <a:gd name="T49" fmla="*/ 58 h 400"/>
              <a:gd name="T50" fmla="*/ 230 w 396"/>
              <a:gd name="T51" fmla="*/ 44 h 400"/>
              <a:gd name="T52" fmla="*/ 240 w 396"/>
              <a:gd name="T53" fmla="*/ 92 h 400"/>
              <a:gd name="T54" fmla="*/ 186 w 396"/>
              <a:gd name="T55" fmla="*/ 28 h 400"/>
              <a:gd name="T56" fmla="*/ 162 w 396"/>
              <a:gd name="T57" fmla="*/ 28 h 400"/>
              <a:gd name="T58" fmla="*/ 118 w 396"/>
              <a:gd name="T59" fmla="*/ 62 h 400"/>
              <a:gd name="T60" fmla="*/ 130 w 396"/>
              <a:gd name="T61" fmla="*/ 38 h 400"/>
              <a:gd name="T62" fmla="*/ 124 w 396"/>
              <a:gd name="T63" fmla="*/ 78 h 400"/>
              <a:gd name="T64" fmla="*/ 96 w 396"/>
              <a:gd name="T65" fmla="*/ 144 h 400"/>
              <a:gd name="T66" fmla="*/ 74 w 396"/>
              <a:gd name="T67" fmla="*/ 100 h 400"/>
              <a:gd name="T68" fmla="*/ 170 w 396"/>
              <a:gd name="T69" fmla="*/ 148 h 400"/>
              <a:gd name="T70" fmla="*/ 136 w 396"/>
              <a:gd name="T71" fmla="*/ 122 h 400"/>
              <a:gd name="T72" fmla="*/ 226 w 396"/>
              <a:gd name="T73" fmla="*/ 116 h 400"/>
              <a:gd name="T74" fmla="*/ 166 w 396"/>
              <a:gd name="T75" fmla="*/ 88 h 400"/>
              <a:gd name="T76" fmla="*/ 176 w 396"/>
              <a:gd name="T77" fmla="*/ 164 h 400"/>
              <a:gd name="T78" fmla="*/ 140 w 396"/>
              <a:gd name="T79" fmla="*/ 252 h 400"/>
              <a:gd name="T80" fmla="*/ 108 w 396"/>
              <a:gd name="T81" fmla="*/ 208 h 400"/>
              <a:gd name="T82" fmla="*/ 218 w 396"/>
              <a:gd name="T83" fmla="*/ 144 h 400"/>
              <a:gd name="T84" fmla="*/ 302 w 396"/>
              <a:gd name="T85" fmla="*/ 176 h 400"/>
              <a:gd name="T86" fmla="*/ 86 w 396"/>
              <a:gd name="T87" fmla="*/ 260 h 400"/>
              <a:gd name="T88" fmla="*/ 94 w 396"/>
              <a:gd name="T89" fmla="*/ 328 h 400"/>
              <a:gd name="T90" fmla="*/ 40 w 396"/>
              <a:gd name="T91" fmla="*/ 274 h 400"/>
              <a:gd name="T92" fmla="*/ 36 w 396"/>
              <a:gd name="T93" fmla="*/ 232 h 400"/>
              <a:gd name="T94" fmla="*/ 112 w 396"/>
              <a:gd name="T95" fmla="*/ 332 h 400"/>
              <a:gd name="T96" fmla="*/ 120 w 396"/>
              <a:gd name="T97" fmla="*/ 266 h 400"/>
              <a:gd name="T98" fmla="*/ 192 w 396"/>
              <a:gd name="T99" fmla="*/ 260 h 400"/>
              <a:gd name="T100" fmla="*/ 142 w 396"/>
              <a:gd name="T101" fmla="*/ 338 h 400"/>
              <a:gd name="T102" fmla="*/ 224 w 396"/>
              <a:gd name="T103" fmla="*/ 250 h 400"/>
              <a:gd name="T104" fmla="*/ 324 w 396"/>
              <a:gd name="T105" fmla="*/ 202 h 400"/>
              <a:gd name="T106" fmla="*/ 350 w 396"/>
              <a:gd name="T107" fmla="*/ 248 h 400"/>
              <a:gd name="T108" fmla="*/ 128 w 396"/>
              <a:gd name="T109" fmla="*/ 360 h 400"/>
              <a:gd name="T110" fmla="*/ 160 w 396"/>
              <a:gd name="T111" fmla="*/ 356 h 400"/>
              <a:gd name="T112" fmla="*/ 250 w 396"/>
              <a:gd name="T113" fmla="*/ 366 h 400"/>
              <a:gd name="T114" fmla="*/ 144 w 396"/>
              <a:gd name="T115" fmla="*/ 366 h 400"/>
              <a:gd name="T116" fmla="*/ 284 w 396"/>
              <a:gd name="T117" fmla="*/ 322 h 400"/>
              <a:gd name="T118" fmla="*/ 354 w 396"/>
              <a:gd name="T119" fmla="*/ 278 h 400"/>
              <a:gd name="T120" fmla="*/ 294 w 396"/>
              <a:gd name="T12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6" h="400">
                <a:moveTo>
                  <a:pt x="384" y="132"/>
                </a:moveTo>
                <a:lnTo>
                  <a:pt x="384" y="132"/>
                </a:lnTo>
                <a:lnTo>
                  <a:pt x="378" y="118"/>
                </a:lnTo>
                <a:lnTo>
                  <a:pt x="372" y="104"/>
                </a:lnTo>
                <a:lnTo>
                  <a:pt x="364" y="90"/>
                </a:lnTo>
                <a:lnTo>
                  <a:pt x="354" y="78"/>
                </a:lnTo>
                <a:lnTo>
                  <a:pt x="334" y="54"/>
                </a:lnTo>
                <a:lnTo>
                  <a:pt x="310" y="36"/>
                </a:lnTo>
                <a:lnTo>
                  <a:pt x="286" y="22"/>
                </a:lnTo>
                <a:lnTo>
                  <a:pt x="258" y="10"/>
                </a:lnTo>
                <a:lnTo>
                  <a:pt x="228" y="4"/>
                </a:lnTo>
                <a:lnTo>
                  <a:pt x="198" y="0"/>
                </a:lnTo>
                <a:lnTo>
                  <a:pt x="198" y="0"/>
                </a:lnTo>
                <a:lnTo>
                  <a:pt x="180" y="2"/>
                </a:lnTo>
                <a:lnTo>
                  <a:pt x="164" y="4"/>
                </a:lnTo>
                <a:lnTo>
                  <a:pt x="146" y="8"/>
                </a:lnTo>
                <a:lnTo>
                  <a:pt x="130" y="14"/>
                </a:lnTo>
                <a:lnTo>
                  <a:pt x="130" y="14"/>
                </a:lnTo>
                <a:lnTo>
                  <a:pt x="112" y="20"/>
                </a:lnTo>
                <a:lnTo>
                  <a:pt x="94" y="30"/>
                </a:lnTo>
                <a:lnTo>
                  <a:pt x="78" y="42"/>
                </a:lnTo>
                <a:lnTo>
                  <a:pt x="62" y="54"/>
                </a:lnTo>
                <a:lnTo>
                  <a:pt x="50" y="68"/>
                </a:lnTo>
                <a:lnTo>
                  <a:pt x="38" y="82"/>
                </a:lnTo>
                <a:lnTo>
                  <a:pt x="26" y="98"/>
                </a:lnTo>
                <a:lnTo>
                  <a:pt x="18" y="116"/>
                </a:lnTo>
                <a:lnTo>
                  <a:pt x="10" y="134"/>
                </a:lnTo>
                <a:lnTo>
                  <a:pt x="4" y="152"/>
                </a:lnTo>
                <a:lnTo>
                  <a:pt x="2" y="170"/>
                </a:lnTo>
                <a:lnTo>
                  <a:pt x="0" y="190"/>
                </a:lnTo>
                <a:lnTo>
                  <a:pt x="0" y="210"/>
                </a:lnTo>
                <a:lnTo>
                  <a:pt x="2" y="228"/>
                </a:lnTo>
                <a:lnTo>
                  <a:pt x="6" y="248"/>
                </a:lnTo>
                <a:lnTo>
                  <a:pt x="12" y="268"/>
                </a:lnTo>
                <a:lnTo>
                  <a:pt x="12" y="268"/>
                </a:lnTo>
                <a:lnTo>
                  <a:pt x="18" y="282"/>
                </a:lnTo>
                <a:lnTo>
                  <a:pt x="24" y="296"/>
                </a:lnTo>
                <a:lnTo>
                  <a:pt x="32" y="310"/>
                </a:lnTo>
                <a:lnTo>
                  <a:pt x="42" y="322"/>
                </a:lnTo>
                <a:lnTo>
                  <a:pt x="62" y="344"/>
                </a:lnTo>
                <a:lnTo>
                  <a:pt x="86" y="364"/>
                </a:lnTo>
                <a:lnTo>
                  <a:pt x="110" y="378"/>
                </a:lnTo>
                <a:lnTo>
                  <a:pt x="138" y="390"/>
                </a:lnTo>
                <a:lnTo>
                  <a:pt x="168" y="396"/>
                </a:lnTo>
                <a:lnTo>
                  <a:pt x="198" y="400"/>
                </a:lnTo>
                <a:lnTo>
                  <a:pt x="198" y="400"/>
                </a:lnTo>
                <a:lnTo>
                  <a:pt x="216" y="398"/>
                </a:lnTo>
                <a:lnTo>
                  <a:pt x="232" y="396"/>
                </a:lnTo>
                <a:lnTo>
                  <a:pt x="250" y="392"/>
                </a:lnTo>
                <a:lnTo>
                  <a:pt x="266" y="386"/>
                </a:lnTo>
                <a:lnTo>
                  <a:pt x="266" y="386"/>
                </a:lnTo>
                <a:lnTo>
                  <a:pt x="284" y="380"/>
                </a:lnTo>
                <a:lnTo>
                  <a:pt x="302" y="370"/>
                </a:lnTo>
                <a:lnTo>
                  <a:pt x="318" y="358"/>
                </a:lnTo>
                <a:lnTo>
                  <a:pt x="334" y="346"/>
                </a:lnTo>
                <a:lnTo>
                  <a:pt x="346" y="332"/>
                </a:lnTo>
                <a:lnTo>
                  <a:pt x="358" y="316"/>
                </a:lnTo>
                <a:lnTo>
                  <a:pt x="370" y="300"/>
                </a:lnTo>
                <a:lnTo>
                  <a:pt x="378" y="284"/>
                </a:lnTo>
                <a:lnTo>
                  <a:pt x="386" y="266"/>
                </a:lnTo>
                <a:lnTo>
                  <a:pt x="392" y="248"/>
                </a:lnTo>
                <a:lnTo>
                  <a:pt x="394" y="230"/>
                </a:lnTo>
                <a:lnTo>
                  <a:pt x="396" y="210"/>
                </a:lnTo>
                <a:lnTo>
                  <a:pt x="396" y="190"/>
                </a:lnTo>
                <a:lnTo>
                  <a:pt x="394" y="170"/>
                </a:lnTo>
                <a:lnTo>
                  <a:pt x="390" y="152"/>
                </a:lnTo>
                <a:lnTo>
                  <a:pt x="384" y="132"/>
                </a:lnTo>
                <a:lnTo>
                  <a:pt x="384" y="132"/>
                </a:lnTo>
                <a:close/>
                <a:moveTo>
                  <a:pt x="372" y="198"/>
                </a:moveTo>
                <a:lnTo>
                  <a:pt x="372" y="198"/>
                </a:lnTo>
                <a:lnTo>
                  <a:pt x="368" y="214"/>
                </a:lnTo>
                <a:lnTo>
                  <a:pt x="360" y="232"/>
                </a:lnTo>
                <a:lnTo>
                  <a:pt x="360" y="232"/>
                </a:lnTo>
                <a:lnTo>
                  <a:pt x="352" y="216"/>
                </a:lnTo>
                <a:lnTo>
                  <a:pt x="344" y="202"/>
                </a:lnTo>
                <a:lnTo>
                  <a:pt x="334" y="188"/>
                </a:lnTo>
                <a:lnTo>
                  <a:pt x="322" y="174"/>
                </a:lnTo>
                <a:lnTo>
                  <a:pt x="322" y="174"/>
                </a:lnTo>
                <a:lnTo>
                  <a:pt x="332" y="156"/>
                </a:lnTo>
                <a:lnTo>
                  <a:pt x="338" y="138"/>
                </a:lnTo>
                <a:lnTo>
                  <a:pt x="342" y="120"/>
                </a:lnTo>
                <a:lnTo>
                  <a:pt x="344" y="102"/>
                </a:lnTo>
                <a:lnTo>
                  <a:pt x="344" y="102"/>
                </a:lnTo>
                <a:lnTo>
                  <a:pt x="354" y="120"/>
                </a:lnTo>
                <a:lnTo>
                  <a:pt x="362" y="140"/>
                </a:lnTo>
                <a:lnTo>
                  <a:pt x="362" y="140"/>
                </a:lnTo>
                <a:lnTo>
                  <a:pt x="366" y="154"/>
                </a:lnTo>
                <a:lnTo>
                  <a:pt x="370" y="168"/>
                </a:lnTo>
                <a:lnTo>
                  <a:pt x="372" y="198"/>
                </a:lnTo>
                <a:lnTo>
                  <a:pt x="372" y="198"/>
                </a:lnTo>
                <a:close/>
                <a:moveTo>
                  <a:pt x="322" y="82"/>
                </a:moveTo>
                <a:lnTo>
                  <a:pt x="322" y="82"/>
                </a:lnTo>
                <a:lnTo>
                  <a:pt x="326" y="92"/>
                </a:lnTo>
                <a:lnTo>
                  <a:pt x="328" y="102"/>
                </a:lnTo>
                <a:lnTo>
                  <a:pt x="328" y="112"/>
                </a:lnTo>
                <a:lnTo>
                  <a:pt x="326" y="122"/>
                </a:lnTo>
                <a:lnTo>
                  <a:pt x="320" y="142"/>
                </a:lnTo>
                <a:lnTo>
                  <a:pt x="312" y="162"/>
                </a:lnTo>
                <a:lnTo>
                  <a:pt x="312" y="162"/>
                </a:lnTo>
                <a:lnTo>
                  <a:pt x="282" y="136"/>
                </a:lnTo>
                <a:lnTo>
                  <a:pt x="248" y="110"/>
                </a:lnTo>
                <a:lnTo>
                  <a:pt x="248" y="110"/>
                </a:lnTo>
                <a:lnTo>
                  <a:pt x="256" y="96"/>
                </a:lnTo>
                <a:lnTo>
                  <a:pt x="258" y="82"/>
                </a:lnTo>
                <a:lnTo>
                  <a:pt x="258" y="68"/>
                </a:lnTo>
                <a:lnTo>
                  <a:pt x="256" y="56"/>
                </a:lnTo>
                <a:lnTo>
                  <a:pt x="256" y="56"/>
                </a:lnTo>
                <a:lnTo>
                  <a:pt x="248" y="42"/>
                </a:lnTo>
                <a:lnTo>
                  <a:pt x="236" y="30"/>
                </a:lnTo>
                <a:lnTo>
                  <a:pt x="236" y="30"/>
                </a:lnTo>
                <a:lnTo>
                  <a:pt x="260" y="36"/>
                </a:lnTo>
                <a:lnTo>
                  <a:pt x="280" y="46"/>
                </a:lnTo>
                <a:lnTo>
                  <a:pt x="300" y="58"/>
                </a:lnTo>
                <a:lnTo>
                  <a:pt x="318" y="74"/>
                </a:lnTo>
                <a:lnTo>
                  <a:pt x="318" y="74"/>
                </a:lnTo>
                <a:lnTo>
                  <a:pt x="322" y="82"/>
                </a:lnTo>
                <a:lnTo>
                  <a:pt x="322" y="82"/>
                </a:lnTo>
                <a:close/>
                <a:moveTo>
                  <a:pt x="28" y="190"/>
                </a:moveTo>
                <a:lnTo>
                  <a:pt x="28" y="190"/>
                </a:lnTo>
                <a:lnTo>
                  <a:pt x="24" y="180"/>
                </a:lnTo>
                <a:lnTo>
                  <a:pt x="24" y="180"/>
                </a:lnTo>
                <a:lnTo>
                  <a:pt x="28" y="156"/>
                </a:lnTo>
                <a:lnTo>
                  <a:pt x="36" y="134"/>
                </a:lnTo>
                <a:lnTo>
                  <a:pt x="46" y="114"/>
                </a:lnTo>
                <a:lnTo>
                  <a:pt x="58" y="94"/>
                </a:lnTo>
                <a:lnTo>
                  <a:pt x="58" y="94"/>
                </a:lnTo>
                <a:lnTo>
                  <a:pt x="58" y="110"/>
                </a:lnTo>
                <a:lnTo>
                  <a:pt x="60" y="126"/>
                </a:lnTo>
                <a:lnTo>
                  <a:pt x="60" y="126"/>
                </a:lnTo>
                <a:lnTo>
                  <a:pt x="68" y="138"/>
                </a:lnTo>
                <a:lnTo>
                  <a:pt x="76" y="150"/>
                </a:lnTo>
                <a:lnTo>
                  <a:pt x="88" y="158"/>
                </a:lnTo>
                <a:lnTo>
                  <a:pt x="102" y="164"/>
                </a:lnTo>
                <a:lnTo>
                  <a:pt x="102" y="164"/>
                </a:lnTo>
                <a:lnTo>
                  <a:pt x="92" y="204"/>
                </a:lnTo>
                <a:lnTo>
                  <a:pt x="88" y="244"/>
                </a:lnTo>
                <a:lnTo>
                  <a:pt x="88" y="244"/>
                </a:lnTo>
                <a:lnTo>
                  <a:pt x="66" y="234"/>
                </a:lnTo>
                <a:lnTo>
                  <a:pt x="50" y="222"/>
                </a:lnTo>
                <a:lnTo>
                  <a:pt x="42" y="216"/>
                </a:lnTo>
                <a:lnTo>
                  <a:pt x="36" y="208"/>
                </a:lnTo>
                <a:lnTo>
                  <a:pt x="32" y="200"/>
                </a:lnTo>
                <a:lnTo>
                  <a:pt x="28" y="190"/>
                </a:lnTo>
                <a:lnTo>
                  <a:pt x="28" y="190"/>
                </a:lnTo>
                <a:close/>
                <a:moveTo>
                  <a:pt x="234" y="102"/>
                </a:moveTo>
                <a:lnTo>
                  <a:pt x="234" y="102"/>
                </a:lnTo>
                <a:lnTo>
                  <a:pt x="200" y="84"/>
                </a:lnTo>
                <a:lnTo>
                  <a:pt x="166" y="72"/>
                </a:lnTo>
                <a:lnTo>
                  <a:pt x="166" y="72"/>
                </a:lnTo>
                <a:lnTo>
                  <a:pt x="176" y="58"/>
                </a:lnTo>
                <a:lnTo>
                  <a:pt x="188" y="48"/>
                </a:lnTo>
                <a:lnTo>
                  <a:pt x="198" y="40"/>
                </a:lnTo>
                <a:lnTo>
                  <a:pt x="210" y="32"/>
                </a:lnTo>
                <a:lnTo>
                  <a:pt x="210" y="32"/>
                </a:lnTo>
                <a:lnTo>
                  <a:pt x="220" y="38"/>
                </a:lnTo>
                <a:lnTo>
                  <a:pt x="230" y="44"/>
                </a:lnTo>
                <a:lnTo>
                  <a:pt x="236" y="52"/>
                </a:lnTo>
                <a:lnTo>
                  <a:pt x="240" y="60"/>
                </a:lnTo>
                <a:lnTo>
                  <a:pt x="240" y="60"/>
                </a:lnTo>
                <a:lnTo>
                  <a:pt x="242" y="70"/>
                </a:lnTo>
                <a:lnTo>
                  <a:pt x="242" y="82"/>
                </a:lnTo>
                <a:lnTo>
                  <a:pt x="240" y="92"/>
                </a:lnTo>
                <a:lnTo>
                  <a:pt x="234" y="102"/>
                </a:lnTo>
                <a:lnTo>
                  <a:pt x="234" y="102"/>
                </a:lnTo>
                <a:close/>
                <a:moveTo>
                  <a:pt x="180" y="28"/>
                </a:moveTo>
                <a:lnTo>
                  <a:pt x="180" y="28"/>
                </a:lnTo>
                <a:lnTo>
                  <a:pt x="186" y="28"/>
                </a:lnTo>
                <a:lnTo>
                  <a:pt x="186" y="28"/>
                </a:lnTo>
                <a:lnTo>
                  <a:pt x="170" y="42"/>
                </a:lnTo>
                <a:lnTo>
                  <a:pt x="156" y="58"/>
                </a:lnTo>
                <a:lnTo>
                  <a:pt x="146" y="34"/>
                </a:lnTo>
                <a:lnTo>
                  <a:pt x="146" y="34"/>
                </a:lnTo>
                <a:lnTo>
                  <a:pt x="162" y="28"/>
                </a:lnTo>
                <a:lnTo>
                  <a:pt x="162" y="28"/>
                </a:lnTo>
                <a:lnTo>
                  <a:pt x="180" y="28"/>
                </a:lnTo>
                <a:lnTo>
                  <a:pt x="180" y="28"/>
                </a:lnTo>
                <a:close/>
                <a:moveTo>
                  <a:pt x="130" y="38"/>
                </a:moveTo>
                <a:lnTo>
                  <a:pt x="140" y="64"/>
                </a:lnTo>
                <a:lnTo>
                  <a:pt x="140" y="64"/>
                </a:lnTo>
                <a:lnTo>
                  <a:pt x="118" y="62"/>
                </a:lnTo>
                <a:lnTo>
                  <a:pt x="96" y="60"/>
                </a:lnTo>
                <a:lnTo>
                  <a:pt x="96" y="60"/>
                </a:lnTo>
                <a:lnTo>
                  <a:pt x="106" y="52"/>
                </a:lnTo>
                <a:lnTo>
                  <a:pt x="116" y="46"/>
                </a:lnTo>
                <a:lnTo>
                  <a:pt x="116" y="46"/>
                </a:lnTo>
                <a:lnTo>
                  <a:pt x="130" y="38"/>
                </a:lnTo>
                <a:lnTo>
                  <a:pt x="130" y="38"/>
                </a:lnTo>
                <a:close/>
                <a:moveTo>
                  <a:pt x="82" y="80"/>
                </a:moveTo>
                <a:lnTo>
                  <a:pt x="82" y="80"/>
                </a:lnTo>
                <a:lnTo>
                  <a:pt x="94" y="78"/>
                </a:lnTo>
                <a:lnTo>
                  <a:pt x="108" y="76"/>
                </a:lnTo>
                <a:lnTo>
                  <a:pt x="124" y="78"/>
                </a:lnTo>
                <a:lnTo>
                  <a:pt x="140" y="80"/>
                </a:lnTo>
                <a:lnTo>
                  <a:pt x="140" y="80"/>
                </a:lnTo>
                <a:lnTo>
                  <a:pt x="122" y="114"/>
                </a:lnTo>
                <a:lnTo>
                  <a:pt x="108" y="148"/>
                </a:lnTo>
                <a:lnTo>
                  <a:pt x="108" y="148"/>
                </a:lnTo>
                <a:lnTo>
                  <a:pt x="96" y="144"/>
                </a:lnTo>
                <a:lnTo>
                  <a:pt x="88" y="138"/>
                </a:lnTo>
                <a:lnTo>
                  <a:pt x="80" y="130"/>
                </a:lnTo>
                <a:lnTo>
                  <a:pt x="76" y="120"/>
                </a:lnTo>
                <a:lnTo>
                  <a:pt x="76" y="120"/>
                </a:lnTo>
                <a:lnTo>
                  <a:pt x="74" y="110"/>
                </a:lnTo>
                <a:lnTo>
                  <a:pt x="74" y="100"/>
                </a:lnTo>
                <a:lnTo>
                  <a:pt x="76" y="90"/>
                </a:lnTo>
                <a:lnTo>
                  <a:pt x="82" y="80"/>
                </a:lnTo>
                <a:lnTo>
                  <a:pt x="82" y="80"/>
                </a:lnTo>
                <a:close/>
                <a:moveTo>
                  <a:pt x="150" y="94"/>
                </a:moveTo>
                <a:lnTo>
                  <a:pt x="170" y="148"/>
                </a:lnTo>
                <a:lnTo>
                  <a:pt x="170" y="148"/>
                </a:lnTo>
                <a:lnTo>
                  <a:pt x="154" y="152"/>
                </a:lnTo>
                <a:lnTo>
                  <a:pt x="138" y="154"/>
                </a:lnTo>
                <a:lnTo>
                  <a:pt x="138" y="154"/>
                </a:lnTo>
                <a:lnTo>
                  <a:pt x="122" y="152"/>
                </a:lnTo>
                <a:lnTo>
                  <a:pt x="122" y="152"/>
                </a:lnTo>
                <a:lnTo>
                  <a:pt x="136" y="122"/>
                </a:lnTo>
                <a:lnTo>
                  <a:pt x="150" y="94"/>
                </a:lnTo>
                <a:lnTo>
                  <a:pt x="150" y="94"/>
                </a:lnTo>
                <a:close/>
                <a:moveTo>
                  <a:pt x="166" y="88"/>
                </a:moveTo>
                <a:lnTo>
                  <a:pt x="166" y="88"/>
                </a:lnTo>
                <a:lnTo>
                  <a:pt x="196" y="100"/>
                </a:lnTo>
                <a:lnTo>
                  <a:pt x="226" y="116"/>
                </a:lnTo>
                <a:lnTo>
                  <a:pt x="226" y="116"/>
                </a:lnTo>
                <a:lnTo>
                  <a:pt x="218" y="124"/>
                </a:lnTo>
                <a:lnTo>
                  <a:pt x="208" y="132"/>
                </a:lnTo>
                <a:lnTo>
                  <a:pt x="198" y="138"/>
                </a:lnTo>
                <a:lnTo>
                  <a:pt x="186" y="144"/>
                </a:lnTo>
                <a:lnTo>
                  <a:pt x="166" y="88"/>
                </a:lnTo>
                <a:close/>
                <a:moveTo>
                  <a:pt x="118" y="168"/>
                </a:moveTo>
                <a:lnTo>
                  <a:pt x="118" y="168"/>
                </a:lnTo>
                <a:lnTo>
                  <a:pt x="138" y="170"/>
                </a:lnTo>
                <a:lnTo>
                  <a:pt x="138" y="170"/>
                </a:lnTo>
                <a:lnTo>
                  <a:pt x="156" y="168"/>
                </a:lnTo>
                <a:lnTo>
                  <a:pt x="176" y="164"/>
                </a:lnTo>
                <a:lnTo>
                  <a:pt x="204" y="240"/>
                </a:lnTo>
                <a:lnTo>
                  <a:pt x="204" y="240"/>
                </a:lnTo>
                <a:lnTo>
                  <a:pt x="188" y="246"/>
                </a:lnTo>
                <a:lnTo>
                  <a:pt x="172" y="248"/>
                </a:lnTo>
                <a:lnTo>
                  <a:pt x="156" y="252"/>
                </a:lnTo>
                <a:lnTo>
                  <a:pt x="140" y="252"/>
                </a:lnTo>
                <a:lnTo>
                  <a:pt x="140" y="252"/>
                </a:lnTo>
                <a:lnTo>
                  <a:pt x="140" y="252"/>
                </a:lnTo>
                <a:lnTo>
                  <a:pt x="120" y="250"/>
                </a:lnTo>
                <a:lnTo>
                  <a:pt x="102" y="248"/>
                </a:lnTo>
                <a:lnTo>
                  <a:pt x="102" y="248"/>
                </a:lnTo>
                <a:lnTo>
                  <a:pt x="108" y="208"/>
                </a:lnTo>
                <a:lnTo>
                  <a:pt x="118" y="168"/>
                </a:lnTo>
                <a:lnTo>
                  <a:pt x="118" y="168"/>
                </a:lnTo>
                <a:close/>
                <a:moveTo>
                  <a:pt x="192" y="158"/>
                </a:moveTo>
                <a:lnTo>
                  <a:pt x="192" y="158"/>
                </a:lnTo>
                <a:lnTo>
                  <a:pt x="206" y="152"/>
                </a:lnTo>
                <a:lnTo>
                  <a:pt x="218" y="144"/>
                </a:lnTo>
                <a:lnTo>
                  <a:pt x="230" y="134"/>
                </a:lnTo>
                <a:lnTo>
                  <a:pt x="240" y="124"/>
                </a:lnTo>
                <a:lnTo>
                  <a:pt x="240" y="124"/>
                </a:lnTo>
                <a:lnTo>
                  <a:pt x="272" y="148"/>
                </a:lnTo>
                <a:lnTo>
                  <a:pt x="302" y="176"/>
                </a:lnTo>
                <a:lnTo>
                  <a:pt x="302" y="176"/>
                </a:lnTo>
                <a:lnTo>
                  <a:pt x="286" y="194"/>
                </a:lnTo>
                <a:lnTo>
                  <a:pt x="266" y="210"/>
                </a:lnTo>
                <a:lnTo>
                  <a:pt x="244" y="224"/>
                </a:lnTo>
                <a:lnTo>
                  <a:pt x="220" y="236"/>
                </a:lnTo>
                <a:lnTo>
                  <a:pt x="192" y="158"/>
                </a:lnTo>
                <a:close/>
                <a:moveTo>
                  <a:pt x="86" y="260"/>
                </a:moveTo>
                <a:lnTo>
                  <a:pt x="86" y="260"/>
                </a:lnTo>
                <a:lnTo>
                  <a:pt x="86" y="278"/>
                </a:lnTo>
                <a:lnTo>
                  <a:pt x="88" y="296"/>
                </a:lnTo>
                <a:lnTo>
                  <a:pt x="90" y="312"/>
                </a:lnTo>
                <a:lnTo>
                  <a:pt x="94" y="328"/>
                </a:lnTo>
                <a:lnTo>
                  <a:pt x="94" y="328"/>
                </a:lnTo>
                <a:lnTo>
                  <a:pt x="78" y="320"/>
                </a:lnTo>
                <a:lnTo>
                  <a:pt x="62" y="310"/>
                </a:lnTo>
                <a:lnTo>
                  <a:pt x="62" y="310"/>
                </a:lnTo>
                <a:lnTo>
                  <a:pt x="54" y="298"/>
                </a:lnTo>
                <a:lnTo>
                  <a:pt x="46" y="286"/>
                </a:lnTo>
                <a:lnTo>
                  <a:pt x="40" y="274"/>
                </a:lnTo>
                <a:lnTo>
                  <a:pt x="34" y="260"/>
                </a:lnTo>
                <a:lnTo>
                  <a:pt x="34" y="260"/>
                </a:lnTo>
                <a:lnTo>
                  <a:pt x="28" y="240"/>
                </a:lnTo>
                <a:lnTo>
                  <a:pt x="24" y="218"/>
                </a:lnTo>
                <a:lnTo>
                  <a:pt x="24" y="218"/>
                </a:lnTo>
                <a:lnTo>
                  <a:pt x="36" y="232"/>
                </a:lnTo>
                <a:lnTo>
                  <a:pt x="50" y="244"/>
                </a:lnTo>
                <a:lnTo>
                  <a:pt x="68" y="252"/>
                </a:lnTo>
                <a:lnTo>
                  <a:pt x="86" y="260"/>
                </a:lnTo>
                <a:lnTo>
                  <a:pt x="86" y="260"/>
                </a:lnTo>
                <a:close/>
                <a:moveTo>
                  <a:pt x="112" y="332"/>
                </a:moveTo>
                <a:lnTo>
                  <a:pt x="112" y="332"/>
                </a:lnTo>
                <a:lnTo>
                  <a:pt x="108" y="316"/>
                </a:lnTo>
                <a:lnTo>
                  <a:pt x="104" y="300"/>
                </a:lnTo>
                <a:lnTo>
                  <a:pt x="102" y="282"/>
                </a:lnTo>
                <a:lnTo>
                  <a:pt x="102" y="264"/>
                </a:lnTo>
                <a:lnTo>
                  <a:pt x="102" y="264"/>
                </a:lnTo>
                <a:lnTo>
                  <a:pt x="120" y="266"/>
                </a:lnTo>
                <a:lnTo>
                  <a:pt x="140" y="268"/>
                </a:lnTo>
                <a:lnTo>
                  <a:pt x="140" y="268"/>
                </a:lnTo>
                <a:lnTo>
                  <a:pt x="140" y="268"/>
                </a:lnTo>
                <a:lnTo>
                  <a:pt x="156" y="266"/>
                </a:lnTo>
                <a:lnTo>
                  <a:pt x="174" y="264"/>
                </a:lnTo>
                <a:lnTo>
                  <a:pt x="192" y="260"/>
                </a:lnTo>
                <a:lnTo>
                  <a:pt x="210" y="256"/>
                </a:lnTo>
                <a:lnTo>
                  <a:pt x="236" y="326"/>
                </a:lnTo>
                <a:lnTo>
                  <a:pt x="236" y="326"/>
                </a:lnTo>
                <a:lnTo>
                  <a:pt x="204" y="334"/>
                </a:lnTo>
                <a:lnTo>
                  <a:pt x="172" y="338"/>
                </a:lnTo>
                <a:lnTo>
                  <a:pt x="142" y="338"/>
                </a:lnTo>
                <a:lnTo>
                  <a:pt x="112" y="334"/>
                </a:lnTo>
                <a:lnTo>
                  <a:pt x="112" y="334"/>
                </a:lnTo>
                <a:lnTo>
                  <a:pt x="112" y="332"/>
                </a:lnTo>
                <a:lnTo>
                  <a:pt x="112" y="332"/>
                </a:lnTo>
                <a:close/>
                <a:moveTo>
                  <a:pt x="224" y="250"/>
                </a:moveTo>
                <a:lnTo>
                  <a:pt x="224" y="250"/>
                </a:lnTo>
                <a:lnTo>
                  <a:pt x="252" y="238"/>
                </a:lnTo>
                <a:lnTo>
                  <a:pt x="274" y="224"/>
                </a:lnTo>
                <a:lnTo>
                  <a:pt x="296" y="206"/>
                </a:lnTo>
                <a:lnTo>
                  <a:pt x="312" y="188"/>
                </a:lnTo>
                <a:lnTo>
                  <a:pt x="312" y="188"/>
                </a:lnTo>
                <a:lnTo>
                  <a:pt x="324" y="202"/>
                </a:lnTo>
                <a:lnTo>
                  <a:pt x="334" y="216"/>
                </a:lnTo>
                <a:lnTo>
                  <a:pt x="342" y="232"/>
                </a:lnTo>
                <a:lnTo>
                  <a:pt x="348" y="246"/>
                </a:lnTo>
                <a:lnTo>
                  <a:pt x="348" y="246"/>
                </a:lnTo>
                <a:lnTo>
                  <a:pt x="350" y="248"/>
                </a:lnTo>
                <a:lnTo>
                  <a:pt x="350" y="248"/>
                </a:lnTo>
                <a:lnTo>
                  <a:pt x="330" y="270"/>
                </a:lnTo>
                <a:lnTo>
                  <a:pt x="306" y="290"/>
                </a:lnTo>
                <a:lnTo>
                  <a:pt x="280" y="308"/>
                </a:lnTo>
                <a:lnTo>
                  <a:pt x="250" y="322"/>
                </a:lnTo>
                <a:lnTo>
                  <a:pt x="224" y="250"/>
                </a:lnTo>
                <a:close/>
                <a:moveTo>
                  <a:pt x="128" y="360"/>
                </a:moveTo>
                <a:lnTo>
                  <a:pt x="128" y="360"/>
                </a:lnTo>
                <a:lnTo>
                  <a:pt x="122" y="352"/>
                </a:lnTo>
                <a:lnTo>
                  <a:pt x="122" y="352"/>
                </a:lnTo>
                <a:lnTo>
                  <a:pt x="140" y="354"/>
                </a:lnTo>
                <a:lnTo>
                  <a:pt x="160" y="356"/>
                </a:lnTo>
                <a:lnTo>
                  <a:pt x="160" y="356"/>
                </a:lnTo>
                <a:lnTo>
                  <a:pt x="180" y="354"/>
                </a:lnTo>
                <a:lnTo>
                  <a:pt x="200" y="352"/>
                </a:lnTo>
                <a:lnTo>
                  <a:pt x="220" y="348"/>
                </a:lnTo>
                <a:lnTo>
                  <a:pt x="242" y="342"/>
                </a:lnTo>
                <a:lnTo>
                  <a:pt x="250" y="366"/>
                </a:lnTo>
                <a:lnTo>
                  <a:pt x="250" y="366"/>
                </a:lnTo>
                <a:lnTo>
                  <a:pt x="224" y="372"/>
                </a:lnTo>
                <a:lnTo>
                  <a:pt x="198" y="376"/>
                </a:lnTo>
                <a:lnTo>
                  <a:pt x="198" y="376"/>
                </a:lnTo>
                <a:lnTo>
                  <a:pt x="180" y="374"/>
                </a:lnTo>
                <a:lnTo>
                  <a:pt x="162" y="372"/>
                </a:lnTo>
                <a:lnTo>
                  <a:pt x="144" y="366"/>
                </a:lnTo>
                <a:lnTo>
                  <a:pt x="128" y="360"/>
                </a:lnTo>
                <a:lnTo>
                  <a:pt x="128" y="360"/>
                </a:lnTo>
                <a:close/>
                <a:moveTo>
                  <a:pt x="266" y="362"/>
                </a:moveTo>
                <a:lnTo>
                  <a:pt x="256" y="336"/>
                </a:lnTo>
                <a:lnTo>
                  <a:pt x="256" y="336"/>
                </a:lnTo>
                <a:lnTo>
                  <a:pt x="284" y="322"/>
                </a:lnTo>
                <a:lnTo>
                  <a:pt x="310" y="306"/>
                </a:lnTo>
                <a:lnTo>
                  <a:pt x="334" y="288"/>
                </a:lnTo>
                <a:lnTo>
                  <a:pt x="354" y="268"/>
                </a:lnTo>
                <a:lnTo>
                  <a:pt x="354" y="268"/>
                </a:lnTo>
                <a:lnTo>
                  <a:pt x="354" y="278"/>
                </a:lnTo>
                <a:lnTo>
                  <a:pt x="354" y="278"/>
                </a:lnTo>
                <a:lnTo>
                  <a:pt x="348" y="292"/>
                </a:lnTo>
                <a:lnTo>
                  <a:pt x="338" y="304"/>
                </a:lnTo>
                <a:lnTo>
                  <a:pt x="328" y="316"/>
                </a:lnTo>
                <a:lnTo>
                  <a:pt x="318" y="328"/>
                </a:lnTo>
                <a:lnTo>
                  <a:pt x="306" y="338"/>
                </a:lnTo>
                <a:lnTo>
                  <a:pt x="294" y="346"/>
                </a:lnTo>
                <a:lnTo>
                  <a:pt x="280" y="354"/>
                </a:lnTo>
                <a:lnTo>
                  <a:pt x="266" y="362"/>
                </a:lnTo>
                <a:lnTo>
                  <a:pt x="266" y="36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  <p:sp>
        <p:nvSpPr>
          <p:cNvPr id="61" name="Freeform 4803"/>
          <p:cNvSpPr>
            <a:spLocks noEditPoints="1"/>
          </p:cNvSpPr>
          <p:nvPr/>
        </p:nvSpPr>
        <p:spPr bwMode="auto">
          <a:xfrm>
            <a:off x="381824" y="4596498"/>
            <a:ext cx="460878" cy="335852"/>
          </a:xfrm>
          <a:custGeom>
            <a:avLst/>
            <a:gdLst>
              <a:gd name="T0" fmla="*/ 372 w 376"/>
              <a:gd name="T1" fmla="*/ 98 h 274"/>
              <a:gd name="T2" fmla="*/ 344 w 376"/>
              <a:gd name="T3" fmla="*/ 74 h 274"/>
              <a:gd name="T4" fmla="*/ 334 w 376"/>
              <a:gd name="T5" fmla="*/ 68 h 274"/>
              <a:gd name="T6" fmla="*/ 254 w 376"/>
              <a:gd name="T7" fmla="*/ 80 h 274"/>
              <a:gd name="T8" fmla="*/ 210 w 376"/>
              <a:gd name="T9" fmla="*/ 68 h 274"/>
              <a:gd name="T10" fmla="*/ 6 w 376"/>
              <a:gd name="T11" fmla="*/ 136 h 274"/>
              <a:gd name="T12" fmla="*/ 4 w 376"/>
              <a:gd name="T13" fmla="*/ 170 h 274"/>
              <a:gd name="T14" fmla="*/ 30 w 376"/>
              <a:gd name="T15" fmla="*/ 194 h 274"/>
              <a:gd name="T16" fmla="*/ 4 w 376"/>
              <a:gd name="T17" fmla="*/ 220 h 274"/>
              <a:gd name="T18" fmla="*/ 198 w 376"/>
              <a:gd name="T19" fmla="*/ 250 h 274"/>
              <a:gd name="T20" fmla="*/ 272 w 376"/>
              <a:gd name="T21" fmla="*/ 274 h 274"/>
              <a:gd name="T22" fmla="*/ 346 w 376"/>
              <a:gd name="T23" fmla="*/ 246 h 274"/>
              <a:gd name="T24" fmla="*/ 322 w 376"/>
              <a:gd name="T25" fmla="*/ 252 h 274"/>
              <a:gd name="T26" fmla="*/ 220 w 376"/>
              <a:gd name="T27" fmla="*/ 252 h 274"/>
              <a:gd name="T28" fmla="*/ 196 w 376"/>
              <a:gd name="T29" fmla="*/ 232 h 274"/>
              <a:gd name="T30" fmla="*/ 148 w 376"/>
              <a:gd name="T31" fmla="*/ 234 h 274"/>
              <a:gd name="T32" fmla="*/ 200 w 376"/>
              <a:gd name="T33" fmla="*/ 220 h 274"/>
              <a:gd name="T34" fmla="*/ 300 w 376"/>
              <a:gd name="T35" fmla="*/ 236 h 274"/>
              <a:gd name="T36" fmla="*/ 346 w 376"/>
              <a:gd name="T37" fmla="*/ 196 h 274"/>
              <a:gd name="T38" fmla="*/ 308 w 376"/>
              <a:gd name="T39" fmla="*/ 220 h 274"/>
              <a:gd name="T40" fmla="*/ 210 w 376"/>
              <a:gd name="T41" fmla="*/ 210 h 274"/>
              <a:gd name="T42" fmla="*/ 196 w 376"/>
              <a:gd name="T43" fmla="*/ 196 h 274"/>
              <a:gd name="T44" fmla="*/ 150 w 376"/>
              <a:gd name="T45" fmla="*/ 200 h 274"/>
              <a:gd name="T46" fmla="*/ 202 w 376"/>
              <a:gd name="T47" fmla="*/ 184 h 274"/>
              <a:gd name="T48" fmla="*/ 318 w 376"/>
              <a:gd name="T49" fmla="*/ 196 h 274"/>
              <a:gd name="T50" fmla="*/ 374 w 376"/>
              <a:gd name="T51" fmla="*/ 162 h 274"/>
              <a:gd name="T52" fmla="*/ 374 w 376"/>
              <a:gd name="T53" fmla="*/ 130 h 274"/>
              <a:gd name="T54" fmla="*/ 248 w 376"/>
              <a:gd name="T55" fmla="*/ 94 h 274"/>
              <a:gd name="T56" fmla="*/ 342 w 376"/>
              <a:gd name="T57" fmla="*/ 78 h 274"/>
              <a:gd name="T58" fmla="*/ 334 w 376"/>
              <a:gd name="T59" fmla="*/ 104 h 274"/>
              <a:gd name="T60" fmla="*/ 238 w 376"/>
              <a:gd name="T61" fmla="*/ 114 h 274"/>
              <a:gd name="T62" fmla="*/ 200 w 376"/>
              <a:gd name="T63" fmla="*/ 96 h 274"/>
              <a:gd name="T64" fmla="*/ 202 w 376"/>
              <a:gd name="T65" fmla="*/ 114 h 274"/>
              <a:gd name="T66" fmla="*/ 294 w 376"/>
              <a:gd name="T67" fmla="*/ 130 h 274"/>
              <a:gd name="T68" fmla="*/ 346 w 376"/>
              <a:gd name="T69" fmla="*/ 124 h 274"/>
              <a:gd name="T70" fmla="*/ 338 w 376"/>
              <a:gd name="T71" fmla="*/ 136 h 274"/>
              <a:gd name="T72" fmla="*/ 272 w 376"/>
              <a:gd name="T73" fmla="*/ 152 h 274"/>
              <a:gd name="T74" fmla="*/ 214 w 376"/>
              <a:gd name="T75" fmla="*/ 142 h 274"/>
              <a:gd name="T76" fmla="*/ 198 w 376"/>
              <a:gd name="T77" fmla="*/ 118 h 274"/>
              <a:gd name="T78" fmla="*/ 134 w 376"/>
              <a:gd name="T79" fmla="*/ 150 h 274"/>
              <a:gd name="T80" fmla="*/ 100 w 376"/>
              <a:gd name="T81" fmla="*/ 136 h 274"/>
              <a:gd name="T82" fmla="*/ 158 w 376"/>
              <a:gd name="T83" fmla="*/ 128 h 274"/>
              <a:gd name="T84" fmla="*/ 162 w 376"/>
              <a:gd name="T85" fmla="*/ 144 h 274"/>
              <a:gd name="T86" fmla="*/ 346 w 376"/>
              <a:gd name="T87" fmla="*/ 162 h 274"/>
              <a:gd name="T88" fmla="*/ 342 w 376"/>
              <a:gd name="T89" fmla="*/ 168 h 274"/>
              <a:gd name="T90" fmla="*/ 322 w 376"/>
              <a:gd name="T91" fmla="*/ 180 h 274"/>
              <a:gd name="T92" fmla="*/ 220 w 376"/>
              <a:gd name="T93" fmla="*/ 180 h 274"/>
              <a:gd name="T94" fmla="*/ 200 w 376"/>
              <a:gd name="T95" fmla="*/ 168 h 274"/>
              <a:gd name="T96" fmla="*/ 198 w 376"/>
              <a:gd name="T97" fmla="*/ 154 h 274"/>
              <a:gd name="T98" fmla="*/ 272 w 376"/>
              <a:gd name="T99" fmla="*/ 166 h 274"/>
              <a:gd name="T100" fmla="*/ 346 w 376"/>
              <a:gd name="T101" fmla="*/ 160 h 274"/>
              <a:gd name="T102" fmla="*/ 196 w 376"/>
              <a:gd name="T103" fmla="*/ 28 h 274"/>
              <a:gd name="T104" fmla="*/ 272 w 376"/>
              <a:gd name="T105" fmla="*/ 0 h 274"/>
              <a:gd name="T106" fmla="*/ 344 w 376"/>
              <a:gd name="T107" fmla="*/ 24 h 274"/>
              <a:gd name="T108" fmla="*/ 322 w 376"/>
              <a:gd name="T109" fmla="*/ 50 h 274"/>
              <a:gd name="T110" fmla="*/ 220 w 376"/>
              <a:gd name="T111" fmla="*/ 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6" h="274">
                <a:moveTo>
                  <a:pt x="376" y="126"/>
                </a:moveTo>
                <a:lnTo>
                  <a:pt x="376" y="126"/>
                </a:lnTo>
                <a:lnTo>
                  <a:pt x="374" y="122"/>
                </a:lnTo>
                <a:lnTo>
                  <a:pt x="370" y="120"/>
                </a:lnTo>
                <a:lnTo>
                  <a:pt x="346" y="110"/>
                </a:lnTo>
                <a:lnTo>
                  <a:pt x="372" y="98"/>
                </a:lnTo>
                <a:lnTo>
                  <a:pt x="372" y="98"/>
                </a:lnTo>
                <a:lnTo>
                  <a:pt x="376" y="96"/>
                </a:lnTo>
                <a:lnTo>
                  <a:pt x="376" y="92"/>
                </a:lnTo>
                <a:lnTo>
                  <a:pt x="376" y="92"/>
                </a:lnTo>
                <a:lnTo>
                  <a:pt x="376" y="86"/>
                </a:lnTo>
                <a:lnTo>
                  <a:pt x="372" y="84"/>
                </a:lnTo>
                <a:lnTo>
                  <a:pt x="344" y="74"/>
                </a:lnTo>
                <a:lnTo>
                  <a:pt x="344" y="74"/>
                </a:lnTo>
                <a:lnTo>
                  <a:pt x="346" y="70"/>
                </a:lnTo>
                <a:lnTo>
                  <a:pt x="346" y="66"/>
                </a:lnTo>
                <a:lnTo>
                  <a:pt x="346" y="52"/>
                </a:lnTo>
                <a:lnTo>
                  <a:pt x="346" y="52"/>
                </a:lnTo>
                <a:lnTo>
                  <a:pt x="346" y="56"/>
                </a:lnTo>
                <a:lnTo>
                  <a:pt x="344" y="60"/>
                </a:lnTo>
                <a:lnTo>
                  <a:pt x="334" y="68"/>
                </a:lnTo>
                <a:lnTo>
                  <a:pt x="334" y="68"/>
                </a:lnTo>
                <a:lnTo>
                  <a:pt x="322" y="72"/>
                </a:lnTo>
                <a:lnTo>
                  <a:pt x="308" y="76"/>
                </a:lnTo>
                <a:lnTo>
                  <a:pt x="290" y="80"/>
                </a:lnTo>
                <a:lnTo>
                  <a:pt x="272" y="80"/>
                </a:lnTo>
                <a:lnTo>
                  <a:pt x="272" y="80"/>
                </a:lnTo>
                <a:lnTo>
                  <a:pt x="254" y="80"/>
                </a:lnTo>
                <a:lnTo>
                  <a:pt x="238" y="78"/>
                </a:lnTo>
                <a:lnTo>
                  <a:pt x="226" y="74"/>
                </a:lnTo>
                <a:lnTo>
                  <a:pt x="214" y="70"/>
                </a:lnTo>
                <a:lnTo>
                  <a:pt x="214" y="70"/>
                </a:lnTo>
                <a:lnTo>
                  <a:pt x="214" y="70"/>
                </a:lnTo>
                <a:lnTo>
                  <a:pt x="210" y="68"/>
                </a:lnTo>
                <a:lnTo>
                  <a:pt x="210" y="68"/>
                </a:lnTo>
                <a:lnTo>
                  <a:pt x="200" y="60"/>
                </a:lnTo>
                <a:lnTo>
                  <a:pt x="198" y="56"/>
                </a:lnTo>
                <a:lnTo>
                  <a:pt x="196" y="52"/>
                </a:lnTo>
                <a:lnTo>
                  <a:pt x="196" y="52"/>
                </a:lnTo>
                <a:lnTo>
                  <a:pt x="198" y="46"/>
                </a:lnTo>
                <a:lnTo>
                  <a:pt x="6" y="136"/>
                </a:lnTo>
                <a:lnTo>
                  <a:pt x="6" y="136"/>
                </a:lnTo>
                <a:lnTo>
                  <a:pt x="2" y="138"/>
                </a:lnTo>
                <a:lnTo>
                  <a:pt x="2" y="142"/>
                </a:lnTo>
                <a:lnTo>
                  <a:pt x="2" y="142"/>
                </a:lnTo>
                <a:lnTo>
                  <a:pt x="2" y="148"/>
                </a:lnTo>
                <a:lnTo>
                  <a:pt x="6" y="150"/>
                </a:lnTo>
                <a:lnTo>
                  <a:pt x="30" y="158"/>
                </a:lnTo>
                <a:lnTo>
                  <a:pt x="4" y="170"/>
                </a:lnTo>
                <a:lnTo>
                  <a:pt x="4" y="170"/>
                </a:lnTo>
                <a:lnTo>
                  <a:pt x="2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2"/>
                </a:lnTo>
                <a:lnTo>
                  <a:pt x="6" y="184"/>
                </a:lnTo>
                <a:lnTo>
                  <a:pt x="30" y="194"/>
                </a:lnTo>
                <a:lnTo>
                  <a:pt x="4" y="206"/>
                </a:lnTo>
                <a:lnTo>
                  <a:pt x="4" y="206"/>
                </a:lnTo>
                <a:lnTo>
                  <a:pt x="0" y="208"/>
                </a:lnTo>
                <a:lnTo>
                  <a:pt x="0" y="212"/>
                </a:lnTo>
                <a:lnTo>
                  <a:pt x="0" y="212"/>
                </a:lnTo>
                <a:lnTo>
                  <a:pt x="0" y="218"/>
                </a:lnTo>
                <a:lnTo>
                  <a:pt x="4" y="220"/>
                </a:lnTo>
                <a:lnTo>
                  <a:pt x="148" y="270"/>
                </a:lnTo>
                <a:lnTo>
                  <a:pt x="148" y="270"/>
                </a:lnTo>
                <a:lnTo>
                  <a:pt x="150" y="270"/>
                </a:lnTo>
                <a:lnTo>
                  <a:pt x="150" y="270"/>
                </a:lnTo>
                <a:lnTo>
                  <a:pt x="154" y="270"/>
                </a:lnTo>
                <a:lnTo>
                  <a:pt x="198" y="250"/>
                </a:lnTo>
                <a:lnTo>
                  <a:pt x="198" y="250"/>
                </a:lnTo>
                <a:lnTo>
                  <a:pt x="200" y="254"/>
                </a:lnTo>
                <a:lnTo>
                  <a:pt x="206" y="258"/>
                </a:lnTo>
                <a:lnTo>
                  <a:pt x="212" y="264"/>
                </a:lnTo>
                <a:lnTo>
                  <a:pt x="222" y="266"/>
                </a:lnTo>
                <a:lnTo>
                  <a:pt x="244" y="272"/>
                </a:lnTo>
                <a:lnTo>
                  <a:pt x="272" y="274"/>
                </a:lnTo>
                <a:lnTo>
                  <a:pt x="272" y="274"/>
                </a:lnTo>
                <a:lnTo>
                  <a:pt x="300" y="272"/>
                </a:lnTo>
                <a:lnTo>
                  <a:pt x="314" y="270"/>
                </a:lnTo>
                <a:lnTo>
                  <a:pt x="324" y="266"/>
                </a:lnTo>
                <a:lnTo>
                  <a:pt x="334" y="262"/>
                </a:lnTo>
                <a:lnTo>
                  <a:pt x="340" y="256"/>
                </a:lnTo>
                <a:lnTo>
                  <a:pt x="344" y="252"/>
                </a:lnTo>
                <a:lnTo>
                  <a:pt x="346" y="246"/>
                </a:lnTo>
                <a:lnTo>
                  <a:pt x="346" y="230"/>
                </a:lnTo>
                <a:lnTo>
                  <a:pt x="346" y="230"/>
                </a:lnTo>
                <a:lnTo>
                  <a:pt x="346" y="236"/>
                </a:lnTo>
                <a:lnTo>
                  <a:pt x="344" y="240"/>
                </a:lnTo>
                <a:lnTo>
                  <a:pt x="334" y="246"/>
                </a:lnTo>
                <a:lnTo>
                  <a:pt x="334" y="246"/>
                </a:lnTo>
                <a:lnTo>
                  <a:pt x="322" y="252"/>
                </a:lnTo>
                <a:lnTo>
                  <a:pt x="308" y="256"/>
                </a:lnTo>
                <a:lnTo>
                  <a:pt x="290" y="258"/>
                </a:lnTo>
                <a:lnTo>
                  <a:pt x="272" y="260"/>
                </a:lnTo>
                <a:lnTo>
                  <a:pt x="272" y="260"/>
                </a:lnTo>
                <a:lnTo>
                  <a:pt x="252" y="258"/>
                </a:lnTo>
                <a:lnTo>
                  <a:pt x="236" y="256"/>
                </a:lnTo>
                <a:lnTo>
                  <a:pt x="220" y="252"/>
                </a:lnTo>
                <a:lnTo>
                  <a:pt x="210" y="246"/>
                </a:lnTo>
                <a:lnTo>
                  <a:pt x="210" y="246"/>
                </a:lnTo>
                <a:lnTo>
                  <a:pt x="206" y="244"/>
                </a:lnTo>
                <a:lnTo>
                  <a:pt x="206" y="244"/>
                </a:lnTo>
                <a:lnTo>
                  <a:pt x="206" y="244"/>
                </a:lnTo>
                <a:lnTo>
                  <a:pt x="200" y="238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2"/>
                </a:lnTo>
                <a:lnTo>
                  <a:pt x="150" y="254"/>
                </a:lnTo>
                <a:lnTo>
                  <a:pt x="28" y="212"/>
                </a:lnTo>
                <a:lnTo>
                  <a:pt x="52" y="200"/>
                </a:lnTo>
                <a:lnTo>
                  <a:pt x="148" y="234"/>
                </a:lnTo>
                <a:lnTo>
                  <a:pt x="148" y="234"/>
                </a:lnTo>
                <a:lnTo>
                  <a:pt x="152" y="234"/>
                </a:lnTo>
                <a:lnTo>
                  <a:pt x="152" y="234"/>
                </a:lnTo>
                <a:lnTo>
                  <a:pt x="154" y="234"/>
                </a:lnTo>
                <a:lnTo>
                  <a:pt x="198" y="214"/>
                </a:lnTo>
                <a:lnTo>
                  <a:pt x="198" y="214"/>
                </a:lnTo>
                <a:lnTo>
                  <a:pt x="200" y="220"/>
                </a:lnTo>
                <a:lnTo>
                  <a:pt x="206" y="224"/>
                </a:lnTo>
                <a:lnTo>
                  <a:pt x="214" y="228"/>
                </a:lnTo>
                <a:lnTo>
                  <a:pt x="222" y="232"/>
                </a:lnTo>
                <a:lnTo>
                  <a:pt x="246" y="236"/>
                </a:lnTo>
                <a:lnTo>
                  <a:pt x="272" y="238"/>
                </a:lnTo>
                <a:lnTo>
                  <a:pt x="272" y="238"/>
                </a:lnTo>
                <a:lnTo>
                  <a:pt x="300" y="236"/>
                </a:lnTo>
                <a:lnTo>
                  <a:pt x="314" y="234"/>
                </a:lnTo>
                <a:lnTo>
                  <a:pt x="324" y="230"/>
                </a:lnTo>
                <a:lnTo>
                  <a:pt x="334" y="226"/>
                </a:lnTo>
                <a:lnTo>
                  <a:pt x="340" y="220"/>
                </a:lnTo>
                <a:lnTo>
                  <a:pt x="344" y="216"/>
                </a:lnTo>
                <a:lnTo>
                  <a:pt x="346" y="210"/>
                </a:lnTo>
                <a:lnTo>
                  <a:pt x="346" y="196"/>
                </a:lnTo>
                <a:lnTo>
                  <a:pt x="346" y="196"/>
                </a:lnTo>
                <a:lnTo>
                  <a:pt x="346" y="200"/>
                </a:lnTo>
                <a:lnTo>
                  <a:pt x="344" y="204"/>
                </a:lnTo>
                <a:lnTo>
                  <a:pt x="334" y="210"/>
                </a:lnTo>
                <a:lnTo>
                  <a:pt x="334" y="210"/>
                </a:lnTo>
                <a:lnTo>
                  <a:pt x="322" y="216"/>
                </a:lnTo>
                <a:lnTo>
                  <a:pt x="308" y="220"/>
                </a:lnTo>
                <a:lnTo>
                  <a:pt x="290" y="222"/>
                </a:lnTo>
                <a:lnTo>
                  <a:pt x="272" y="224"/>
                </a:lnTo>
                <a:lnTo>
                  <a:pt x="272" y="224"/>
                </a:lnTo>
                <a:lnTo>
                  <a:pt x="252" y="222"/>
                </a:lnTo>
                <a:lnTo>
                  <a:pt x="236" y="220"/>
                </a:lnTo>
                <a:lnTo>
                  <a:pt x="220" y="216"/>
                </a:lnTo>
                <a:lnTo>
                  <a:pt x="210" y="210"/>
                </a:lnTo>
                <a:lnTo>
                  <a:pt x="210" y="210"/>
                </a:lnTo>
                <a:lnTo>
                  <a:pt x="208" y="210"/>
                </a:lnTo>
                <a:lnTo>
                  <a:pt x="208" y="210"/>
                </a:lnTo>
                <a:lnTo>
                  <a:pt x="200" y="204"/>
                </a:lnTo>
                <a:lnTo>
                  <a:pt x="198" y="198"/>
                </a:lnTo>
                <a:lnTo>
                  <a:pt x="198" y="198"/>
                </a:lnTo>
                <a:lnTo>
                  <a:pt x="196" y="196"/>
                </a:lnTo>
                <a:lnTo>
                  <a:pt x="196" y="198"/>
                </a:lnTo>
                <a:lnTo>
                  <a:pt x="152" y="218"/>
                </a:lnTo>
                <a:lnTo>
                  <a:pt x="72" y="192"/>
                </a:lnTo>
                <a:lnTo>
                  <a:pt x="50" y="184"/>
                </a:lnTo>
                <a:lnTo>
                  <a:pt x="28" y="176"/>
                </a:lnTo>
                <a:lnTo>
                  <a:pt x="52" y="166"/>
                </a:lnTo>
                <a:lnTo>
                  <a:pt x="150" y="200"/>
                </a:lnTo>
                <a:lnTo>
                  <a:pt x="150" y="200"/>
                </a:lnTo>
                <a:lnTo>
                  <a:pt x="152" y="200"/>
                </a:lnTo>
                <a:lnTo>
                  <a:pt x="152" y="200"/>
                </a:lnTo>
                <a:lnTo>
                  <a:pt x="156" y="200"/>
                </a:lnTo>
                <a:lnTo>
                  <a:pt x="198" y="180"/>
                </a:lnTo>
                <a:lnTo>
                  <a:pt x="198" y="180"/>
                </a:lnTo>
                <a:lnTo>
                  <a:pt x="202" y="184"/>
                </a:lnTo>
                <a:lnTo>
                  <a:pt x="208" y="188"/>
                </a:lnTo>
                <a:lnTo>
                  <a:pt x="224" y="196"/>
                </a:lnTo>
                <a:lnTo>
                  <a:pt x="246" y="200"/>
                </a:lnTo>
                <a:lnTo>
                  <a:pt x="272" y="202"/>
                </a:lnTo>
                <a:lnTo>
                  <a:pt x="272" y="202"/>
                </a:lnTo>
                <a:lnTo>
                  <a:pt x="296" y="200"/>
                </a:lnTo>
                <a:lnTo>
                  <a:pt x="318" y="196"/>
                </a:lnTo>
                <a:lnTo>
                  <a:pt x="334" y="190"/>
                </a:lnTo>
                <a:lnTo>
                  <a:pt x="340" y="186"/>
                </a:lnTo>
                <a:lnTo>
                  <a:pt x="344" y="180"/>
                </a:lnTo>
                <a:lnTo>
                  <a:pt x="370" y="168"/>
                </a:lnTo>
                <a:lnTo>
                  <a:pt x="370" y="168"/>
                </a:lnTo>
                <a:lnTo>
                  <a:pt x="374" y="166"/>
                </a:lnTo>
                <a:lnTo>
                  <a:pt x="374" y="162"/>
                </a:lnTo>
                <a:lnTo>
                  <a:pt x="374" y="162"/>
                </a:lnTo>
                <a:lnTo>
                  <a:pt x="374" y="156"/>
                </a:lnTo>
                <a:lnTo>
                  <a:pt x="370" y="154"/>
                </a:lnTo>
                <a:lnTo>
                  <a:pt x="346" y="146"/>
                </a:lnTo>
                <a:lnTo>
                  <a:pt x="372" y="134"/>
                </a:lnTo>
                <a:lnTo>
                  <a:pt x="372" y="134"/>
                </a:lnTo>
                <a:lnTo>
                  <a:pt x="374" y="130"/>
                </a:lnTo>
                <a:lnTo>
                  <a:pt x="376" y="126"/>
                </a:lnTo>
                <a:lnTo>
                  <a:pt x="376" y="126"/>
                </a:lnTo>
                <a:close/>
                <a:moveTo>
                  <a:pt x="202" y="78"/>
                </a:moveTo>
                <a:lnTo>
                  <a:pt x="202" y="78"/>
                </a:lnTo>
                <a:lnTo>
                  <a:pt x="214" y="84"/>
                </a:lnTo>
                <a:lnTo>
                  <a:pt x="230" y="90"/>
                </a:lnTo>
                <a:lnTo>
                  <a:pt x="248" y="94"/>
                </a:lnTo>
                <a:lnTo>
                  <a:pt x="272" y="96"/>
                </a:lnTo>
                <a:lnTo>
                  <a:pt x="272" y="96"/>
                </a:lnTo>
                <a:lnTo>
                  <a:pt x="294" y="94"/>
                </a:lnTo>
                <a:lnTo>
                  <a:pt x="314" y="90"/>
                </a:lnTo>
                <a:lnTo>
                  <a:pt x="330" y="84"/>
                </a:lnTo>
                <a:lnTo>
                  <a:pt x="342" y="78"/>
                </a:lnTo>
                <a:lnTo>
                  <a:pt x="342" y="78"/>
                </a:lnTo>
                <a:lnTo>
                  <a:pt x="346" y="82"/>
                </a:lnTo>
                <a:lnTo>
                  <a:pt x="346" y="88"/>
                </a:lnTo>
                <a:lnTo>
                  <a:pt x="346" y="88"/>
                </a:lnTo>
                <a:lnTo>
                  <a:pt x="346" y="92"/>
                </a:lnTo>
                <a:lnTo>
                  <a:pt x="344" y="96"/>
                </a:lnTo>
                <a:lnTo>
                  <a:pt x="334" y="104"/>
                </a:lnTo>
                <a:lnTo>
                  <a:pt x="334" y="104"/>
                </a:lnTo>
                <a:lnTo>
                  <a:pt x="322" y="108"/>
                </a:lnTo>
                <a:lnTo>
                  <a:pt x="308" y="112"/>
                </a:lnTo>
                <a:lnTo>
                  <a:pt x="290" y="116"/>
                </a:lnTo>
                <a:lnTo>
                  <a:pt x="272" y="116"/>
                </a:lnTo>
                <a:lnTo>
                  <a:pt x="272" y="116"/>
                </a:lnTo>
                <a:lnTo>
                  <a:pt x="254" y="116"/>
                </a:lnTo>
                <a:lnTo>
                  <a:pt x="238" y="114"/>
                </a:lnTo>
                <a:lnTo>
                  <a:pt x="226" y="110"/>
                </a:lnTo>
                <a:lnTo>
                  <a:pt x="214" y="106"/>
                </a:lnTo>
                <a:lnTo>
                  <a:pt x="214" y="106"/>
                </a:lnTo>
                <a:lnTo>
                  <a:pt x="214" y="106"/>
                </a:lnTo>
                <a:lnTo>
                  <a:pt x="210" y="104"/>
                </a:lnTo>
                <a:lnTo>
                  <a:pt x="210" y="104"/>
                </a:lnTo>
                <a:lnTo>
                  <a:pt x="200" y="96"/>
                </a:lnTo>
                <a:lnTo>
                  <a:pt x="198" y="92"/>
                </a:lnTo>
                <a:lnTo>
                  <a:pt x="196" y="88"/>
                </a:lnTo>
                <a:lnTo>
                  <a:pt x="196" y="88"/>
                </a:lnTo>
                <a:lnTo>
                  <a:pt x="198" y="82"/>
                </a:lnTo>
                <a:lnTo>
                  <a:pt x="202" y="78"/>
                </a:lnTo>
                <a:lnTo>
                  <a:pt x="202" y="78"/>
                </a:lnTo>
                <a:close/>
                <a:moveTo>
                  <a:pt x="202" y="114"/>
                </a:moveTo>
                <a:lnTo>
                  <a:pt x="202" y="114"/>
                </a:lnTo>
                <a:lnTo>
                  <a:pt x="214" y="120"/>
                </a:lnTo>
                <a:lnTo>
                  <a:pt x="230" y="126"/>
                </a:lnTo>
                <a:lnTo>
                  <a:pt x="248" y="130"/>
                </a:lnTo>
                <a:lnTo>
                  <a:pt x="272" y="130"/>
                </a:lnTo>
                <a:lnTo>
                  <a:pt x="272" y="130"/>
                </a:lnTo>
                <a:lnTo>
                  <a:pt x="294" y="130"/>
                </a:lnTo>
                <a:lnTo>
                  <a:pt x="314" y="126"/>
                </a:lnTo>
                <a:lnTo>
                  <a:pt x="330" y="120"/>
                </a:lnTo>
                <a:lnTo>
                  <a:pt x="342" y="114"/>
                </a:lnTo>
                <a:lnTo>
                  <a:pt x="342" y="114"/>
                </a:lnTo>
                <a:lnTo>
                  <a:pt x="346" y="118"/>
                </a:lnTo>
                <a:lnTo>
                  <a:pt x="346" y="124"/>
                </a:lnTo>
                <a:lnTo>
                  <a:pt x="346" y="124"/>
                </a:lnTo>
                <a:lnTo>
                  <a:pt x="346" y="128"/>
                </a:lnTo>
                <a:lnTo>
                  <a:pt x="346" y="128"/>
                </a:lnTo>
                <a:lnTo>
                  <a:pt x="342" y="132"/>
                </a:lnTo>
                <a:lnTo>
                  <a:pt x="342" y="132"/>
                </a:lnTo>
                <a:lnTo>
                  <a:pt x="340" y="134"/>
                </a:lnTo>
                <a:lnTo>
                  <a:pt x="340" y="134"/>
                </a:lnTo>
                <a:lnTo>
                  <a:pt x="338" y="136"/>
                </a:lnTo>
                <a:lnTo>
                  <a:pt x="338" y="136"/>
                </a:lnTo>
                <a:lnTo>
                  <a:pt x="334" y="140"/>
                </a:lnTo>
                <a:lnTo>
                  <a:pt x="334" y="140"/>
                </a:lnTo>
                <a:lnTo>
                  <a:pt x="322" y="144"/>
                </a:lnTo>
                <a:lnTo>
                  <a:pt x="308" y="148"/>
                </a:lnTo>
                <a:lnTo>
                  <a:pt x="290" y="150"/>
                </a:lnTo>
                <a:lnTo>
                  <a:pt x="272" y="152"/>
                </a:lnTo>
                <a:lnTo>
                  <a:pt x="272" y="152"/>
                </a:lnTo>
                <a:lnTo>
                  <a:pt x="254" y="152"/>
                </a:lnTo>
                <a:lnTo>
                  <a:pt x="238" y="148"/>
                </a:lnTo>
                <a:lnTo>
                  <a:pt x="226" y="146"/>
                </a:lnTo>
                <a:lnTo>
                  <a:pt x="214" y="142"/>
                </a:lnTo>
                <a:lnTo>
                  <a:pt x="214" y="142"/>
                </a:lnTo>
                <a:lnTo>
                  <a:pt x="214" y="142"/>
                </a:lnTo>
                <a:lnTo>
                  <a:pt x="210" y="140"/>
                </a:lnTo>
                <a:lnTo>
                  <a:pt x="210" y="140"/>
                </a:lnTo>
                <a:lnTo>
                  <a:pt x="200" y="132"/>
                </a:lnTo>
                <a:lnTo>
                  <a:pt x="198" y="128"/>
                </a:lnTo>
                <a:lnTo>
                  <a:pt x="196" y="124"/>
                </a:lnTo>
                <a:lnTo>
                  <a:pt x="196" y="124"/>
                </a:lnTo>
                <a:lnTo>
                  <a:pt x="198" y="118"/>
                </a:lnTo>
                <a:lnTo>
                  <a:pt x="202" y="114"/>
                </a:lnTo>
                <a:lnTo>
                  <a:pt x="202" y="114"/>
                </a:lnTo>
                <a:close/>
                <a:moveTo>
                  <a:pt x="162" y="144"/>
                </a:moveTo>
                <a:lnTo>
                  <a:pt x="162" y="144"/>
                </a:lnTo>
                <a:lnTo>
                  <a:pt x="150" y="150"/>
                </a:lnTo>
                <a:lnTo>
                  <a:pt x="134" y="150"/>
                </a:lnTo>
                <a:lnTo>
                  <a:pt x="134" y="150"/>
                </a:lnTo>
                <a:lnTo>
                  <a:pt x="116" y="150"/>
                </a:lnTo>
                <a:lnTo>
                  <a:pt x="104" y="144"/>
                </a:lnTo>
                <a:lnTo>
                  <a:pt x="104" y="144"/>
                </a:lnTo>
                <a:lnTo>
                  <a:pt x="100" y="142"/>
                </a:lnTo>
                <a:lnTo>
                  <a:pt x="98" y="138"/>
                </a:lnTo>
                <a:lnTo>
                  <a:pt x="98" y="138"/>
                </a:lnTo>
                <a:lnTo>
                  <a:pt x="100" y="136"/>
                </a:lnTo>
                <a:lnTo>
                  <a:pt x="102" y="132"/>
                </a:lnTo>
                <a:lnTo>
                  <a:pt x="110" y="128"/>
                </a:lnTo>
                <a:lnTo>
                  <a:pt x="120" y="126"/>
                </a:lnTo>
                <a:lnTo>
                  <a:pt x="134" y="124"/>
                </a:lnTo>
                <a:lnTo>
                  <a:pt x="134" y="124"/>
                </a:lnTo>
                <a:lnTo>
                  <a:pt x="148" y="126"/>
                </a:lnTo>
                <a:lnTo>
                  <a:pt x="158" y="128"/>
                </a:lnTo>
                <a:lnTo>
                  <a:pt x="166" y="132"/>
                </a:lnTo>
                <a:lnTo>
                  <a:pt x="168" y="136"/>
                </a:lnTo>
                <a:lnTo>
                  <a:pt x="168" y="138"/>
                </a:lnTo>
                <a:lnTo>
                  <a:pt x="168" y="138"/>
                </a:lnTo>
                <a:lnTo>
                  <a:pt x="166" y="142"/>
                </a:lnTo>
                <a:lnTo>
                  <a:pt x="162" y="144"/>
                </a:lnTo>
                <a:lnTo>
                  <a:pt x="162" y="144"/>
                </a:lnTo>
                <a:close/>
                <a:moveTo>
                  <a:pt x="346" y="160"/>
                </a:moveTo>
                <a:lnTo>
                  <a:pt x="346" y="160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2" y="168"/>
                </a:lnTo>
                <a:lnTo>
                  <a:pt x="342" y="168"/>
                </a:lnTo>
                <a:lnTo>
                  <a:pt x="340" y="170"/>
                </a:lnTo>
                <a:lnTo>
                  <a:pt x="340" y="170"/>
                </a:lnTo>
                <a:lnTo>
                  <a:pt x="338" y="172"/>
                </a:lnTo>
                <a:lnTo>
                  <a:pt x="338" y="172"/>
                </a:lnTo>
                <a:lnTo>
                  <a:pt x="334" y="174"/>
                </a:lnTo>
                <a:lnTo>
                  <a:pt x="334" y="174"/>
                </a:lnTo>
                <a:lnTo>
                  <a:pt x="322" y="180"/>
                </a:lnTo>
                <a:lnTo>
                  <a:pt x="308" y="184"/>
                </a:lnTo>
                <a:lnTo>
                  <a:pt x="290" y="186"/>
                </a:lnTo>
                <a:lnTo>
                  <a:pt x="272" y="188"/>
                </a:lnTo>
                <a:lnTo>
                  <a:pt x="272" y="188"/>
                </a:lnTo>
                <a:lnTo>
                  <a:pt x="252" y="186"/>
                </a:lnTo>
                <a:lnTo>
                  <a:pt x="236" y="184"/>
                </a:lnTo>
                <a:lnTo>
                  <a:pt x="220" y="180"/>
                </a:lnTo>
                <a:lnTo>
                  <a:pt x="210" y="174"/>
                </a:lnTo>
                <a:lnTo>
                  <a:pt x="210" y="174"/>
                </a:lnTo>
                <a:lnTo>
                  <a:pt x="208" y="174"/>
                </a:lnTo>
                <a:lnTo>
                  <a:pt x="208" y="174"/>
                </a:lnTo>
                <a:lnTo>
                  <a:pt x="208" y="174"/>
                </a:lnTo>
                <a:lnTo>
                  <a:pt x="200" y="168"/>
                </a:lnTo>
                <a:lnTo>
                  <a:pt x="200" y="168"/>
                </a:lnTo>
                <a:lnTo>
                  <a:pt x="200" y="166"/>
                </a:lnTo>
                <a:lnTo>
                  <a:pt x="200" y="166"/>
                </a:lnTo>
                <a:lnTo>
                  <a:pt x="198" y="164"/>
                </a:lnTo>
                <a:lnTo>
                  <a:pt x="198" y="164"/>
                </a:lnTo>
                <a:lnTo>
                  <a:pt x="196" y="160"/>
                </a:lnTo>
                <a:lnTo>
                  <a:pt x="196" y="160"/>
                </a:lnTo>
                <a:lnTo>
                  <a:pt x="198" y="154"/>
                </a:lnTo>
                <a:lnTo>
                  <a:pt x="202" y="148"/>
                </a:lnTo>
                <a:lnTo>
                  <a:pt x="202" y="148"/>
                </a:lnTo>
                <a:lnTo>
                  <a:pt x="214" y="156"/>
                </a:lnTo>
                <a:lnTo>
                  <a:pt x="230" y="162"/>
                </a:lnTo>
                <a:lnTo>
                  <a:pt x="248" y="166"/>
                </a:lnTo>
                <a:lnTo>
                  <a:pt x="272" y="166"/>
                </a:lnTo>
                <a:lnTo>
                  <a:pt x="272" y="166"/>
                </a:lnTo>
                <a:lnTo>
                  <a:pt x="294" y="166"/>
                </a:lnTo>
                <a:lnTo>
                  <a:pt x="314" y="162"/>
                </a:lnTo>
                <a:lnTo>
                  <a:pt x="330" y="156"/>
                </a:lnTo>
                <a:lnTo>
                  <a:pt x="342" y="148"/>
                </a:lnTo>
                <a:lnTo>
                  <a:pt x="342" y="148"/>
                </a:lnTo>
                <a:lnTo>
                  <a:pt x="346" y="154"/>
                </a:lnTo>
                <a:lnTo>
                  <a:pt x="346" y="160"/>
                </a:lnTo>
                <a:lnTo>
                  <a:pt x="346" y="160"/>
                </a:lnTo>
                <a:close/>
                <a:moveTo>
                  <a:pt x="346" y="128"/>
                </a:moveTo>
                <a:lnTo>
                  <a:pt x="346" y="128"/>
                </a:lnTo>
                <a:lnTo>
                  <a:pt x="348" y="128"/>
                </a:lnTo>
                <a:lnTo>
                  <a:pt x="346" y="128"/>
                </a:lnTo>
                <a:close/>
                <a:moveTo>
                  <a:pt x="196" y="28"/>
                </a:moveTo>
                <a:lnTo>
                  <a:pt x="196" y="28"/>
                </a:lnTo>
                <a:lnTo>
                  <a:pt x="198" y="24"/>
                </a:lnTo>
                <a:lnTo>
                  <a:pt x="202" y="18"/>
                </a:lnTo>
                <a:lnTo>
                  <a:pt x="210" y="14"/>
                </a:lnTo>
                <a:lnTo>
                  <a:pt x="218" y="8"/>
                </a:lnTo>
                <a:lnTo>
                  <a:pt x="230" y="6"/>
                </a:lnTo>
                <a:lnTo>
                  <a:pt x="242" y="2"/>
                </a:lnTo>
                <a:lnTo>
                  <a:pt x="272" y="0"/>
                </a:lnTo>
                <a:lnTo>
                  <a:pt x="272" y="0"/>
                </a:lnTo>
                <a:lnTo>
                  <a:pt x="300" y="2"/>
                </a:lnTo>
                <a:lnTo>
                  <a:pt x="314" y="6"/>
                </a:lnTo>
                <a:lnTo>
                  <a:pt x="324" y="8"/>
                </a:lnTo>
                <a:lnTo>
                  <a:pt x="334" y="14"/>
                </a:lnTo>
                <a:lnTo>
                  <a:pt x="340" y="18"/>
                </a:lnTo>
                <a:lnTo>
                  <a:pt x="344" y="24"/>
                </a:lnTo>
                <a:lnTo>
                  <a:pt x="346" y="28"/>
                </a:lnTo>
                <a:lnTo>
                  <a:pt x="346" y="28"/>
                </a:lnTo>
                <a:lnTo>
                  <a:pt x="346" y="34"/>
                </a:lnTo>
                <a:lnTo>
                  <a:pt x="344" y="38"/>
                </a:lnTo>
                <a:lnTo>
                  <a:pt x="334" y="44"/>
                </a:lnTo>
                <a:lnTo>
                  <a:pt x="334" y="44"/>
                </a:lnTo>
                <a:lnTo>
                  <a:pt x="322" y="50"/>
                </a:lnTo>
                <a:lnTo>
                  <a:pt x="308" y="54"/>
                </a:lnTo>
                <a:lnTo>
                  <a:pt x="290" y="56"/>
                </a:lnTo>
                <a:lnTo>
                  <a:pt x="272" y="58"/>
                </a:lnTo>
                <a:lnTo>
                  <a:pt x="272" y="58"/>
                </a:lnTo>
                <a:lnTo>
                  <a:pt x="252" y="56"/>
                </a:lnTo>
                <a:lnTo>
                  <a:pt x="236" y="54"/>
                </a:lnTo>
                <a:lnTo>
                  <a:pt x="220" y="50"/>
                </a:lnTo>
                <a:lnTo>
                  <a:pt x="210" y="44"/>
                </a:lnTo>
                <a:lnTo>
                  <a:pt x="210" y="44"/>
                </a:lnTo>
                <a:lnTo>
                  <a:pt x="200" y="38"/>
                </a:lnTo>
                <a:lnTo>
                  <a:pt x="198" y="34"/>
                </a:lnTo>
                <a:lnTo>
                  <a:pt x="196" y="28"/>
                </a:lnTo>
                <a:lnTo>
                  <a:pt x="196" y="28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  <p:sp>
        <p:nvSpPr>
          <p:cNvPr id="62" name="Freeform 4847"/>
          <p:cNvSpPr>
            <a:spLocks noEditPoints="1"/>
          </p:cNvSpPr>
          <p:nvPr/>
        </p:nvSpPr>
        <p:spPr bwMode="auto">
          <a:xfrm>
            <a:off x="520516" y="3620504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  <p:grpSp>
        <p:nvGrpSpPr>
          <p:cNvPr id="63" name="Group 26"/>
          <p:cNvGrpSpPr/>
          <p:nvPr/>
        </p:nvGrpSpPr>
        <p:grpSpPr>
          <a:xfrm>
            <a:off x="5107939" y="4539312"/>
            <a:ext cx="472173" cy="459404"/>
            <a:chOff x="1575605" y="3582211"/>
            <a:chExt cx="391130" cy="391130"/>
          </a:xfrm>
        </p:grpSpPr>
        <p:sp>
          <p:nvSpPr>
            <p:cNvPr id="64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cxnSp>
          <p:nvCxnSpPr>
            <p:cNvPr id="65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grpSp>
          <p:nvGrpSpPr>
            <p:cNvPr id="68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69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 err="1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</p:grpSp>
      </p:grpSp>
      <p:sp>
        <p:nvSpPr>
          <p:cNvPr id="72" name="Freeform 4831"/>
          <p:cNvSpPr>
            <a:spLocks noEditPoints="1"/>
          </p:cNvSpPr>
          <p:nvPr/>
        </p:nvSpPr>
        <p:spPr bwMode="auto">
          <a:xfrm>
            <a:off x="5066990" y="5498593"/>
            <a:ext cx="563645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  <p:sp>
        <p:nvSpPr>
          <p:cNvPr id="75" name="Freeform 4843"/>
          <p:cNvSpPr>
            <a:spLocks noEditPoints="1"/>
          </p:cNvSpPr>
          <p:nvPr/>
        </p:nvSpPr>
        <p:spPr bwMode="auto">
          <a:xfrm>
            <a:off x="5087686" y="3545724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80041367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28D72-AD8D-4ABB-9BE4-56994EF9A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eorgia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0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424936" cy="673945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dirty="0">
                <a:latin typeface="Century Gothic"/>
              </a:rPr>
              <a:t>Progetto PON MI1.1.1.c : WeMi2.0 – Attività in corso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425671" y="5580529"/>
            <a:ext cx="4730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Importo </a:t>
            </a: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in previsione di spesa per il 2019-2020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entury Gothic"/>
                <a:ea typeface="Calibri" charset="0"/>
                <a:cs typeface="Calibri" charset="0"/>
              </a:rPr>
              <a:t>: </a:t>
            </a:r>
          </a:p>
          <a:p>
            <a:pPr lvl="0" eaLnBrk="0" hangingPunct="0"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€ 751.000,00</a:t>
            </a:r>
          </a:p>
        </p:txBody>
      </p:sp>
      <p:sp>
        <p:nvSpPr>
          <p:cNvPr id="38" name="Freeform 4803"/>
          <p:cNvSpPr>
            <a:spLocks noEditPoints="1"/>
          </p:cNvSpPr>
          <p:nvPr/>
        </p:nvSpPr>
        <p:spPr bwMode="auto">
          <a:xfrm>
            <a:off x="899592" y="5661248"/>
            <a:ext cx="460878" cy="335852"/>
          </a:xfrm>
          <a:custGeom>
            <a:avLst/>
            <a:gdLst>
              <a:gd name="T0" fmla="*/ 372 w 376"/>
              <a:gd name="T1" fmla="*/ 98 h 274"/>
              <a:gd name="T2" fmla="*/ 344 w 376"/>
              <a:gd name="T3" fmla="*/ 74 h 274"/>
              <a:gd name="T4" fmla="*/ 334 w 376"/>
              <a:gd name="T5" fmla="*/ 68 h 274"/>
              <a:gd name="T6" fmla="*/ 254 w 376"/>
              <a:gd name="T7" fmla="*/ 80 h 274"/>
              <a:gd name="T8" fmla="*/ 210 w 376"/>
              <a:gd name="T9" fmla="*/ 68 h 274"/>
              <a:gd name="T10" fmla="*/ 6 w 376"/>
              <a:gd name="T11" fmla="*/ 136 h 274"/>
              <a:gd name="T12" fmla="*/ 4 w 376"/>
              <a:gd name="T13" fmla="*/ 170 h 274"/>
              <a:gd name="T14" fmla="*/ 30 w 376"/>
              <a:gd name="T15" fmla="*/ 194 h 274"/>
              <a:gd name="T16" fmla="*/ 4 w 376"/>
              <a:gd name="T17" fmla="*/ 220 h 274"/>
              <a:gd name="T18" fmla="*/ 198 w 376"/>
              <a:gd name="T19" fmla="*/ 250 h 274"/>
              <a:gd name="T20" fmla="*/ 272 w 376"/>
              <a:gd name="T21" fmla="*/ 274 h 274"/>
              <a:gd name="T22" fmla="*/ 346 w 376"/>
              <a:gd name="T23" fmla="*/ 246 h 274"/>
              <a:gd name="T24" fmla="*/ 322 w 376"/>
              <a:gd name="T25" fmla="*/ 252 h 274"/>
              <a:gd name="T26" fmla="*/ 220 w 376"/>
              <a:gd name="T27" fmla="*/ 252 h 274"/>
              <a:gd name="T28" fmla="*/ 196 w 376"/>
              <a:gd name="T29" fmla="*/ 232 h 274"/>
              <a:gd name="T30" fmla="*/ 148 w 376"/>
              <a:gd name="T31" fmla="*/ 234 h 274"/>
              <a:gd name="T32" fmla="*/ 200 w 376"/>
              <a:gd name="T33" fmla="*/ 220 h 274"/>
              <a:gd name="T34" fmla="*/ 300 w 376"/>
              <a:gd name="T35" fmla="*/ 236 h 274"/>
              <a:gd name="T36" fmla="*/ 346 w 376"/>
              <a:gd name="T37" fmla="*/ 196 h 274"/>
              <a:gd name="T38" fmla="*/ 308 w 376"/>
              <a:gd name="T39" fmla="*/ 220 h 274"/>
              <a:gd name="T40" fmla="*/ 210 w 376"/>
              <a:gd name="T41" fmla="*/ 210 h 274"/>
              <a:gd name="T42" fmla="*/ 196 w 376"/>
              <a:gd name="T43" fmla="*/ 196 h 274"/>
              <a:gd name="T44" fmla="*/ 150 w 376"/>
              <a:gd name="T45" fmla="*/ 200 h 274"/>
              <a:gd name="T46" fmla="*/ 202 w 376"/>
              <a:gd name="T47" fmla="*/ 184 h 274"/>
              <a:gd name="T48" fmla="*/ 318 w 376"/>
              <a:gd name="T49" fmla="*/ 196 h 274"/>
              <a:gd name="T50" fmla="*/ 374 w 376"/>
              <a:gd name="T51" fmla="*/ 162 h 274"/>
              <a:gd name="T52" fmla="*/ 374 w 376"/>
              <a:gd name="T53" fmla="*/ 130 h 274"/>
              <a:gd name="T54" fmla="*/ 248 w 376"/>
              <a:gd name="T55" fmla="*/ 94 h 274"/>
              <a:gd name="T56" fmla="*/ 342 w 376"/>
              <a:gd name="T57" fmla="*/ 78 h 274"/>
              <a:gd name="T58" fmla="*/ 334 w 376"/>
              <a:gd name="T59" fmla="*/ 104 h 274"/>
              <a:gd name="T60" fmla="*/ 238 w 376"/>
              <a:gd name="T61" fmla="*/ 114 h 274"/>
              <a:gd name="T62" fmla="*/ 200 w 376"/>
              <a:gd name="T63" fmla="*/ 96 h 274"/>
              <a:gd name="T64" fmla="*/ 202 w 376"/>
              <a:gd name="T65" fmla="*/ 114 h 274"/>
              <a:gd name="T66" fmla="*/ 294 w 376"/>
              <a:gd name="T67" fmla="*/ 130 h 274"/>
              <a:gd name="T68" fmla="*/ 346 w 376"/>
              <a:gd name="T69" fmla="*/ 124 h 274"/>
              <a:gd name="T70" fmla="*/ 338 w 376"/>
              <a:gd name="T71" fmla="*/ 136 h 274"/>
              <a:gd name="T72" fmla="*/ 272 w 376"/>
              <a:gd name="T73" fmla="*/ 152 h 274"/>
              <a:gd name="T74" fmla="*/ 214 w 376"/>
              <a:gd name="T75" fmla="*/ 142 h 274"/>
              <a:gd name="T76" fmla="*/ 198 w 376"/>
              <a:gd name="T77" fmla="*/ 118 h 274"/>
              <a:gd name="T78" fmla="*/ 134 w 376"/>
              <a:gd name="T79" fmla="*/ 150 h 274"/>
              <a:gd name="T80" fmla="*/ 100 w 376"/>
              <a:gd name="T81" fmla="*/ 136 h 274"/>
              <a:gd name="T82" fmla="*/ 158 w 376"/>
              <a:gd name="T83" fmla="*/ 128 h 274"/>
              <a:gd name="T84" fmla="*/ 162 w 376"/>
              <a:gd name="T85" fmla="*/ 144 h 274"/>
              <a:gd name="T86" fmla="*/ 346 w 376"/>
              <a:gd name="T87" fmla="*/ 162 h 274"/>
              <a:gd name="T88" fmla="*/ 342 w 376"/>
              <a:gd name="T89" fmla="*/ 168 h 274"/>
              <a:gd name="T90" fmla="*/ 322 w 376"/>
              <a:gd name="T91" fmla="*/ 180 h 274"/>
              <a:gd name="T92" fmla="*/ 220 w 376"/>
              <a:gd name="T93" fmla="*/ 180 h 274"/>
              <a:gd name="T94" fmla="*/ 200 w 376"/>
              <a:gd name="T95" fmla="*/ 168 h 274"/>
              <a:gd name="T96" fmla="*/ 198 w 376"/>
              <a:gd name="T97" fmla="*/ 154 h 274"/>
              <a:gd name="T98" fmla="*/ 272 w 376"/>
              <a:gd name="T99" fmla="*/ 166 h 274"/>
              <a:gd name="T100" fmla="*/ 346 w 376"/>
              <a:gd name="T101" fmla="*/ 160 h 274"/>
              <a:gd name="T102" fmla="*/ 196 w 376"/>
              <a:gd name="T103" fmla="*/ 28 h 274"/>
              <a:gd name="T104" fmla="*/ 272 w 376"/>
              <a:gd name="T105" fmla="*/ 0 h 274"/>
              <a:gd name="T106" fmla="*/ 344 w 376"/>
              <a:gd name="T107" fmla="*/ 24 h 274"/>
              <a:gd name="T108" fmla="*/ 322 w 376"/>
              <a:gd name="T109" fmla="*/ 50 h 274"/>
              <a:gd name="T110" fmla="*/ 220 w 376"/>
              <a:gd name="T111" fmla="*/ 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6" h="274">
                <a:moveTo>
                  <a:pt x="376" y="126"/>
                </a:moveTo>
                <a:lnTo>
                  <a:pt x="376" y="126"/>
                </a:lnTo>
                <a:lnTo>
                  <a:pt x="374" y="122"/>
                </a:lnTo>
                <a:lnTo>
                  <a:pt x="370" y="120"/>
                </a:lnTo>
                <a:lnTo>
                  <a:pt x="346" y="110"/>
                </a:lnTo>
                <a:lnTo>
                  <a:pt x="372" y="98"/>
                </a:lnTo>
                <a:lnTo>
                  <a:pt x="372" y="98"/>
                </a:lnTo>
                <a:lnTo>
                  <a:pt x="376" y="96"/>
                </a:lnTo>
                <a:lnTo>
                  <a:pt x="376" y="92"/>
                </a:lnTo>
                <a:lnTo>
                  <a:pt x="376" y="92"/>
                </a:lnTo>
                <a:lnTo>
                  <a:pt x="376" y="86"/>
                </a:lnTo>
                <a:lnTo>
                  <a:pt x="372" y="84"/>
                </a:lnTo>
                <a:lnTo>
                  <a:pt x="344" y="74"/>
                </a:lnTo>
                <a:lnTo>
                  <a:pt x="344" y="74"/>
                </a:lnTo>
                <a:lnTo>
                  <a:pt x="346" y="70"/>
                </a:lnTo>
                <a:lnTo>
                  <a:pt x="346" y="66"/>
                </a:lnTo>
                <a:lnTo>
                  <a:pt x="346" y="52"/>
                </a:lnTo>
                <a:lnTo>
                  <a:pt x="346" y="52"/>
                </a:lnTo>
                <a:lnTo>
                  <a:pt x="346" y="56"/>
                </a:lnTo>
                <a:lnTo>
                  <a:pt x="344" y="60"/>
                </a:lnTo>
                <a:lnTo>
                  <a:pt x="334" y="68"/>
                </a:lnTo>
                <a:lnTo>
                  <a:pt x="334" y="68"/>
                </a:lnTo>
                <a:lnTo>
                  <a:pt x="322" y="72"/>
                </a:lnTo>
                <a:lnTo>
                  <a:pt x="308" y="76"/>
                </a:lnTo>
                <a:lnTo>
                  <a:pt x="290" y="80"/>
                </a:lnTo>
                <a:lnTo>
                  <a:pt x="272" y="80"/>
                </a:lnTo>
                <a:lnTo>
                  <a:pt x="272" y="80"/>
                </a:lnTo>
                <a:lnTo>
                  <a:pt x="254" y="80"/>
                </a:lnTo>
                <a:lnTo>
                  <a:pt x="238" y="78"/>
                </a:lnTo>
                <a:lnTo>
                  <a:pt x="226" y="74"/>
                </a:lnTo>
                <a:lnTo>
                  <a:pt x="214" y="70"/>
                </a:lnTo>
                <a:lnTo>
                  <a:pt x="214" y="70"/>
                </a:lnTo>
                <a:lnTo>
                  <a:pt x="214" y="70"/>
                </a:lnTo>
                <a:lnTo>
                  <a:pt x="210" y="68"/>
                </a:lnTo>
                <a:lnTo>
                  <a:pt x="210" y="68"/>
                </a:lnTo>
                <a:lnTo>
                  <a:pt x="200" y="60"/>
                </a:lnTo>
                <a:lnTo>
                  <a:pt x="198" y="56"/>
                </a:lnTo>
                <a:lnTo>
                  <a:pt x="196" y="52"/>
                </a:lnTo>
                <a:lnTo>
                  <a:pt x="196" y="52"/>
                </a:lnTo>
                <a:lnTo>
                  <a:pt x="198" y="46"/>
                </a:lnTo>
                <a:lnTo>
                  <a:pt x="6" y="136"/>
                </a:lnTo>
                <a:lnTo>
                  <a:pt x="6" y="136"/>
                </a:lnTo>
                <a:lnTo>
                  <a:pt x="2" y="138"/>
                </a:lnTo>
                <a:lnTo>
                  <a:pt x="2" y="142"/>
                </a:lnTo>
                <a:lnTo>
                  <a:pt x="2" y="142"/>
                </a:lnTo>
                <a:lnTo>
                  <a:pt x="2" y="148"/>
                </a:lnTo>
                <a:lnTo>
                  <a:pt x="6" y="150"/>
                </a:lnTo>
                <a:lnTo>
                  <a:pt x="30" y="158"/>
                </a:lnTo>
                <a:lnTo>
                  <a:pt x="4" y="170"/>
                </a:lnTo>
                <a:lnTo>
                  <a:pt x="4" y="170"/>
                </a:lnTo>
                <a:lnTo>
                  <a:pt x="2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2"/>
                </a:lnTo>
                <a:lnTo>
                  <a:pt x="6" y="184"/>
                </a:lnTo>
                <a:lnTo>
                  <a:pt x="30" y="194"/>
                </a:lnTo>
                <a:lnTo>
                  <a:pt x="4" y="206"/>
                </a:lnTo>
                <a:lnTo>
                  <a:pt x="4" y="206"/>
                </a:lnTo>
                <a:lnTo>
                  <a:pt x="0" y="208"/>
                </a:lnTo>
                <a:lnTo>
                  <a:pt x="0" y="212"/>
                </a:lnTo>
                <a:lnTo>
                  <a:pt x="0" y="212"/>
                </a:lnTo>
                <a:lnTo>
                  <a:pt x="0" y="218"/>
                </a:lnTo>
                <a:lnTo>
                  <a:pt x="4" y="220"/>
                </a:lnTo>
                <a:lnTo>
                  <a:pt x="148" y="270"/>
                </a:lnTo>
                <a:lnTo>
                  <a:pt x="148" y="270"/>
                </a:lnTo>
                <a:lnTo>
                  <a:pt x="150" y="270"/>
                </a:lnTo>
                <a:lnTo>
                  <a:pt x="150" y="270"/>
                </a:lnTo>
                <a:lnTo>
                  <a:pt x="154" y="270"/>
                </a:lnTo>
                <a:lnTo>
                  <a:pt x="198" y="250"/>
                </a:lnTo>
                <a:lnTo>
                  <a:pt x="198" y="250"/>
                </a:lnTo>
                <a:lnTo>
                  <a:pt x="200" y="254"/>
                </a:lnTo>
                <a:lnTo>
                  <a:pt x="206" y="258"/>
                </a:lnTo>
                <a:lnTo>
                  <a:pt x="212" y="264"/>
                </a:lnTo>
                <a:lnTo>
                  <a:pt x="222" y="266"/>
                </a:lnTo>
                <a:lnTo>
                  <a:pt x="244" y="272"/>
                </a:lnTo>
                <a:lnTo>
                  <a:pt x="272" y="274"/>
                </a:lnTo>
                <a:lnTo>
                  <a:pt x="272" y="274"/>
                </a:lnTo>
                <a:lnTo>
                  <a:pt x="300" y="272"/>
                </a:lnTo>
                <a:lnTo>
                  <a:pt x="314" y="270"/>
                </a:lnTo>
                <a:lnTo>
                  <a:pt x="324" y="266"/>
                </a:lnTo>
                <a:lnTo>
                  <a:pt x="334" y="262"/>
                </a:lnTo>
                <a:lnTo>
                  <a:pt x="340" y="256"/>
                </a:lnTo>
                <a:lnTo>
                  <a:pt x="344" y="252"/>
                </a:lnTo>
                <a:lnTo>
                  <a:pt x="346" y="246"/>
                </a:lnTo>
                <a:lnTo>
                  <a:pt x="346" y="230"/>
                </a:lnTo>
                <a:lnTo>
                  <a:pt x="346" y="230"/>
                </a:lnTo>
                <a:lnTo>
                  <a:pt x="346" y="236"/>
                </a:lnTo>
                <a:lnTo>
                  <a:pt x="344" y="240"/>
                </a:lnTo>
                <a:lnTo>
                  <a:pt x="334" y="246"/>
                </a:lnTo>
                <a:lnTo>
                  <a:pt x="334" y="246"/>
                </a:lnTo>
                <a:lnTo>
                  <a:pt x="322" y="252"/>
                </a:lnTo>
                <a:lnTo>
                  <a:pt x="308" y="256"/>
                </a:lnTo>
                <a:lnTo>
                  <a:pt x="290" y="258"/>
                </a:lnTo>
                <a:lnTo>
                  <a:pt x="272" y="260"/>
                </a:lnTo>
                <a:lnTo>
                  <a:pt x="272" y="260"/>
                </a:lnTo>
                <a:lnTo>
                  <a:pt x="252" y="258"/>
                </a:lnTo>
                <a:lnTo>
                  <a:pt x="236" y="256"/>
                </a:lnTo>
                <a:lnTo>
                  <a:pt x="220" y="252"/>
                </a:lnTo>
                <a:lnTo>
                  <a:pt x="210" y="246"/>
                </a:lnTo>
                <a:lnTo>
                  <a:pt x="210" y="246"/>
                </a:lnTo>
                <a:lnTo>
                  <a:pt x="206" y="244"/>
                </a:lnTo>
                <a:lnTo>
                  <a:pt x="206" y="244"/>
                </a:lnTo>
                <a:lnTo>
                  <a:pt x="206" y="244"/>
                </a:lnTo>
                <a:lnTo>
                  <a:pt x="200" y="238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2"/>
                </a:lnTo>
                <a:lnTo>
                  <a:pt x="150" y="254"/>
                </a:lnTo>
                <a:lnTo>
                  <a:pt x="28" y="212"/>
                </a:lnTo>
                <a:lnTo>
                  <a:pt x="52" y="200"/>
                </a:lnTo>
                <a:lnTo>
                  <a:pt x="148" y="234"/>
                </a:lnTo>
                <a:lnTo>
                  <a:pt x="148" y="234"/>
                </a:lnTo>
                <a:lnTo>
                  <a:pt x="152" y="234"/>
                </a:lnTo>
                <a:lnTo>
                  <a:pt x="152" y="234"/>
                </a:lnTo>
                <a:lnTo>
                  <a:pt x="154" y="234"/>
                </a:lnTo>
                <a:lnTo>
                  <a:pt x="198" y="214"/>
                </a:lnTo>
                <a:lnTo>
                  <a:pt x="198" y="214"/>
                </a:lnTo>
                <a:lnTo>
                  <a:pt x="200" y="220"/>
                </a:lnTo>
                <a:lnTo>
                  <a:pt x="206" y="224"/>
                </a:lnTo>
                <a:lnTo>
                  <a:pt x="214" y="228"/>
                </a:lnTo>
                <a:lnTo>
                  <a:pt x="222" y="232"/>
                </a:lnTo>
                <a:lnTo>
                  <a:pt x="246" y="236"/>
                </a:lnTo>
                <a:lnTo>
                  <a:pt x="272" y="238"/>
                </a:lnTo>
                <a:lnTo>
                  <a:pt x="272" y="238"/>
                </a:lnTo>
                <a:lnTo>
                  <a:pt x="300" y="236"/>
                </a:lnTo>
                <a:lnTo>
                  <a:pt x="314" y="234"/>
                </a:lnTo>
                <a:lnTo>
                  <a:pt x="324" y="230"/>
                </a:lnTo>
                <a:lnTo>
                  <a:pt x="334" y="226"/>
                </a:lnTo>
                <a:lnTo>
                  <a:pt x="340" y="220"/>
                </a:lnTo>
                <a:lnTo>
                  <a:pt x="344" y="216"/>
                </a:lnTo>
                <a:lnTo>
                  <a:pt x="346" y="210"/>
                </a:lnTo>
                <a:lnTo>
                  <a:pt x="346" y="196"/>
                </a:lnTo>
                <a:lnTo>
                  <a:pt x="346" y="196"/>
                </a:lnTo>
                <a:lnTo>
                  <a:pt x="346" y="200"/>
                </a:lnTo>
                <a:lnTo>
                  <a:pt x="344" y="204"/>
                </a:lnTo>
                <a:lnTo>
                  <a:pt x="334" y="210"/>
                </a:lnTo>
                <a:lnTo>
                  <a:pt x="334" y="210"/>
                </a:lnTo>
                <a:lnTo>
                  <a:pt x="322" y="216"/>
                </a:lnTo>
                <a:lnTo>
                  <a:pt x="308" y="220"/>
                </a:lnTo>
                <a:lnTo>
                  <a:pt x="290" y="222"/>
                </a:lnTo>
                <a:lnTo>
                  <a:pt x="272" y="224"/>
                </a:lnTo>
                <a:lnTo>
                  <a:pt x="272" y="224"/>
                </a:lnTo>
                <a:lnTo>
                  <a:pt x="252" y="222"/>
                </a:lnTo>
                <a:lnTo>
                  <a:pt x="236" y="220"/>
                </a:lnTo>
                <a:lnTo>
                  <a:pt x="220" y="216"/>
                </a:lnTo>
                <a:lnTo>
                  <a:pt x="210" y="210"/>
                </a:lnTo>
                <a:lnTo>
                  <a:pt x="210" y="210"/>
                </a:lnTo>
                <a:lnTo>
                  <a:pt x="208" y="210"/>
                </a:lnTo>
                <a:lnTo>
                  <a:pt x="208" y="210"/>
                </a:lnTo>
                <a:lnTo>
                  <a:pt x="200" y="204"/>
                </a:lnTo>
                <a:lnTo>
                  <a:pt x="198" y="198"/>
                </a:lnTo>
                <a:lnTo>
                  <a:pt x="198" y="198"/>
                </a:lnTo>
                <a:lnTo>
                  <a:pt x="196" y="196"/>
                </a:lnTo>
                <a:lnTo>
                  <a:pt x="196" y="198"/>
                </a:lnTo>
                <a:lnTo>
                  <a:pt x="152" y="218"/>
                </a:lnTo>
                <a:lnTo>
                  <a:pt x="72" y="192"/>
                </a:lnTo>
                <a:lnTo>
                  <a:pt x="50" y="184"/>
                </a:lnTo>
                <a:lnTo>
                  <a:pt x="28" y="176"/>
                </a:lnTo>
                <a:lnTo>
                  <a:pt x="52" y="166"/>
                </a:lnTo>
                <a:lnTo>
                  <a:pt x="150" y="200"/>
                </a:lnTo>
                <a:lnTo>
                  <a:pt x="150" y="200"/>
                </a:lnTo>
                <a:lnTo>
                  <a:pt x="152" y="200"/>
                </a:lnTo>
                <a:lnTo>
                  <a:pt x="152" y="200"/>
                </a:lnTo>
                <a:lnTo>
                  <a:pt x="156" y="200"/>
                </a:lnTo>
                <a:lnTo>
                  <a:pt x="198" y="180"/>
                </a:lnTo>
                <a:lnTo>
                  <a:pt x="198" y="180"/>
                </a:lnTo>
                <a:lnTo>
                  <a:pt x="202" y="184"/>
                </a:lnTo>
                <a:lnTo>
                  <a:pt x="208" y="188"/>
                </a:lnTo>
                <a:lnTo>
                  <a:pt x="224" y="196"/>
                </a:lnTo>
                <a:lnTo>
                  <a:pt x="246" y="200"/>
                </a:lnTo>
                <a:lnTo>
                  <a:pt x="272" y="202"/>
                </a:lnTo>
                <a:lnTo>
                  <a:pt x="272" y="202"/>
                </a:lnTo>
                <a:lnTo>
                  <a:pt x="296" y="200"/>
                </a:lnTo>
                <a:lnTo>
                  <a:pt x="318" y="196"/>
                </a:lnTo>
                <a:lnTo>
                  <a:pt x="334" y="190"/>
                </a:lnTo>
                <a:lnTo>
                  <a:pt x="340" y="186"/>
                </a:lnTo>
                <a:lnTo>
                  <a:pt x="344" y="180"/>
                </a:lnTo>
                <a:lnTo>
                  <a:pt x="370" y="168"/>
                </a:lnTo>
                <a:lnTo>
                  <a:pt x="370" y="168"/>
                </a:lnTo>
                <a:lnTo>
                  <a:pt x="374" y="166"/>
                </a:lnTo>
                <a:lnTo>
                  <a:pt x="374" y="162"/>
                </a:lnTo>
                <a:lnTo>
                  <a:pt x="374" y="162"/>
                </a:lnTo>
                <a:lnTo>
                  <a:pt x="374" y="156"/>
                </a:lnTo>
                <a:lnTo>
                  <a:pt x="370" y="154"/>
                </a:lnTo>
                <a:lnTo>
                  <a:pt x="346" y="146"/>
                </a:lnTo>
                <a:lnTo>
                  <a:pt x="372" y="134"/>
                </a:lnTo>
                <a:lnTo>
                  <a:pt x="372" y="134"/>
                </a:lnTo>
                <a:lnTo>
                  <a:pt x="374" y="130"/>
                </a:lnTo>
                <a:lnTo>
                  <a:pt x="376" y="126"/>
                </a:lnTo>
                <a:lnTo>
                  <a:pt x="376" y="126"/>
                </a:lnTo>
                <a:close/>
                <a:moveTo>
                  <a:pt x="202" y="78"/>
                </a:moveTo>
                <a:lnTo>
                  <a:pt x="202" y="78"/>
                </a:lnTo>
                <a:lnTo>
                  <a:pt x="214" y="84"/>
                </a:lnTo>
                <a:lnTo>
                  <a:pt x="230" y="90"/>
                </a:lnTo>
                <a:lnTo>
                  <a:pt x="248" y="94"/>
                </a:lnTo>
                <a:lnTo>
                  <a:pt x="272" y="96"/>
                </a:lnTo>
                <a:lnTo>
                  <a:pt x="272" y="96"/>
                </a:lnTo>
                <a:lnTo>
                  <a:pt x="294" y="94"/>
                </a:lnTo>
                <a:lnTo>
                  <a:pt x="314" y="90"/>
                </a:lnTo>
                <a:lnTo>
                  <a:pt x="330" y="84"/>
                </a:lnTo>
                <a:lnTo>
                  <a:pt x="342" y="78"/>
                </a:lnTo>
                <a:lnTo>
                  <a:pt x="342" y="78"/>
                </a:lnTo>
                <a:lnTo>
                  <a:pt x="346" y="82"/>
                </a:lnTo>
                <a:lnTo>
                  <a:pt x="346" y="88"/>
                </a:lnTo>
                <a:lnTo>
                  <a:pt x="346" y="88"/>
                </a:lnTo>
                <a:lnTo>
                  <a:pt x="346" y="92"/>
                </a:lnTo>
                <a:lnTo>
                  <a:pt x="344" y="96"/>
                </a:lnTo>
                <a:lnTo>
                  <a:pt x="334" y="104"/>
                </a:lnTo>
                <a:lnTo>
                  <a:pt x="334" y="104"/>
                </a:lnTo>
                <a:lnTo>
                  <a:pt x="322" y="108"/>
                </a:lnTo>
                <a:lnTo>
                  <a:pt x="308" y="112"/>
                </a:lnTo>
                <a:lnTo>
                  <a:pt x="290" y="116"/>
                </a:lnTo>
                <a:lnTo>
                  <a:pt x="272" y="116"/>
                </a:lnTo>
                <a:lnTo>
                  <a:pt x="272" y="116"/>
                </a:lnTo>
                <a:lnTo>
                  <a:pt x="254" y="116"/>
                </a:lnTo>
                <a:lnTo>
                  <a:pt x="238" y="114"/>
                </a:lnTo>
                <a:lnTo>
                  <a:pt x="226" y="110"/>
                </a:lnTo>
                <a:lnTo>
                  <a:pt x="214" y="106"/>
                </a:lnTo>
                <a:lnTo>
                  <a:pt x="214" y="106"/>
                </a:lnTo>
                <a:lnTo>
                  <a:pt x="214" y="106"/>
                </a:lnTo>
                <a:lnTo>
                  <a:pt x="210" y="104"/>
                </a:lnTo>
                <a:lnTo>
                  <a:pt x="210" y="104"/>
                </a:lnTo>
                <a:lnTo>
                  <a:pt x="200" y="96"/>
                </a:lnTo>
                <a:lnTo>
                  <a:pt x="198" y="92"/>
                </a:lnTo>
                <a:lnTo>
                  <a:pt x="196" y="88"/>
                </a:lnTo>
                <a:lnTo>
                  <a:pt x="196" y="88"/>
                </a:lnTo>
                <a:lnTo>
                  <a:pt x="198" y="82"/>
                </a:lnTo>
                <a:lnTo>
                  <a:pt x="202" y="78"/>
                </a:lnTo>
                <a:lnTo>
                  <a:pt x="202" y="78"/>
                </a:lnTo>
                <a:close/>
                <a:moveTo>
                  <a:pt x="202" y="114"/>
                </a:moveTo>
                <a:lnTo>
                  <a:pt x="202" y="114"/>
                </a:lnTo>
                <a:lnTo>
                  <a:pt x="214" y="120"/>
                </a:lnTo>
                <a:lnTo>
                  <a:pt x="230" y="126"/>
                </a:lnTo>
                <a:lnTo>
                  <a:pt x="248" y="130"/>
                </a:lnTo>
                <a:lnTo>
                  <a:pt x="272" y="130"/>
                </a:lnTo>
                <a:lnTo>
                  <a:pt x="272" y="130"/>
                </a:lnTo>
                <a:lnTo>
                  <a:pt x="294" y="130"/>
                </a:lnTo>
                <a:lnTo>
                  <a:pt x="314" y="126"/>
                </a:lnTo>
                <a:lnTo>
                  <a:pt x="330" y="120"/>
                </a:lnTo>
                <a:lnTo>
                  <a:pt x="342" y="114"/>
                </a:lnTo>
                <a:lnTo>
                  <a:pt x="342" y="114"/>
                </a:lnTo>
                <a:lnTo>
                  <a:pt x="346" y="118"/>
                </a:lnTo>
                <a:lnTo>
                  <a:pt x="346" y="124"/>
                </a:lnTo>
                <a:lnTo>
                  <a:pt x="346" y="124"/>
                </a:lnTo>
                <a:lnTo>
                  <a:pt x="346" y="128"/>
                </a:lnTo>
                <a:lnTo>
                  <a:pt x="346" y="128"/>
                </a:lnTo>
                <a:lnTo>
                  <a:pt x="342" y="132"/>
                </a:lnTo>
                <a:lnTo>
                  <a:pt x="342" y="132"/>
                </a:lnTo>
                <a:lnTo>
                  <a:pt x="340" y="134"/>
                </a:lnTo>
                <a:lnTo>
                  <a:pt x="340" y="134"/>
                </a:lnTo>
                <a:lnTo>
                  <a:pt x="338" y="136"/>
                </a:lnTo>
                <a:lnTo>
                  <a:pt x="338" y="136"/>
                </a:lnTo>
                <a:lnTo>
                  <a:pt x="334" y="140"/>
                </a:lnTo>
                <a:lnTo>
                  <a:pt x="334" y="140"/>
                </a:lnTo>
                <a:lnTo>
                  <a:pt x="322" y="144"/>
                </a:lnTo>
                <a:lnTo>
                  <a:pt x="308" y="148"/>
                </a:lnTo>
                <a:lnTo>
                  <a:pt x="290" y="150"/>
                </a:lnTo>
                <a:lnTo>
                  <a:pt x="272" y="152"/>
                </a:lnTo>
                <a:lnTo>
                  <a:pt x="272" y="152"/>
                </a:lnTo>
                <a:lnTo>
                  <a:pt x="254" y="152"/>
                </a:lnTo>
                <a:lnTo>
                  <a:pt x="238" y="148"/>
                </a:lnTo>
                <a:lnTo>
                  <a:pt x="226" y="146"/>
                </a:lnTo>
                <a:lnTo>
                  <a:pt x="214" y="142"/>
                </a:lnTo>
                <a:lnTo>
                  <a:pt x="214" y="142"/>
                </a:lnTo>
                <a:lnTo>
                  <a:pt x="214" y="142"/>
                </a:lnTo>
                <a:lnTo>
                  <a:pt x="210" y="140"/>
                </a:lnTo>
                <a:lnTo>
                  <a:pt x="210" y="140"/>
                </a:lnTo>
                <a:lnTo>
                  <a:pt x="200" y="132"/>
                </a:lnTo>
                <a:lnTo>
                  <a:pt x="198" y="128"/>
                </a:lnTo>
                <a:lnTo>
                  <a:pt x="196" y="124"/>
                </a:lnTo>
                <a:lnTo>
                  <a:pt x="196" y="124"/>
                </a:lnTo>
                <a:lnTo>
                  <a:pt x="198" y="118"/>
                </a:lnTo>
                <a:lnTo>
                  <a:pt x="202" y="114"/>
                </a:lnTo>
                <a:lnTo>
                  <a:pt x="202" y="114"/>
                </a:lnTo>
                <a:close/>
                <a:moveTo>
                  <a:pt x="162" y="144"/>
                </a:moveTo>
                <a:lnTo>
                  <a:pt x="162" y="144"/>
                </a:lnTo>
                <a:lnTo>
                  <a:pt x="150" y="150"/>
                </a:lnTo>
                <a:lnTo>
                  <a:pt x="134" y="150"/>
                </a:lnTo>
                <a:lnTo>
                  <a:pt x="134" y="150"/>
                </a:lnTo>
                <a:lnTo>
                  <a:pt x="116" y="150"/>
                </a:lnTo>
                <a:lnTo>
                  <a:pt x="104" y="144"/>
                </a:lnTo>
                <a:lnTo>
                  <a:pt x="104" y="144"/>
                </a:lnTo>
                <a:lnTo>
                  <a:pt x="100" y="142"/>
                </a:lnTo>
                <a:lnTo>
                  <a:pt x="98" y="138"/>
                </a:lnTo>
                <a:lnTo>
                  <a:pt x="98" y="138"/>
                </a:lnTo>
                <a:lnTo>
                  <a:pt x="100" y="136"/>
                </a:lnTo>
                <a:lnTo>
                  <a:pt x="102" y="132"/>
                </a:lnTo>
                <a:lnTo>
                  <a:pt x="110" y="128"/>
                </a:lnTo>
                <a:lnTo>
                  <a:pt x="120" y="126"/>
                </a:lnTo>
                <a:lnTo>
                  <a:pt x="134" y="124"/>
                </a:lnTo>
                <a:lnTo>
                  <a:pt x="134" y="124"/>
                </a:lnTo>
                <a:lnTo>
                  <a:pt x="148" y="126"/>
                </a:lnTo>
                <a:lnTo>
                  <a:pt x="158" y="128"/>
                </a:lnTo>
                <a:lnTo>
                  <a:pt x="166" y="132"/>
                </a:lnTo>
                <a:lnTo>
                  <a:pt x="168" y="136"/>
                </a:lnTo>
                <a:lnTo>
                  <a:pt x="168" y="138"/>
                </a:lnTo>
                <a:lnTo>
                  <a:pt x="168" y="138"/>
                </a:lnTo>
                <a:lnTo>
                  <a:pt x="166" y="142"/>
                </a:lnTo>
                <a:lnTo>
                  <a:pt x="162" y="144"/>
                </a:lnTo>
                <a:lnTo>
                  <a:pt x="162" y="144"/>
                </a:lnTo>
                <a:close/>
                <a:moveTo>
                  <a:pt x="346" y="160"/>
                </a:moveTo>
                <a:lnTo>
                  <a:pt x="346" y="160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6" y="162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4" y="166"/>
                </a:lnTo>
                <a:lnTo>
                  <a:pt x="342" y="168"/>
                </a:lnTo>
                <a:lnTo>
                  <a:pt x="342" y="168"/>
                </a:lnTo>
                <a:lnTo>
                  <a:pt x="340" y="170"/>
                </a:lnTo>
                <a:lnTo>
                  <a:pt x="340" y="170"/>
                </a:lnTo>
                <a:lnTo>
                  <a:pt x="338" y="172"/>
                </a:lnTo>
                <a:lnTo>
                  <a:pt x="338" y="172"/>
                </a:lnTo>
                <a:lnTo>
                  <a:pt x="334" y="174"/>
                </a:lnTo>
                <a:lnTo>
                  <a:pt x="334" y="174"/>
                </a:lnTo>
                <a:lnTo>
                  <a:pt x="322" y="180"/>
                </a:lnTo>
                <a:lnTo>
                  <a:pt x="308" y="184"/>
                </a:lnTo>
                <a:lnTo>
                  <a:pt x="290" y="186"/>
                </a:lnTo>
                <a:lnTo>
                  <a:pt x="272" y="188"/>
                </a:lnTo>
                <a:lnTo>
                  <a:pt x="272" y="188"/>
                </a:lnTo>
                <a:lnTo>
                  <a:pt x="252" y="186"/>
                </a:lnTo>
                <a:lnTo>
                  <a:pt x="236" y="184"/>
                </a:lnTo>
                <a:lnTo>
                  <a:pt x="220" y="180"/>
                </a:lnTo>
                <a:lnTo>
                  <a:pt x="210" y="174"/>
                </a:lnTo>
                <a:lnTo>
                  <a:pt x="210" y="174"/>
                </a:lnTo>
                <a:lnTo>
                  <a:pt x="208" y="174"/>
                </a:lnTo>
                <a:lnTo>
                  <a:pt x="208" y="174"/>
                </a:lnTo>
                <a:lnTo>
                  <a:pt x="208" y="174"/>
                </a:lnTo>
                <a:lnTo>
                  <a:pt x="200" y="168"/>
                </a:lnTo>
                <a:lnTo>
                  <a:pt x="200" y="168"/>
                </a:lnTo>
                <a:lnTo>
                  <a:pt x="200" y="166"/>
                </a:lnTo>
                <a:lnTo>
                  <a:pt x="200" y="166"/>
                </a:lnTo>
                <a:lnTo>
                  <a:pt x="198" y="164"/>
                </a:lnTo>
                <a:lnTo>
                  <a:pt x="198" y="164"/>
                </a:lnTo>
                <a:lnTo>
                  <a:pt x="196" y="160"/>
                </a:lnTo>
                <a:lnTo>
                  <a:pt x="196" y="160"/>
                </a:lnTo>
                <a:lnTo>
                  <a:pt x="198" y="154"/>
                </a:lnTo>
                <a:lnTo>
                  <a:pt x="202" y="148"/>
                </a:lnTo>
                <a:lnTo>
                  <a:pt x="202" y="148"/>
                </a:lnTo>
                <a:lnTo>
                  <a:pt x="214" y="156"/>
                </a:lnTo>
                <a:lnTo>
                  <a:pt x="230" y="162"/>
                </a:lnTo>
                <a:lnTo>
                  <a:pt x="248" y="166"/>
                </a:lnTo>
                <a:lnTo>
                  <a:pt x="272" y="166"/>
                </a:lnTo>
                <a:lnTo>
                  <a:pt x="272" y="166"/>
                </a:lnTo>
                <a:lnTo>
                  <a:pt x="294" y="166"/>
                </a:lnTo>
                <a:lnTo>
                  <a:pt x="314" y="162"/>
                </a:lnTo>
                <a:lnTo>
                  <a:pt x="330" y="156"/>
                </a:lnTo>
                <a:lnTo>
                  <a:pt x="342" y="148"/>
                </a:lnTo>
                <a:lnTo>
                  <a:pt x="342" y="148"/>
                </a:lnTo>
                <a:lnTo>
                  <a:pt x="346" y="154"/>
                </a:lnTo>
                <a:lnTo>
                  <a:pt x="346" y="160"/>
                </a:lnTo>
                <a:lnTo>
                  <a:pt x="346" y="160"/>
                </a:lnTo>
                <a:close/>
                <a:moveTo>
                  <a:pt x="346" y="128"/>
                </a:moveTo>
                <a:lnTo>
                  <a:pt x="346" y="128"/>
                </a:lnTo>
                <a:lnTo>
                  <a:pt x="348" y="128"/>
                </a:lnTo>
                <a:lnTo>
                  <a:pt x="346" y="128"/>
                </a:lnTo>
                <a:close/>
                <a:moveTo>
                  <a:pt x="196" y="28"/>
                </a:moveTo>
                <a:lnTo>
                  <a:pt x="196" y="28"/>
                </a:lnTo>
                <a:lnTo>
                  <a:pt x="198" y="24"/>
                </a:lnTo>
                <a:lnTo>
                  <a:pt x="202" y="18"/>
                </a:lnTo>
                <a:lnTo>
                  <a:pt x="210" y="14"/>
                </a:lnTo>
                <a:lnTo>
                  <a:pt x="218" y="8"/>
                </a:lnTo>
                <a:lnTo>
                  <a:pt x="230" y="6"/>
                </a:lnTo>
                <a:lnTo>
                  <a:pt x="242" y="2"/>
                </a:lnTo>
                <a:lnTo>
                  <a:pt x="272" y="0"/>
                </a:lnTo>
                <a:lnTo>
                  <a:pt x="272" y="0"/>
                </a:lnTo>
                <a:lnTo>
                  <a:pt x="300" y="2"/>
                </a:lnTo>
                <a:lnTo>
                  <a:pt x="314" y="6"/>
                </a:lnTo>
                <a:lnTo>
                  <a:pt x="324" y="8"/>
                </a:lnTo>
                <a:lnTo>
                  <a:pt x="334" y="14"/>
                </a:lnTo>
                <a:lnTo>
                  <a:pt x="340" y="18"/>
                </a:lnTo>
                <a:lnTo>
                  <a:pt x="344" y="24"/>
                </a:lnTo>
                <a:lnTo>
                  <a:pt x="346" y="28"/>
                </a:lnTo>
                <a:lnTo>
                  <a:pt x="346" y="28"/>
                </a:lnTo>
                <a:lnTo>
                  <a:pt x="346" y="34"/>
                </a:lnTo>
                <a:lnTo>
                  <a:pt x="344" y="38"/>
                </a:lnTo>
                <a:lnTo>
                  <a:pt x="334" y="44"/>
                </a:lnTo>
                <a:lnTo>
                  <a:pt x="334" y="44"/>
                </a:lnTo>
                <a:lnTo>
                  <a:pt x="322" y="50"/>
                </a:lnTo>
                <a:lnTo>
                  <a:pt x="308" y="54"/>
                </a:lnTo>
                <a:lnTo>
                  <a:pt x="290" y="56"/>
                </a:lnTo>
                <a:lnTo>
                  <a:pt x="272" y="58"/>
                </a:lnTo>
                <a:lnTo>
                  <a:pt x="272" y="58"/>
                </a:lnTo>
                <a:lnTo>
                  <a:pt x="252" y="56"/>
                </a:lnTo>
                <a:lnTo>
                  <a:pt x="236" y="54"/>
                </a:lnTo>
                <a:lnTo>
                  <a:pt x="220" y="50"/>
                </a:lnTo>
                <a:lnTo>
                  <a:pt x="210" y="44"/>
                </a:lnTo>
                <a:lnTo>
                  <a:pt x="210" y="44"/>
                </a:lnTo>
                <a:lnTo>
                  <a:pt x="200" y="38"/>
                </a:lnTo>
                <a:lnTo>
                  <a:pt x="198" y="34"/>
                </a:lnTo>
                <a:lnTo>
                  <a:pt x="196" y="28"/>
                </a:lnTo>
                <a:lnTo>
                  <a:pt x="196" y="28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39" name="Freeform 4847"/>
          <p:cNvSpPr>
            <a:spLocks noEditPoints="1"/>
          </p:cNvSpPr>
          <p:nvPr/>
        </p:nvSpPr>
        <p:spPr bwMode="auto">
          <a:xfrm>
            <a:off x="971600" y="2932945"/>
            <a:ext cx="307068" cy="424047"/>
          </a:xfrm>
          <a:custGeom>
            <a:avLst/>
            <a:gdLst>
              <a:gd name="T0" fmla="*/ 252 w 252"/>
              <a:gd name="T1" fmla="*/ 332 h 348"/>
              <a:gd name="T2" fmla="*/ 242 w 252"/>
              <a:gd name="T3" fmla="*/ 346 h 348"/>
              <a:gd name="T4" fmla="*/ 16 w 252"/>
              <a:gd name="T5" fmla="*/ 348 h 348"/>
              <a:gd name="T6" fmla="*/ 2 w 252"/>
              <a:gd name="T7" fmla="*/ 338 h 348"/>
              <a:gd name="T8" fmla="*/ 0 w 252"/>
              <a:gd name="T9" fmla="*/ 32 h 348"/>
              <a:gd name="T10" fmla="*/ 10 w 252"/>
              <a:gd name="T11" fmla="*/ 16 h 348"/>
              <a:gd name="T12" fmla="*/ 90 w 252"/>
              <a:gd name="T13" fmla="*/ 16 h 348"/>
              <a:gd name="T14" fmla="*/ 86 w 252"/>
              <a:gd name="T15" fmla="*/ 30 h 348"/>
              <a:gd name="T16" fmla="*/ 16 w 252"/>
              <a:gd name="T17" fmla="*/ 332 h 348"/>
              <a:gd name="T18" fmla="*/ 168 w 252"/>
              <a:gd name="T19" fmla="*/ 34 h 348"/>
              <a:gd name="T20" fmla="*/ 164 w 252"/>
              <a:gd name="T21" fmla="*/ 26 h 348"/>
              <a:gd name="T22" fmla="*/ 236 w 252"/>
              <a:gd name="T23" fmla="*/ 16 h 348"/>
              <a:gd name="T24" fmla="*/ 248 w 252"/>
              <a:gd name="T25" fmla="*/ 20 h 348"/>
              <a:gd name="T26" fmla="*/ 252 w 252"/>
              <a:gd name="T27" fmla="*/ 32 h 348"/>
              <a:gd name="T28" fmla="*/ 36 w 252"/>
              <a:gd name="T29" fmla="*/ 312 h 348"/>
              <a:gd name="T30" fmla="*/ 36 w 252"/>
              <a:gd name="T31" fmla="*/ 94 h 348"/>
              <a:gd name="T32" fmla="*/ 216 w 252"/>
              <a:gd name="T33" fmla="*/ 94 h 348"/>
              <a:gd name="T34" fmla="*/ 132 w 252"/>
              <a:gd name="T35" fmla="*/ 186 h 348"/>
              <a:gd name="T36" fmla="*/ 122 w 252"/>
              <a:gd name="T37" fmla="*/ 184 h 348"/>
              <a:gd name="T38" fmla="*/ 74 w 252"/>
              <a:gd name="T39" fmla="*/ 206 h 348"/>
              <a:gd name="T40" fmla="*/ 68 w 252"/>
              <a:gd name="T41" fmla="*/ 204 h 348"/>
              <a:gd name="T42" fmla="*/ 60 w 252"/>
              <a:gd name="T43" fmla="*/ 206 h 348"/>
              <a:gd name="T44" fmla="*/ 58 w 252"/>
              <a:gd name="T45" fmla="*/ 218 h 348"/>
              <a:gd name="T46" fmla="*/ 78 w 252"/>
              <a:gd name="T47" fmla="*/ 238 h 348"/>
              <a:gd name="T48" fmla="*/ 86 w 252"/>
              <a:gd name="T49" fmla="*/ 242 h 348"/>
              <a:gd name="T50" fmla="*/ 132 w 252"/>
              <a:gd name="T51" fmla="*/ 200 h 348"/>
              <a:gd name="T52" fmla="*/ 134 w 252"/>
              <a:gd name="T53" fmla="*/ 192 h 348"/>
              <a:gd name="T54" fmla="*/ 132 w 252"/>
              <a:gd name="T55" fmla="*/ 186 h 348"/>
              <a:gd name="T56" fmla="*/ 128 w 252"/>
              <a:gd name="T57" fmla="*/ 122 h 348"/>
              <a:gd name="T58" fmla="*/ 118 w 252"/>
              <a:gd name="T59" fmla="*/ 124 h 348"/>
              <a:gd name="T60" fmla="*/ 74 w 252"/>
              <a:gd name="T61" fmla="*/ 144 h 348"/>
              <a:gd name="T62" fmla="*/ 64 w 252"/>
              <a:gd name="T63" fmla="*/ 142 h 348"/>
              <a:gd name="T64" fmla="*/ 58 w 252"/>
              <a:gd name="T65" fmla="*/ 148 h 348"/>
              <a:gd name="T66" fmla="*/ 60 w 252"/>
              <a:gd name="T67" fmla="*/ 158 h 348"/>
              <a:gd name="T68" fmla="*/ 82 w 252"/>
              <a:gd name="T69" fmla="*/ 180 h 348"/>
              <a:gd name="T70" fmla="*/ 90 w 252"/>
              <a:gd name="T71" fmla="*/ 180 h 348"/>
              <a:gd name="T72" fmla="*/ 132 w 252"/>
              <a:gd name="T73" fmla="*/ 138 h 348"/>
              <a:gd name="T74" fmla="*/ 134 w 252"/>
              <a:gd name="T75" fmla="*/ 126 h 348"/>
              <a:gd name="T76" fmla="*/ 36 w 252"/>
              <a:gd name="T77" fmla="*/ 64 h 348"/>
              <a:gd name="T78" fmla="*/ 40 w 252"/>
              <a:gd name="T79" fmla="*/ 54 h 348"/>
              <a:gd name="T80" fmla="*/ 78 w 252"/>
              <a:gd name="T81" fmla="*/ 48 h 348"/>
              <a:gd name="T82" fmla="*/ 94 w 252"/>
              <a:gd name="T83" fmla="*/ 42 h 348"/>
              <a:gd name="T84" fmla="*/ 100 w 252"/>
              <a:gd name="T85" fmla="*/ 26 h 348"/>
              <a:gd name="T86" fmla="*/ 116 w 252"/>
              <a:gd name="T87" fmla="*/ 2 h 348"/>
              <a:gd name="T88" fmla="*/ 136 w 252"/>
              <a:gd name="T89" fmla="*/ 2 h 348"/>
              <a:gd name="T90" fmla="*/ 152 w 252"/>
              <a:gd name="T91" fmla="*/ 26 h 348"/>
              <a:gd name="T92" fmla="*/ 158 w 252"/>
              <a:gd name="T93" fmla="*/ 42 h 348"/>
              <a:gd name="T94" fmla="*/ 200 w 252"/>
              <a:gd name="T95" fmla="*/ 48 h 348"/>
              <a:gd name="T96" fmla="*/ 212 w 252"/>
              <a:gd name="T97" fmla="*/ 54 h 348"/>
              <a:gd name="T98" fmla="*/ 216 w 252"/>
              <a:gd name="T99" fmla="*/ 78 h 348"/>
              <a:gd name="T100" fmla="*/ 36 w 252"/>
              <a:gd name="T101" fmla="*/ 82 h 348"/>
              <a:gd name="T102" fmla="*/ 36 w 252"/>
              <a:gd name="T103" fmla="*/ 64 h 348"/>
              <a:gd name="T104" fmla="*/ 116 w 252"/>
              <a:gd name="T105" fmla="*/ 30 h 348"/>
              <a:gd name="T106" fmla="*/ 126 w 252"/>
              <a:gd name="T107" fmla="*/ 38 h 348"/>
              <a:gd name="T108" fmla="*/ 134 w 252"/>
              <a:gd name="T109" fmla="*/ 34 h 348"/>
              <a:gd name="T110" fmla="*/ 136 w 252"/>
              <a:gd name="T111" fmla="*/ 26 h 348"/>
              <a:gd name="T112" fmla="*/ 130 w 252"/>
              <a:gd name="T113" fmla="*/ 16 h 348"/>
              <a:gd name="T114" fmla="*/ 122 w 252"/>
              <a:gd name="T115" fmla="*/ 16 h 348"/>
              <a:gd name="T116" fmla="*/ 116 w 252"/>
              <a:gd name="T117" fmla="*/ 2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2" h="348">
                <a:moveTo>
                  <a:pt x="252" y="32"/>
                </a:moveTo>
                <a:lnTo>
                  <a:pt x="252" y="332"/>
                </a:lnTo>
                <a:lnTo>
                  <a:pt x="252" y="332"/>
                </a:lnTo>
                <a:lnTo>
                  <a:pt x="250" y="338"/>
                </a:lnTo>
                <a:lnTo>
                  <a:pt x="248" y="344"/>
                </a:lnTo>
                <a:lnTo>
                  <a:pt x="242" y="346"/>
                </a:lnTo>
                <a:lnTo>
                  <a:pt x="236" y="348"/>
                </a:lnTo>
                <a:lnTo>
                  <a:pt x="16" y="348"/>
                </a:lnTo>
                <a:lnTo>
                  <a:pt x="16" y="348"/>
                </a:lnTo>
                <a:lnTo>
                  <a:pt x="10" y="346"/>
                </a:lnTo>
                <a:lnTo>
                  <a:pt x="4" y="344"/>
                </a:lnTo>
                <a:lnTo>
                  <a:pt x="2" y="338"/>
                </a:lnTo>
                <a:lnTo>
                  <a:pt x="0" y="332"/>
                </a:lnTo>
                <a:lnTo>
                  <a:pt x="0" y="32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16"/>
                </a:lnTo>
                <a:lnTo>
                  <a:pt x="16" y="16"/>
                </a:lnTo>
                <a:lnTo>
                  <a:pt x="90" y="16"/>
                </a:lnTo>
                <a:lnTo>
                  <a:pt x="90" y="16"/>
                </a:lnTo>
                <a:lnTo>
                  <a:pt x="88" y="26"/>
                </a:lnTo>
                <a:lnTo>
                  <a:pt x="88" y="26"/>
                </a:lnTo>
                <a:lnTo>
                  <a:pt x="86" y="30"/>
                </a:lnTo>
                <a:lnTo>
                  <a:pt x="84" y="34"/>
                </a:lnTo>
                <a:lnTo>
                  <a:pt x="16" y="34"/>
                </a:lnTo>
                <a:lnTo>
                  <a:pt x="16" y="332"/>
                </a:lnTo>
                <a:lnTo>
                  <a:pt x="236" y="332"/>
                </a:lnTo>
                <a:lnTo>
                  <a:pt x="236" y="34"/>
                </a:lnTo>
                <a:lnTo>
                  <a:pt x="168" y="34"/>
                </a:lnTo>
                <a:lnTo>
                  <a:pt x="168" y="34"/>
                </a:lnTo>
                <a:lnTo>
                  <a:pt x="166" y="30"/>
                </a:lnTo>
                <a:lnTo>
                  <a:pt x="164" y="26"/>
                </a:lnTo>
                <a:lnTo>
                  <a:pt x="164" y="26"/>
                </a:lnTo>
                <a:lnTo>
                  <a:pt x="162" y="16"/>
                </a:lnTo>
                <a:lnTo>
                  <a:pt x="236" y="16"/>
                </a:lnTo>
                <a:lnTo>
                  <a:pt x="236" y="16"/>
                </a:lnTo>
                <a:lnTo>
                  <a:pt x="242" y="16"/>
                </a:lnTo>
                <a:lnTo>
                  <a:pt x="248" y="20"/>
                </a:lnTo>
                <a:lnTo>
                  <a:pt x="250" y="26"/>
                </a:lnTo>
                <a:lnTo>
                  <a:pt x="252" y="32"/>
                </a:lnTo>
                <a:lnTo>
                  <a:pt x="252" y="32"/>
                </a:lnTo>
                <a:close/>
                <a:moveTo>
                  <a:pt x="216" y="94"/>
                </a:moveTo>
                <a:lnTo>
                  <a:pt x="216" y="312"/>
                </a:lnTo>
                <a:lnTo>
                  <a:pt x="36" y="312"/>
                </a:lnTo>
                <a:lnTo>
                  <a:pt x="36" y="94"/>
                </a:lnTo>
                <a:lnTo>
                  <a:pt x="36" y="94"/>
                </a:lnTo>
                <a:lnTo>
                  <a:pt x="3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lnTo>
                  <a:pt x="216" y="94"/>
                </a:lnTo>
                <a:close/>
                <a:moveTo>
                  <a:pt x="132" y="186"/>
                </a:moveTo>
                <a:lnTo>
                  <a:pt x="132" y="186"/>
                </a:lnTo>
                <a:lnTo>
                  <a:pt x="128" y="184"/>
                </a:lnTo>
                <a:lnTo>
                  <a:pt x="124" y="182"/>
                </a:lnTo>
                <a:lnTo>
                  <a:pt x="122" y="184"/>
                </a:lnTo>
                <a:lnTo>
                  <a:pt x="118" y="186"/>
                </a:lnTo>
                <a:lnTo>
                  <a:pt x="86" y="218"/>
                </a:lnTo>
                <a:lnTo>
                  <a:pt x="74" y="206"/>
                </a:lnTo>
                <a:lnTo>
                  <a:pt x="74" y="206"/>
                </a:lnTo>
                <a:lnTo>
                  <a:pt x="70" y="204"/>
                </a:lnTo>
                <a:lnTo>
                  <a:pt x="68" y="204"/>
                </a:lnTo>
                <a:lnTo>
                  <a:pt x="64" y="204"/>
                </a:lnTo>
                <a:lnTo>
                  <a:pt x="60" y="206"/>
                </a:lnTo>
                <a:lnTo>
                  <a:pt x="60" y="206"/>
                </a:lnTo>
                <a:lnTo>
                  <a:pt x="58" y="210"/>
                </a:lnTo>
                <a:lnTo>
                  <a:pt x="58" y="214"/>
                </a:lnTo>
                <a:lnTo>
                  <a:pt x="58" y="218"/>
                </a:lnTo>
                <a:lnTo>
                  <a:pt x="60" y="220"/>
                </a:lnTo>
                <a:lnTo>
                  <a:pt x="78" y="238"/>
                </a:lnTo>
                <a:lnTo>
                  <a:pt x="78" y="238"/>
                </a:lnTo>
                <a:lnTo>
                  <a:pt x="82" y="242"/>
                </a:lnTo>
                <a:lnTo>
                  <a:pt x="86" y="242"/>
                </a:lnTo>
                <a:lnTo>
                  <a:pt x="86" y="242"/>
                </a:lnTo>
                <a:lnTo>
                  <a:pt x="90" y="242"/>
                </a:lnTo>
                <a:lnTo>
                  <a:pt x="92" y="238"/>
                </a:lnTo>
                <a:lnTo>
                  <a:pt x="132" y="200"/>
                </a:lnTo>
                <a:lnTo>
                  <a:pt x="132" y="200"/>
                </a:lnTo>
                <a:lnTo>
                  <a:pt x="134" y="196"/>
                </a:lnTo>
                <a:lnTo>
                  <a:pt x="134" y="192"/>
                </a:lnTo>
                <a:lnTo>
                  <a:pt x="134" y="188"/>
                </a:lnTo>
                <a:lnTo>
                  <a:pt x="132" y="186"/>
                </a:lnTo>
                <a:lnTo>
                  <a:pt x="132" y="186"/>
                </a:lnTo>
                <a:close/>
                <a:moveTo>
                  <a:pt x="132" y="124"/>
                </a:moveTo>
                <a:lnTo>
                  <a:pt x="132" y="124"/>
                </a:lnTo>
                <a:lnTo>
                  <a:pt x="128" y="122"/>
                </a:lnTo>
                <a:lnTo>
                  <a:pt x="124" y="120"/>
                </a:lnTo>
                <a:lnTo>
                  <a:pt x="122" y="122"/>
                </a:lnTo>
                <a:lnTo>
                  <a:pt x="118" y="124"/>
                </a:lnTo>
                <a:lnTo>
                  <a:pt x="86" y="156"/>
                </a:lnTo>
                <a:lnTo>
                  <a:pt x="74" y="144"/>
                </a:lnTo>
                <a:lnTo>
                  <a:pt x="74" y="144"/>
                </a:lnTo>
                <a:lnTo>
                  <a:pt x="70" y="142"/>
                </a:lnTo>
                <a:lnTo>
                  <a:pt x="68" y="142"/>
                </a:lnTo>
                <a:lnTo>
                  <a:pt x="64" y="142"/>
                </a:lnTo>
                <a:lnTo>
                  <a:pt x="60" y="144"/>
                </a:lnTo>
                <a:lnTo>
                  <a:pt x="60" y="144"/>
                </a:lnTo>
                <a:lnTo>
                  <a:pt x="58" y="148"/>
                </a:lnTo>
                <a:lnTo>
                  <a:pt x="58" y="152"/>
                </a:lnTo>
                <a:lnTo>
                  <a:pt x="58" y="156"/>
                </a:lnTo>
                <a:lnTo>
                  <a:pt x="60" y="158"/>
                </a:lnTo>
                <a:lnTo>
                  <a:pt x="78" y="178"/>
                </a:lnTo>
                <a:lnTo>
                  <a:pt x="78" y="178"/>
                </a:lnTo>
                <a:lnTo>
                  <a:pt x="82" y="180"/>
                </a:lnTo>
                <a:lnTo>
                  <a:pt x="86" y="180"/>
                </a:lnTo>
                <a:lnTo>
                  <a:pt x="86" y="180"/>
                </a:lnTo>
                <a:lnTo>
                  <a:pt x="90" y="180"/>
                </a:lnTo>
                <a:lnTo>
                  <a:pt x="92" y="178"/>
                </a:lnTo>
                <a:lnTo>
                  <a:pt x="132" y="138"/>
                </a:lnTo>
                <a:lnTo>
                  <a:pt x="132" y="138"/>
                </a:lnTo>
                <a:lnTo>
                  <a:pt x="134" y="134"/>
                </a:lnTo>
                <a:lnTo>
                  <a:pt x="134" y="130"/>
                </a:lnTo>
                <a:lnTo>
                  <a:pt x="134" y="126"/>
                </a:lnTo>
                <a:lnTo>
                  <a:pt x="132" y="124"/>
                </a:lnTo>
                <a:lnTo>
                  <a:pt x="132" y="124"/>
                </a:lnTo>
                <a:close/>
                <a:moveTo>
                  <a:pt x="36" y="64"/>
                </a:moveTo>
                <a:lnTo>
                  <a:pt x="36" y="64"/>
                </a:lnTo>
                <a:lnTo>
                  <a:pt x="36" y="58"/>
                </a:lnTo>
                <a:lnTo>
                  <a:pt x="40" y="54"/>
                </a:lnTo>
                <a:lnTo>
                  <a:pt x="46" y="50"/>
                </a:lnTo>
                <a:lnTo>
                  <a:pt x="52" y="48"/>
                </a:lnTo>
                <a:lnTo>
                  <a:pt x="78" y="48"/>
                </a:lnTo>
                <a:lnTo>
                  <a:pt x="78" y="48"/>
                </a:lnTo>
                <a:lnTo>
                  <a:pt x="86" y="46"/>
                </a:lnTo>
                <a:lnTo>
                  <a:pt x="94" y="42"/>
                </a:lnTo>
                <a:lnTo>
                  <a:pt x="98" y="36"/>
                </a:lnTo>
                <a:lnTo>
                  <a:pt x="100" y="26"/>
                </a:lnTo>
                <a:lnTo>
                  <a:pt x="100" y="26"/>
                </a:lnTo>
                <a:lnTo>
                  <a:pt x="102" y="16"/>
                </a:lnTo>
                <a:lnTo>
                  <a:pt x="108" y="8"/>
                </a:lnTo>
                <a:lnTo>
                  <a:pt x="116" y="2"/>
                </a:lnTo>
                <a:lnTo>
                  <a:pt x="126" y="0"/>
                </a:lnTo>
                <a:lnTo>
                  <a:pt x="126" y="0"/>
                </a:lnTo>
                <a:lnTo>
                  <a:pt x="136" y="2"/>
                </a:lnTo>
                <a:lnTo>
                  <a:pt x="144" y="8"/>
                </a:lnTo>
                <a:lnTo>
                  <a:pt x="150" y="16"/>
                </a:lnTo>
                <a:lnTo>
                  <a:pt x="152" y="26"/>
                </a:lnTo>
                <a:lnTo>
                  <a:pt x="152" y="26"/>
                </a:lnTo>
                <a:lnTo>
                  <a:pt x="154" y="36"/>
                </a:lnTo>
                <a:lnTo>
                  <a:pt x="158" y="42"/>
                </a:lnTo>
                <a:lnTo>
                  <a:pt x="166" y="46"/>
                </a:lnTo>
                <a:lnTo>
                  <a:pt x="174" y="48"/>
                </a:lnTo>
                <a:lnTo>
                  <a:pt x="200" y="48"/>
                </a:lnTo>
                <a:lnTo>
                  <a:pt x="200" y="48"/>
                </a:lnTo>
                <a:lnTo>
                  <a:pt x="206" y="50"/>
                </a:lnTo>
                <a:lnTo>
                  <a:pt x="212" y="54"/>
                </a:lnTo>
                <a:lnTo>
                  <a:pt x="216" y="58"/>
                </a:lnTo>
                <a:lnTo>
                  <a:pt x="216" y="64"/>
                </a:lnTo>
                <a:lnTo>
                  <a:pt x="216" y="78"/>
                </a:lnTo>
                <a:lnTo>
                  <a:pt x="216" y="78"/>
                </a:lnTo>
                <a:lnTo>
                  <a:pt x="216" y="82"/>
                </a:lnTo>
                <a:lnTo>
                  <a:pt x="36" y="82"/>
                </a:lnTo>
                <a:lnTo>
                  <a:pt x="36" y="82"/>
                </a:lnTo>
                <a:lnTo>
                  <a:pt x="36" y="78"/>
                </a:lnTo>
                <a:lnTo>
                  <a:pt x="36" y="64"/>
                </a:lnTo>
                <a:close/>
                <a:moveTo>
                  <a:pt x="116" y="26"/>
                </a:moveTo>
                <a:lnTo>
                  <a:pt x="116" y="26"/>
                </a:lnTo>
                <a:lnTo>
                  <a:pt x="116" y="30"/>
                </a:lnTo>
                <a:lnTo>
                  <a:pt x="118" y="34"/>
                </a:lnTo>
                <a:lnTo>
                  <a:pt x="122" y="36"/>
                </a:lnTo>
                <a:lnTo>
                  <a:pt x="126" y="38"/>
                </a:lnTo>
                <a:lnTo>
                  <a:pt x="126" y="38"/>
                </a:lnTo>
                <a:lnTo>
                  <a:pt x="130" y="36"/>
                </a:lnTo>
                <a:lnTo>
                  <a:pt x="134" y="34"/>
                </a:lnTo>
                <a:lnTo>
                  <a:pt x="136" y="30"/>
                </a:lnTo>
                <a:lnTo>
                  <a:pt x="136" y="26"/>
                </a:lnTo>
                <a:lnTo>
                  <a:pt x="136" y="26"/>
                </a:lnTo>
                <a:lnTo>
                  <a:pt x="136" y="22"/>
                </a:lnTo>
                <a:lnTo>
                  <a:pt x="134" y="20"/>
                </a:lnTo>
                <a:lnTo>
                  <a:pt x="130" y="16"/>
                </a:lnTo>
                <a:lnTo>
                  <a:pt x="126" y="16"/>
                </a:lnTo>
                <a:lnTo>
                  <a:pt x="126" y="16"/>
                </a:lnTo>
                <a:lnTo>
                  <a:pt x="122" y="16"/>
                </a:lnTo>
                <a:lnTo>
                  <a:pt x="118" y="20"/>
                </a:lnTo>
                <a:lnTo>
                  <a:pt x="116" y="22"/>
                </a:lnTo>
                <a:lnTo>
                  <a:pt x="116" y="26"/>
                </a:lnTo>
                <a:lnTo>
                  <a:pt x="116" y="2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grpSp>
        <p:nvGrpSpPr>
          <p:cNvPr id="40" name="Group 26"/>
          <p:cNvGrpSpPr/>
          <p:nvPr/>
        </p:nvGrpSpPr>
        <p:grpSpPr>
          <a:xfrm>
            <a:off x="899592" y="4869160"/>
            <a:ext cx="432048" cy="360040"/>
            <a:chOff x="1575605" y="3582211"/>
            <a:chExt cx="391130" cy="391130"/>
          </a:xfrm>
        </p:grpSpPr>
        <p:sp>
          <p:nvSpPr>
            <p:cNvPr id="41" name="Oval 168"/>
            <p:cNvSpPr/>
            <p:nvPr/>
          </p:nvSpPr>
          <p:spPr bwMode="ltGray">
            <a:xfrm>
              <a:off x="1575605" y="3582211"/>
              <a:ext cx="391130" cy="39113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F829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cxnSp>
          <p:nvCxnSpPr>
            <p:cNvPr id="42" name="Straight Connector 169"/>
            <p:cNvCxnSpPr/>
            <p:nvPr/>
          </p:nvCxnSpPr>
          <p:spPr>
            <a:xfrm>
              <a:off x="1575605" y="3777776"/>
              <a:ext cx="391130" cy="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0"/>
            <p:cNvCxnSpPr/>
            <p:nvPr/>
          </p:nvCxnSpPr>
          <p:spPr>
            <a:xfrm flipV="1">
              <a:off x="1771170" y="3582211"/>
              <a:ext cx="0" cy="391130"/>
            </a:xfrm>
            <a:prstGeom prst="lin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1"/>
            <p:cNvSpPr/>
            <p:nvPr/>
          </p:nvSpPr>
          <p:spPr bwMode="ltGray">
            <a:xfrm>
              <a:off x="1630181" y="3636787"/>
              <a:ext cx="281980" cy="281980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grpSp>
          <p:nvGrpSpPr>
            <p:cNvPr id="45" name="Group 172"/>
            <p:cNvGrpSpPr/>
            <p:nvPr/>
          </p:nvGrpSpPr>
          <p:grpSpPr>
            <a:xfrm>
              <a:off x="1663110" y="3680683"/>
              <a:ext cx="223490" cy="136518"/>
              <a:chOff x="2173587" y="4641056"/>
              <a:chExt cx="264813" cy="161760"/>
            </a:xfrm>
            <a:solidFill>
              <a:schemeClr val="tx2"/>
            </a:solidFill>
          </p:grpSpPr>
          <p:cxnSp>
            <p:nvCxnSpPr>
              <p:cNvPr id="46" name="Straight Connector 173"/>
              <p:cNvCxnSpPr/>
              <p:nvPr/>
            </p:nvCxnSpPr>
            <p:spPr>
              <a:xfrm flipV="1">
                <a:off x="2257692" y="4641056"/>
                <a:ext cx="180708" cy="161760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74"/>
              <p:cNvCxnSpPr/>
              <p:nvPr/>
            </p:nvCxnSpPr>
            <p:spPr>
              <a:xfrm flipH="1" flipV="1">
                <a:off x="2173587" y="4723876"/>
                <a:ext cx="105393" cy="32146"/>
              </a:xfrm>
              <a:prstGeom prst="line">
                <a:avLst/>
              </a:prstGeom>
              <a:grpFill/>
              <a:ln w="19050">
                <a:solidFill>
                  <a:srgbClr val="F8294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175"/>
              <p:cNvSpPr/>
              <p:nvPr/>
            </p:nvSpPr>
            <p:spPr bwMode="ltGray">
              <a:xfrm>
                <a:off x="2277047" y="4742184"/>
                <a:ext cx="45719" cy="45719"/>
              </a:xfrm>
              <a:prstGeom prst="ellipse">
                <a:avLst/>
              </a:prstGeom>
              <a:solidFill>
                <a:srgbClr val="F8294F"/>
              </a:solidFill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</p:grpSp>
      <p:sp>
        <p:nvSpPr>
          <p:cNvPr id="49" name="Freeform 4831"/>
          <p:cNvSpPr>
            <a:spLocks noEditPoints="1"/>
          </p:cNvSpPr>
          <p:nvPr/>
        </p:nvSpPr>
        <p:spPr bwMode="auto">
          <a:xfrm>
            <a:off x="827584" y="4077072"/>
            <a:ext cx="501699" cy="270719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50" name="Freeform 4843"/>
          <p:cNvSpPr>
            <a:spLocks noEditPoints="1"/>
          </p:cNvSpPr>
          <p:nvPr/>
        </p:nvSpPr>
        <p:spPr bwMode="auto">
          <a:xfrm>
            <a:off x="827584" y="1556792"/>
            <a:ext cx="502032" cy="487410"/>
          </a:xfrm>
          <a:custGeom>
            <a:avLst/>
            <a:gdLst>
              <a:gd name="T0" fmla="*/ 376 w 412"/>
              <a:gd name="T1" fmla="*/ 96 h 400"/>
              <a:gd name="T2" fmla="*/ 382 w 412"/>
              <a:gd name="T3" fmla="*/ 126 h 400"/>
              <a:gd name="T4" fmla="*/ 356 w 412"/>
              <a:gd name="T5" fmla="*/ 144 h 400"/>
              <a:gd name="T6" fmla="*/ 328 w 412"/>
              <a:gd name="T7" fmla="*/ 116 h 400"/>
              <a:gd name="T8" fmla="*/ 344 w 412"/>
              <a:gd name="T9" fmla="*/ 90 h 400"/>
              <a:gd name="T10" fmla="*/ 374 w 412"/>
              <a:gd name="T11" fmla="*/ 156 h 400"/>
              <a:gd name="T12" fmla="*/ 320 w 412"/>
              <a:gd name="T13" fmla="*/ 156 h 400"/>
              <a:gd name="T14" fmla="*/ 314 w 412"/>
              <a:gd name="T15" fmla="*/ 204 h 400"/>
              <a:gd name="T16" fmla="*/ 370 w 412"/>
              <a:gd name="T17" fmla="*/ 268 h 400"/>
              <a:gd name="T18" fmla="*/ 404 w 412"/>
              <a:gd name="T19" fmla="*/ 246 h 400"/>
              <a:gd name="T20" fmla="*/ 410 w 412"/>
              <a:gd name="T21" fmla="*/ 166 h 400"/>
              <a:gd name="T22" fmla="*/ 398 w 412"/>
              <a:gd name="T23" fmla="*/ 156 h 400"/>
              <a:gd name="T24" fmla="*/ 98 w 412"/>
              <a:gd name="T25" fmla="*/ 156 h 400"/>
              <a:gd name="T26" fmla="*/ 56 w 412"/>
              <a:gd name="T27" fmla="*/ 182 h 400"/>
              <a:gd name="T28" fmla="*/ 14 w 412"/>
              <a:gd name="T29" fmla="*/ 156 h 400"/>
              <a:gd name="T30" fmla="*/ 2 w 412"/>
              <a:gd name="T31" fmla="*/ 166 h 400"/>
              <a:gd name="T32" fmla="*/ 8 w 412"/>
              <a:gd name="T33" fmla="*/ 246 h 400"/>
              <a:gd name="T34" fmla="*/ 42 w 412"/>
              <a:gd name="T35" fmla="*/ 268 h 400"/>
              <a:gd name="T36" fmla="*/ 98 w 412"/>
              <a:gd name="T37" fmla="*/ 204 h 400"/>
              <a:gd name="T38" fmla="*/ 172 w 412"/>
              <a:gd name="T39" fmla="*/ 50 h 400"/>
              <a:gd name="T40" fmla="*/ 192 w 412"/>
              <a:gd name="T41" fmla="*/ 68 h 400"/>
              <a:gd name="T42" fmla="*/ 214 w 412"/>
              <a:gd name="T43" fmla="*/ 70 h 400"/>
              <a:gd name="T44" fmla="*/ 236 w 412"/>
              <a:gd name="T45" fmla="*/ 56 h 400"/>
              <a:gd name="T46" fmla="*/ 242 w 412"/>
              <a:gd name="T47" fmla="*/ 36 h 400"/>
              <a:gd name="T48" fmla="*/ 232 w 412"/>
              <a:gd name="T49" fmla="*/ 10 h 400"/>
              <a:gd name="T50" fmla="*/ 206 w 412"/>
              <a:gd name="T51" fmla="*/ 0 h 400"/>
              <a:gd name="T52" fmla="*/ 186 w 412"/>
              <a:gd name="T53" fmla="*/ 6 h 400"/>
              <a:gd name="T54" fmla="*/ 170 w 412"/>
              <a:gd name="T55" fmla="*/ 28 h 400"/>
              <a:gd name="T56" fmla="*/ 206 w 412"/>
              <a:gd name="T57" fmla="*/ 400 h 400"/>
              <a:gd name="T58" fmla="*/ 296 w 412"/>
              <a:gd name="T59" fmla="*/ 378 h 400"/>
              <a:gd name="T60" fmla="*/ 366 w 412"/>
              <a:gd name="T61" fmla="*/ 322 h 400"/>
              <a:gd name="T62" fmla="*/ 320 w 412"/>
              <a:gd name="T63" fmla="*/ 250 h 400"/>
              <a:gd name="T64" fmla="*/ 244 w 412"/>
              <a:gd name="T65" fmla="*/ 200 h 400"/>
              <a:gd name="T66" fmla="*/ 206 w 412"/>
              <a:gd name="T67" fmla="*/ 194 h 400"/>
              <a:gd name="T68" fmla="*/ 158 w 412"/>
              <a:gd name="T69" fmla="*/ 234 h 400"/>
              <a:gd name="T70" fmla="*/ 140 w 412"/>
              <a:gd name="T71" fmla="*/ 262 h 400"/>
              <a:gd name="T72" fmla="*/ 118 w 412"/>
              <a:gd name="T73" fmla="*/ 262 h 400"/>
              <a:gd name="T74" fmla="*/ 100 w 412"/>
              <a:gd name="T75" fmla="*/ 244 h 400"/>
              <a:gd name="T76" fmla="*/ 46 w 412"/>
              <a:gd name="T77" fmla="*/ 322 h 400"/>
              <a:gd name="T78" fmla="*/ 96 w 412"/>
              <a:gd name="T79" fmla="*/ 368 h 400"/>
              <a:gd name="T80" fmla="*/ 182 w 412"/>
              <a:gd name="T81" fmla="*/ 398 h 400"/>
              <a:gd name="T82" fmla="*/ 28 w 412"/>
              <a:gd name="T83" fmla="*/ 116 h 400"/>
              <a:gd name="T84" fmla="*/ 56 w 412"/>
              <a:gd name="T85" fmla="*/ 144 h 400"/>
              <a:gd name="T86" fmla="*/ 82 w 412"/>
              <a:gd name="T87" fmla="*/ 126 h 400"/>
              <a:gd name="T88" fmla="*/ 76 w 412"/>
              <a:gd name="T89" fmla="*/ 96 h 400"/>
              <a:gd name="T90" fmla="*/ 46 w 412"/>
              <a:gd name="T91" fmla="*/ 90 h 400"/>
              <a:gd name="T92" fmla="*/ 28 w 412"/>
              <a:gd name="T93" fmla="*/ 116 h 400"/>
              <a:gd name="T94" fmla="*/ 300 w 412"/>
              <a:gd name="T95" fmla="*/ 116 h 400"/>
              <a:gd name="T96" fmla="*/ 298 w 412"/>
              <a:gd name="T97" fmla="*/ 102 h 400"/>
              <a:gd name="T98" fmla="*/ 268 w 412"/>
              <a:gd name="T99" fmla="*/ 82 h 400"/>
              <a:gd name="T100" fmla="*/ 144 w 412"/>
              <a:gd name="T101" fmla="*/ 82 h 400"/>
              <a:gd name="T102" fmla="*/ 122 w 412"/>
              <a:gd name="T103" fmla="*/ 92 h 400"/>
              <a:gd name="T104" fmla="*/ 112 w 412"/>
              <a:gd name="T105" fmla="*/ 116 h 400"/>
              <a:gd name="T106" fmla="*/ 114 w 412"/>
              <a:gd name="T107" fmla="*/ 240 h 400"/>
              <a:gd name="T108" fmla="*/ 128 w 412"/>
              <a:gd name="T109" fmla="*/ 248 h 400"/>
              <a:gd name="T110" fmla="*/ 144 w 412"/>
              <a:gd name="T111" fmla="*/ 234 h 400"/>
              <a:gd name="T112" fmla="*/ 154 w 412"/>
              <a:gd name="T113" fmla="*/ 140 h 400"/>
              <a:gd name="T114" fmla="*/ 158 w 412"/>
              <a:gd name="T115" fmla="*/ 170 h 400"/>
              <a:gd name="T116" fmla="*/ 230 w 412"/>
              <a:gd name="T117" fmla="*/ 164 h 400"/>
              <a:gd name="T118" fmla="*/ 254 w 412"/>
              <a:gd name="T119" fmla="*/ 150 h 400"/>
              <a:gd name="T120" fmla="*/ 268 w 412"/>
              <a:gd name="T121" fmla="*/ 176 h 400"/>
              <a:gd name="T122" fmla="*/ 300 w 412"/>
              <a:gd name="T123" fmla="*/ 19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2" h="400">
                <a:moveTo>
                  <a:pt x="356" y="88"/>
                </a:moveTo>
                <a:lnTo>
                  <a:pt x="356" y="88"/>
                </a:lnTo>
                <a:lnTo>
                  <a:pt x="366" y="90"/>
                </a:lnTo>
                <a:lnTo>
                  <a:pt x="376" y="96"/>
                </a:lnTo>
                <a:lnTo>
                  <a:pt x="382" y="104"/>
                </a:lnTo>
                <a:lnTo>
                  <a:pt x="384" y="116"/>
                </a:lnTo>
                <a:lnTo>
                  <a:pt x="384" y="116"/>
                </a:lnTo>
                <a:lnTo>
                  <a:pt x="382" y="126"/>
                </a:lnTo>
                <a:lnTo>
                  <a:pt x="376" y="136"/>
                </a:lnTo>
                <a:lnTo>
                  <a:pt x="366" y="142"/>
                </a:lnTo>
                <a:lnTo>
                  <a:pt x="356" y="144"/>
                </a:lnTo>
                <a:lnTo>
                  <a:pt x="356" y="144"/>
                </a:lnTo>
                <a:lnTo>
                  <a:pt x="344" y="142"/>
                </a:lnTo>
                <a:lnTo>
                  <a:pt x="336" y="136"/>
                </a:lnTo>
                <a:lnTo>
                  <a:pt x="330" y="126"/>
                </a:lnTo>
                <a:lnTo>
                  <a:pt x="328" y="116"/>
                </a:lnTo>
                <a:lnTo>
                  <a:pt x="328" y="116"/>
                </a:lnTo>
                <a:lnTo>
                  <a:pt x="330" y="104"/>
                </a:lnTo>
                <a:lnTo>
                  <a:pt x="336" y="96"/>
                </a:lnTo>
                <a:lnTo>
                  <a:pt x="344" y="90"/>
                </a:lnTo>
                <a:lnTo>
                  <a:pt x="356" y="88"/>
                </a:lnTo>
                <a:lnTo>
                  <a:pt x="356" y="88"/>
                </a:lnTo>
                <a:close/>
                <a:moveTo>
                  <a:pt x="392" y="156"/>
                </a:moveTo>
                <a:lnTo>
                  <a:pt x="374" y="156"/>
                </a:lnTo>
                <a:lnTo>
                  <a:pt x="356" y="182"/>
                </a:lnTo>
                <a:lnTo>
                  <a:pt x="338" y="156"/>
                </a:lnTo>
                <a:lnTo>
                  <a:pt x="320" y="156"/>
                </a:lnTo>
                <a:lnTo>
                  <a:pt x="320" y="156"/>
                </a:lnTo>
                <a:lnTo>
                  <a:pt x="314" y="156"/>
                </a:lnTo>
                <a:lnTo>
                  <a:pt x="314" y="156"/>
                </a:lnTo>
                <a:lnTo>
                  <a:pt x="314" y="158"/>
                </a:lnTo>
                <a:lnTo>
                  <a:pt x="314" y="204"/>
                </a:lnTo>
                <a:lnTo>
                  <a:pt x="314" y="204"/>
                </a:lnTo>
                <a:lnTo>
                  <a:pt x="336" y="224"/>
                </a:lnTo>
                <a:lnTo>
                  <a:pt x="354" y="244"/>
                </a:lnTo>
                <a:lnTo>
                  <a:pt x="370" y="268"/>
                </a:lnTo>
                <a:lnTo>
                  <a:pt x="386" y="294"/>
                </a:lnTo>
                <a:lnTo>
                  <a:pt x="386" y="294"/>
                </a:lnTo>
                <a:lnTo>
                  <a:pt x="396" y="270"/>
                </a:lnTo>
                <a:lnTo>
                  <a:pt x="404" y="246"/>
                </a:lnTo>
                <a:lnTo>
                  <a:pt x="410" y="220"/>
                </a:lnTo>
                <a:lnTo>
                  <a:pt x="412" y="194"/>
                </a:lnTo>
                <a:lnTo>
                  <a:pt x="412" y="194"/>
                </a:lnTo>
                <a:lnTo>
                  <a:pt x="410" y="166"/>
                </a:lnTo>
                <a:lnTo>
                  <a:pt x="410" y="166"/>
                </a:lnTo>
                <a:lnTo>
                  <a:pt x="406" y="162"/>
                </a:lnTo>
                <a:lnTo>
                  <a:pt x="402" y="158"/>
                </a:lnTo>
                <a:lnTo>
                  <a:pt x="398" y="156"/>
                </a:lnTo>
                <a:lnTo>
                  <a:pt x="392" y="156"/>
                </a:lnTo>
                <a:lnTo>
                  <a:pt x="392" y="156"/>
                </a:lnTo>
                <a:close/>
                <a:moveTo>
                  <a:pt x="98" y="204"/>
                </a:moveTo>
                <a:lnTo>
                  <a:pt x="98" y="156"/>
                </a:lnTo>
                <a:lnTo>
                  <a:pt x="98" y="156"/>
                </a:lnTo>
                <a:lnTo>
                  <a:pt x="92" y="156"/>
                </a:lnTo>
                <a:lnTo>
                  <a:pt x="74" y="156"/>
                </a:lnTo>
                <a:lnTo>
                  <a:pt x="56" y="182"/>
                </a:lnTo>
                <a:lnTo>
                  <a:pt x="38" y="156"/>
                </a:lnTo>
                <a:lnTo>
                  <a:pt x="20" y="156"/>
                </a:lnTo>
                <a:lnTo>
                  <a:pt x="20" y="156"/>
                </a:lnTo>
                <a:lnTo>
                  <a:pt x="14" y="156"/>
                </a:lnTo>
                <a:lnTo>
                  <a:pt x="10" y="158"/>
                </a:lnTo>
                <a:lnTo>
                  <a:pt x="6" y="162"/>
                </a:lnTo>
                <a:lnTo>
                  <a:pt x="2" y="166"/>
                </a:lnTo>
                <a:lnTo>
                  <a:pt x="2" y="166"/>
                </a:lnTo>
                <a:lnTo>
                  <a:pt x="0" y="194"/>
                </a:lnTo>
                <a:lnTo>
                  <a:pt x="0" y="194"/>
                </a:lnTo>
                <a:lnTo>
                  <a:pt x="2" y="220"/>
                </a:lnTo>
                <a:lnTo>
                  <a:pt x="8" y="246"/>
                </a:lnTo>
                <a:lnTo>
                  <a:pt x="16" y="270"/>
                </a:lnTo>
                <a:lnTo>
                  <a:pt x="26" y="294"/>
                </a:lnTo>
                <a:lnTo>
                  <a:pt x="26" y="294"/>
                </a:lnTo>
                <a:lnTo>
                  <a:pt x="42" y="268"/>
                </a:lnTo>
                <a:lnTo>
                  <a:pt x="58" y="244"/>
                </a:lnTo>
                <a:lnTo>
                  <a:pt x="76" y="224"/>
                </a:lnTo>
                <a:lnTo>
                  <a:pt x="98" y="204"/>
                </a:lnTo>
                <a:lnTo>
                  <a:pt x="98" y="204"/>
                </a:lnTo>
                <a:close/>
                <a:moveTo>
                  <a:pt x="170" y="36"/>
                </a:moveTo>
                <a:lnTo>
                  <a:pt x="170" y="36"/>
                </a:lnTo>
                <a:lnTo>
                  <a:pt x="170" y="42"/>
                </a:lnTo>
                <a:lnTo>
                  <a:pt x="172" y="50"/>
                </a:lnTo>
                <a:lnTo>
                  <a:pt x="176" y="56"/>
                </a:lnTo>
                <a:lnTo>
                  <a:pt x="180" y="60"/>
                </a:lnTo>
                <a:lnTo>
                  <a:pt x="186" y="66"/>
                </a:lnTo>
                <a:lnTo>
                  <a:pt x="192" y="68"/>
                </a:lnTo>
                <a:lnTo>
                  <a:pt x="198" y="70"/>
                </a:lnTo>
                <a:lnTo>
                  <a:pt x="206" y="72"/>
                </a:lnTo>
                <a:lnTo>
                  <a:pt x="206" y="72"/>
                </a:lnTo>
                <a:lnTo>
                  <a:pt x="214" y="70"/>
                </a:lnTo>
                <a:lnTo>
                  <a:pt x="220" y="68"/>
                </a:lnTo>
                <a:lnTo>
                  <a:pt x="226" y="66"/>
                </a:lnTo>
                <a:lnTo>
                  <a:pt x="232" y="60"/>
                </a:lnTo>
                <a:lnTo>
                  <a:pt x="236" y="56"/>
                </a:lnTo>
                <a:lnTo>
                  <a:pt x="240" y="50"/>
                </a:lnTo>
                <a:lnTo>
                  <a:pt x="242" y="42"/>
                </a:lnTo>
                <a:lnTo>
                  <a:pt x="242" y="36"/>
                </a:lnTo>
                <a:lnTo>
                  <a:pt x="242" y="36"/>
                </a:lnTo>
                <a:lnTo>
                  <a:pt x="242" y="28"/>
                </a:lnTo>
                <a:lnTo>
                  <a:pt x="240" y="22"/>
                </a:lnTo>
                <a:lnTo>
                  <a:pt x="236" y="16"/>
                </a:lnTo>
                <a:lnTo>
                  <a:pt x="232" y="10"/>
                </a:lnTo>
                <a:lnTo>
                  <a:pt x="226" y="6"/>
                </a:lnTo>
                <a:lnTo>
                  <a:pt x="220" y="2"/>
                </a:lnTo>
                <a:lnTo>
                  <a:pt x="214" y="0"/>
                </a:lnTo>
                <a:lnTo>
                  <a:pt x="206" y="0"/>
                </a:lnTo>
                <a:lnTo>
                  <a:pt x="206" y="0"/>
                </a:lnTo>
                <a:lnTo>
                  <a:pt x="198" y="0"/>
                </a:lnTo>
                <a:lnTo>
                  <a:pt x="192" y="2"/>
                </a:lnTo>
                <a:lnTo>
                  <a:pt x="186" y="6"/>
                </a:lnTo>
                <a:lnTo>
                  <a:pt x="180" y="10"/>
                </a:lnTo>
                <a:lnTo>
                  <a:pt x="176" y="16"/>
                </a:lnTo>
                <a:lnTo>
                  <a:pt x="172" y="22"/>
                </a:lnTo>
                <a:lnTo>
                  <a:pt x="170" y="28"/>
                </a:lnTo>
                <a:lnTo>
                  <a:pt x="170" y="36"/>
                </a:lnTo>
                <a:lnTo>
                  <a:pt x="170" y="36"/>
                </a:lnTo>
                <a:close/>
                <a:moveTo>
                  <a:pt x="206" y="400"/>
                </a:moveTo>
                <a:lnTo>
                  <a:pt x="206" y="400"/>
                </a:lnTo>
                <a:lnTo>
                  <a:pt x="230" y="398"/>
                </a:lnTo>
                <a:lnTo>
                  <a:pt x="254" y="394"/>
                </a:lnTo>
                <a:lnTo>
                  <a:pt x="276" y="388"/>
                </a:lnTo>
                <a:lnTo>
                  <a:pt x="296" y="378"/>
                </a:lnTo>
                <a:lnTo>
                  <a:pt x="316" y="368"/>
                </a:lnTo>
                <a:lnTo>
                  <a:pt x="334" y="354"/>
                </a:lnTo>
                <a:lnTo>
                  <a:pt x="352" y="338"/>
                </a:lnTo>
                <a:lnTo>
                  <a:pt x="366" y="322"/>
                </a:lnTo>
                <a:lnTo>
                  <a:pt x="366" y="322"/>
                </a:lnTo>
                <a:lnTo>
                  <a:pt x="352" y="296"/>
                </a:lnTo>
                <a:lnTo>
                  <a:pt x="336" y="272"/>
                </a:lnTo>
                <a:lnTo>
                  <a:pt x="320" y="250"/>
                </a:lnTo>
                <a:lnTo>
                  <a:pt x="300" y="232"/>
                </a:lnTo>
                <a:lnTo>
                  <a:pt x="280" y="216"/>
                </a:lnTo>
                <a:lnTo>
                  <a:pt x="256" y="204"/>
                </a:lnTo>
                <a:lnTo>
                  <a:pt x="244" y="200"/>
                </a:lnTo>
                <a:lnTo>
                  <a:pt x="232" y="196"/>
                </a:lnTo>
                <a:lnTo>
                  <a:pt x="220" y="194"/>
                </a:lnTo>
                <a:lnTo>
                  <a:pt x="206" y="194"/>
                </a:lnTo>
                <a:lnTo>
                  <a:pt x="206" y="194"/>
                </a:lnTo>
                <a:lnTo>
                  <a:pt x="182" y="196"/>
                </a:lnTo>
                <a:lnTo>
                  <a:pt x="158" y="202"/>
                </a:lnTo>
                <a:lnTo>
                  <a:pt x="158" y="234"/>
                </a:lnTo>
                <a:lnTo>
                  <a:pt x="158" y="234"/>
                </a:lnTo>
                <a:lnTo>
                  <a:pt x="158" y="240"/>
                </a:lnTo>
                <a:lnTo>
                  <a:pt x="156" y="244"/>
                </a:lnTo>
                <a:lnTo>
                  <a:pt x="150" y="254"/>
                </a:lnTo>
                <a:lnTo>
                  <a:pt x="140" y="262"/>
                </a:lnTo>
                <a:lnTo>
                  <a:pt x="134" y="264"/>
                </a:lnTo>
                <a:lnTo>
                  <a:pt x="128" y="264"/>
                </a:lnTo>
                <a:lnTo>
                  <a:pt x="128" y="264"/>
                </a:lnTo>
                <a:lnTo>
                  <a:pt x="118" y="262"/>
                </a:lnTo>
                <a:lnTo>
                  <a:pt x="110" y="258"/>
                </a:lnTo>
                <a:lnTo>
                  <a:pt x="104" y="252"/>
                </a:lnTo>
                <a:lnTo>
                  <a:pt x="100" y="244"/>
                </a:lnTo>
                <a:lnTo>
                  <a:pt x="100" y="244"/>
                </a:lnTo>
                <a:lnTo>
                  <a:pt x="84" y="260"/>
                </a:lnTo>
                <a:lnTo>
                  <a:pt x="70" y="280"/>
                </a:lnTo>
                <a:lnTo>
                  <a:pt x="58" y="300"/>
                </a:lnTo>
                <a:lnTo>
                  <a:pt x="46" y="322"/>
                </a:lnTo>
                <a:lnTo>
                  <a:pt x="46" y="322"/>
                </a:lnTo>
                <a:lnTo>
                  <a:pt x="60" y="338"/>
                </a:lnTo>
                <a:lnTo>
                  <a:pt x="78" y="354"/>
                </a:lnTo>
                <a:lnTo>
                  <a:pt x="96" y="368"/>
                </a:lnTo>
                <a:lnTo>
                  <a:pt x="116" y="378"/>
                </a:lnTo>
                <a:lnTo>
                  <a:pt x="136" y="388"/>
                </a:lnTo>
                <a:lnTo>
                  <a:pt x="158" y="394"/>
                </a:lnTo>
                <a:lnTo>
                  <a:pt x="182" y="398"/>
                </a:lnTo>
                <a:lnTo>
                  <a:pt x="206" y="400"/>
                </a:lnTo>
                <a:lnTo>
                  <a:pt x="206" y="400"/>
                </a:lnTo>
                <a:close/>
                <a:moveTo>
                  <a:pt x="28" y="116"/>
                </a:moveTo>
                <a:lnTo>
                  <a:pt x="28" y="116"/>
                </a:lnTo>
                <a:lnTo>
                  <a:pt x="30" y="126"/>
                </a:lnTo>
                <a:lnTo>
                  <a:pt x="36" y="136"/>
                </a:lnTo>
                <a:lnTo>
                  <a:pt x="46" y="142"/>
                </a:lnTo>
                <a:lnTo>
                  <a:pt x="56" y="144"/>
                </a:lnTo>
                <a:lnTo>
                  <a:pt x="56" y="144"/>
                </a:lnTo>
                <a:lnTo>
                  <a:pt x="68" y="142"/>
                </a:lnTo>
                <a:lnTo>
                  <a:pt x="76" y="136"/>
                </a:lnTo>
                <a:lnTo>
                  <a:pt x="82" y="126"/>
                </a:lnTo>
                <a:lnTo>
                  <a:pt x="84" y="116"/>
                </a:lnTo>
                <a:lnTo>
                  <a:pt x="84" y="116"/>
                </a:lnTo>
                <a:lnTo>
                  <a:pt x="82" y="104"/>
                </a:lnTo>
                <a:lnTo>
                  <a:pt x="76" y="96"/>
                </a:lnTo>
                <a:lnTo>
                  <a:pt x="68" y="90"/>
                </a:lnTo>
                <a:lnTo>
                  <a:pt x="56" y="88"/>
                </a:lnTo>
                <a:lnTo>
                  <a:pt x="56" y="88"/>
                </a:lnTo>
                <a:lnTo>
                  <a:pt x="46" y="90"/>
                </a:lnTo>
                <a:lnTo>
                  <a:pt x="36" y="96"/>
                </a:lnTo>
                <a:lnTo>
                  <a:pt x="30" y="104"/>
                </a:lnTo>
                <a:lnTo>
                  <a:pt x="28" y="116"/>
                </a:lnTo>
                <a:lnTo>
                  <a:pt x="28" y="116"/>
                </a:lnTo>
                <a:close/>
                <a:moveTo>
                  <a:pt x="300" y="192"/>
                </a:moveTo>
                <a:lnTo>
                  <a:pt x="300" y="116"/>
                </a:lnTo>
                <a:lnTo>
                  <a:pt x="300" y="116"/>
                </a:lnTo>
                <a:lnTo>
                  <a:pt x="300" y="116"/>
                </a:lnTo>
                <a:lnTo>
                  <a:pt x="300" y="114"/>
                </a:lnTo>
                <a:lnTo>
                  <a:pt x="300" y="114"/>
                </a:lnTo>
                <a:lnTo>
                  <a:pt x="300" y="108"/>
                </a:lnTo>
                <a:lnTo>
                  <a:pt x="298" y="102"/>
                </a:lnTo>
                <a:lnTo>
                  <a:pt x="290" y="92"/>
                </a:lnTo>
                <a:lnTo>
                  <a:pt x="280" y="84"/>
                </a:lnTo>
                <a:lnTo>
                  <a:pt x="274" y="82"/>
                </a:lnTo>
                <a:lnTo>
                  <a:pt x="268" y="82"/>
                </a:lnTo>
                <a:lnTo>
                  <a:pt x="232" y="82"/>
                </a:lnTo>
                <a:lnTo>
                  <a:pt x="206" y="116"/>
                </a:lnTo>
                <a:lnTo>
                  <a:pt x="180" y="82"/>
                </a:lnTo>
                <a:lnTo>
                  <a:pt x="144" y="82"/>
                </a:lnTo>
                <a:lnTo>
                  <a:pt x="144" y="82"/>
                </a:lnTo>
                <a:lnTo>
                  <a:pt x="138" y="82"/>
                </a:lnTo>
                <a:lnTo>
                  <a:pt x="132" y="84"/>
                </a:lnTo>
                <a:lnTo>
                  <a:pt x="122" y="92"/>
                </a:lnTo>
                <a:lnTo>
                  <a:pt x="114" y="102"/>
                </a:lnTo>
                <a:lnTo>
                  <a:pt x="112" y="108"/>
                </a:lnTo>
                <a:lnTo>
                  <a:pt x="112" y="114"/>
                </a:lnTo>
                <a:lnTo>
                  <a:pt x="112" y="116"/>
                </a:lnTo>
                <a:lnTo>
                  <a:pt x="112" y="130"/>
                </a:lnTo>
                <a:lnTo>
                  <a:pt x="112" y="234"/>
                </a:lnTo>
                <a:lnTo>
                  <a:pt x="112" y="234"/>
                </a:lnTo>
                <a:lnTo>
                  <a:pt x="114" y="240"/>
                </a:lnTo>
                <a:lnTo>
                  <a:pt x="116" y="244"/>
                </a:lnTo>
                <a:lnTo>
                  <a:pt x="122" y="248"/>
                </a:lnTo>
                <a:lnTo>
                  <a:pt x="128" y="248"/>
                </a:lnTo>
                <a:lnTo>
                  <a:pt x="128" y="248"/>
                </a:lnTo>
                <a:lnTo>
                  <a:pt x="134" y="248"/>
                </a:lnTo>
                <a:lnTo>
                  <a:pt x="138" y="244"/>
                </a:lnTo>
                <a:lnTo>
                  <a:pt x="142" y="240"/>
                </a:lnTo>
                <a:lnTo>
                  <a:pt x="144" y="234"/>
                </a:lnTo>
                <a:lnTo>
                  <a:pt x="144" y="130"/>
                </a:lnTo>
                <a:lnTo>
                  <a:pt x="144" y="130"/>
                </a:lnTo>
                <a:lnTo>
                  <a:pt x="150" y="134"/>
                </a:lnTo>
                <a:lnTo>
                  <a:pt x="154" y="140"/>
                </a:lnTo>
                <a:lnTo>
                  <a:pt x="158" y="148"/>
                </a:lnTo>
                <a:lnTo>
                  <a:pt x="158" y="156"/>
                </a:lnTo>
                <a:lnTo>
                  <a:pt x="158" y="170"/>
                </a:lnTo>
                <a:lnTo>
                  <a:pt x="158" y="170"/>
                </a:lnTo>
                <a:lnTo>
                  <a:pt x="182" y="164"/>
                </a:lnTo>
                <a:lnTo>
                  <a:pt x="206" y="162"/>
                </a:lnTo>
                <a:lnTo>
                  <a:pt x="206" y="162"/>
                </a:lnTo>
                <a:lnTo>
                  <a:pt x="230" y="164"/>
                </a:lnTo>
                <a:lnTo>
                  <a:pt x="254" y="170"/>
                </a:lnTo>
                <a:lnTo>
                  <a:pt x="254" y="158"/>
                </a:lnTo>
                <a:lnTo>
                  <a:pt x="254" y="158"/>
                </a:lnTo>
                <a:lnTo>
                  <a:pt x="254" y="150"/>
                </a:lnTo>
                <a:lnTo>
                  <a:pt x="258" y="142"/>
                </a:lnTo>
                <a:lnTo>
                  <a:pt x="262" y="136"/>
                </a:lnTo>
                <a:lnTo>
                  <a:pt x="268" y="132"/>
                </a:lnTo>
                <a:lnTo>
                  <a:pt x="268" y="176"/>
                </a:lnTo>
                <a:lnTo>
                  <a:pt x="268" y="176"/>
                </a:lnTo>
                <a:lnTo>
                  <a:pt x="284" y="184"/>
                </a:lnTo>
                <a:lnTo>
                  <a:pt x="300" y="192"/>
                </a:lnTo>
                <a:lnTo>
                  <a:pt x="300" y="192"/>
                </a:lnTo>
                <a:close/>
              </a:path>
            </a:pathLst>
          </a:custGeom>
          <a:solidFill>
            <a:srgbClr val="F8294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itchFamily="34" charset="-128"/>
              <a:cs typeface="+mn-c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508104" y="6453336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Dati aggiornati al </a:t>
            </a:r>
            <a:r>
              <a:rPr lang="it-IT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18/12/2019</a:t>
            </a:r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DBD5D428-D8B8-4A89-9D95-C51544B8E8FD}"/>
              </a:ext>
            </a:extLst>
          </p:cNvPr>
          <p:cNvSpPr/>
          <p:nvPr/>
        </p:nvSpPr>
        <p:spPr>
          <a:xfrm>
            <a:off x="1372607" y="1372887"/>
            <a:ext cx="54316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Obiettivo specifico: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Realizzazione di un marketplace di servizi sociali e servizi alla persona per mettere in contatto domanda (famiglie) e offerta (lavoratori singoli o imprese)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24978FFD-9F25-448F-86B8-2739AFF96C53}"/>
              </a:ext>
            </a:extLst>
          </p:cNvPr>
          <p:cNvSpPr/>
          <p:nvPr/>
        </p:nvSpPr>
        <p:spPr>
          <a:xfrm>
            <a:off x="1335157" y="2780928"/>
            <a:ext cx="61891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Attività in corso: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Sviluppo piattaforma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entury Gothic"/>
              <a:ea typeface="Calibri" charset="0"/>
              <a:cs typeface="Calibri" charset="0"/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="" xmlns:a16="http://schemas.microsoft.com/office/drawing/2014/main" id="{32CB0246-56A8-4740-855A-90D86264F60C}"/>
              </a:ext>
            </a:extLst>
          </p:cNvPr>
          <p:cNvSpPr/>
          <p:nvPr/>
        </p:nvSpPr>
        <p:spPr>
          <a:xfrm>
            <a:off x="1360527" y="3750131"/>
            <a:ext cx="6091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Soggetto attuatore:</a:t>
            </a:r>
          </a:p>
          <a:p>
            <a:pPr lvl="0" eaLnBrk="0" hangingPunct="0"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Comune di Milano - Direzione Politiche Sociali (Area Emergenze Sociali, Diritti e Inclusione), Direzione SIAD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="" xmlns:a16="http://schemas.microsoft.com/office/drawing/2014/main" id="{B13981CB-A255-4090-8A3D-D04908859A36}"/>
              </a:ext>
            </a:extLst>
          </p:cNvPr>
          <p:cNvSpPr/>
          <p:nvPr/>
        </p:nvSpPr>
        <p:spPr>
          <a:xfrm>
            <a:off x="1407153" y="4788441"/>
            <a:ext cx="4244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Tempi di realizzazione: </a:t>
            </a:r>
          </a:p>
          <a:p>
            <a:pPr eaLnBrk="0" hangingPunct="0">
              <a:defRPr/>
            </a:pPr>
            <a:r>
              <a:rPr lang="it-IT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Century Gothic"/>
                <a:ea typeface="Calibri" charset="0"/>
                <a:cs typeface="Calibri" charset="0"/>
              </a:rPr>
              <a:t>Entro il 28/02/2020</a:t>
            </a:r>
          </a:p>
        </p:txBody>
      </p:sp>
    </p:spTree>
    <p:extLst>
      <p:ext uri="{BB962C8B-B14F-4D97-AF65-F5344CB8AC3E}">
        <p14:creationId xmlns:p14="http://schemas.microsoft.com/office/powerpoint/2010/main" val="372614374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schema_slides">
  <a:themeElements>
    <a:clrScheme name="PwC Red">
      <a:dk1>
        <a:srgbClr val="000000"/>
      </a:dk1>
      <a:lt1>
        <a:srgbClr val="FFFFFF"/>
      </a:lt1>
      <a:dk2>
        <a:srgbClr val="E0301E"/>
      </a:dk2>
      <a:lt2>
        <a:srgbClr val="FFFFFF"/>
      </a:lt2>
      <a:accent1>
        <a:srgbClr val="E0301E"/>
      </a:accent1>
      <a:accent2>
        <a:srgbClr val="A32020"/>
      </a:accent2>
      <a:accent3>
        <a:srgbClr val="DB536A"/>
      </a:accent3>
      <a:accent4>
        <a:srgbClr val="602320"/>
      </a:accent4>
      <a:accent5>
        <a:srgbClr val="FFB600"/>
      </a:accent5>
      <a:accent6>
        <a:srgbClr val="DC6900"/>
      </a:accent6>
      <a:hlink>
        <a:srgbClr val="E0301E"/>
      </a:hlink>
      <a:folHlink>
        <a:srgbClr val="E0301E"/>
      </a:folHlink>
    </a:clrScheme>
    <a:fontScheme name="Personalizzato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8989BEE232BC84EBA4F4C593E3BEC35" ma:contentTypeVersion="6" ma:contentTypeDescription="Creare un nuovo documento." ma:contentTypeScope="" ma:versionID="a5c581f83e71aa69eb7c0861e7067437">
  <xsd:schema xmlns:xsd="http://www.w3.org/2001/XMLSchema" xmlns:xs="http://www.w3.org/2001/XMLSchema" xmlns:p="http://schemas.microsoft.com/office/2006/metadata/properties" xmlns:ns2="1e3dddaa-519b-480f-9edf-0c4ff5f99046" xmlns:ns3="a901fb64-4cb1-4842-bfb7-db8a7dc470c6" targetNamespace="http://schemas.microsoft.com/office/2006/metadata/properties" ma:root="true" ma:fieldsID="55e07574b546433a7f2aa1e96962118b" ns2:_="" ns3:_="">
    <xsd:import namespace="1e3dddaa-519b-480f-9edf-0c4ff5f99046"/>
    <xsd:import namespace="a901fb64-4cb1-4842-bfb7-db8a7dc470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3dddaa-519b-480f-9edf-0c4ff5f990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1fb64-4cb1-4842-bfb7-db8a7dc470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79C469-77DF-4B48-8DF6-4F12954EE8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3dddaa-519b-480f-9edf-0c4ff5f99046"/>
    <ds:schemaRef ds:uri="a901fb64-4cb1-4842-bfb7-db8a7dc470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1E969F-E511-40FF-BE91-E9BFB9A895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6C42F8-2955-4AB0-BAC3-670522A4B24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1e3dddaa-519b-480f-9edf-0c4ff5f99046"/>
    <ds:schemaRef ds:uri="a901fb64-4cb1-4842-bfb7-db8a7dc470c6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1088</Words>
  <Application>Microsoft Office PowerPoint</Application>
  <PresentationFormat>Presentazione su schermo (4:3)</PresentationFormat>
  <Paragraphs>202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1_schema_slides</vt:lpstr>
      <vt:lpstr> PON Metro 2014 – 2020 Agenda digitale metropolitana    Milano, 18/12/2019</vt:lpstr>
      <vt:lpstr>    PON METRO @ Milano – Overview iniziale </vt:lpstr>
      <vt:lpstr>    PON METRO @ Milano – Progetti Finanziati</vt:lpstr>
      <vt:lpstr>Presentazione standard di PowerPoint</vt:lpstr>
      <vt:lpstr>    Progetto PON MI1.1.1.a: Quartieri Connessi - Attività in corso </vt:lpstr>
      <vt:lpstr>    Il Progetto PON MI1.1.1.b: Supporto Abitativo</vt:lpstr>
      <vt:lpstr>    Progetto PON MI1.1.1.b: Supporto Abitativo – Attività in corso</vt:lpstr>
      <vt:lpstr>    Il Progetto PON MI1.1.1.c : WeMi2.0</vt:lpstr>
      <vt:lpstr>    Progetto PON MI1.1.1.c : WeMi2.0 – Attività in corso</vt:lpstr>
      <vt:lpstr>    Il Progetto PON MI1.1.1.e:  Servizi Digitali per la Città Metropolitana</vt:lpstr>
      <vt:lpstr>    Progetto PON MI1.1.1.e: Servizi Digitali per la Città Metropolitana – Risultati raggiunti e Attività in corso</vt:lpstr>
      <vt:lpstr>    Progetto PON MI1.1.1.e: Servizi Digitali per la Città Metropolitana – Attività in corso</vt:lpstr>
      <vt:lpstr>    PON METRO @ Milano – Target 2018 Raggiunti</vt:lpstr>
      <vt:lpstr>    PON METRO @ Milano –  Sviluppi Futuri dei Progetti Finanziati</vt:lpstr>
      <vt:lpstr>E-mail di contatto</vt:lpstr>
    </vt:vector>
  </TitlesOfParts>
  <Company>Regione Basilicata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INFORMAZIONE E PUBBLICITA’</dc:title>
  <dc:creator>Administrator [NOME-CF17FBA34A]</dc:creator>
  <cp:lastModifiedBy>Bianca Coiatelli</cp:lastModifiedBy>
  <cp:revision>1641</cp:revision>
  <cp:lastPrinted>2019-12-18T11:30:31Z</cp:lastPrinted>
  <dcterms:created xsi:type="dcterms:W3CDTF">2010-07-07T07:39:51Z</dcterms:created>
  <dcterms:modified xsi:type="dcterms:W3CDTF">2019-12-18T11:39:30Z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0x010100E8989BEE232BC84EBA4F4C593E3BEC35</vt:lpwstr>
  </property>
</Properties>
</file>