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9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59" r:id="rId13"/>
    <p:sldId id="260" r:id="rId14"/>
    <p:sldId id="276" r:id="rId15"/>
    <p:sldId id="264" r:id="rId16"/>
    <p:sldId id="266" r:id="rId17"/>
    <p:sldId id="267" r:id="rId18"/>
    <p:sldId id="270" r:id="rId19"/>
    <p:sldId id="271" r:id="rId20"/>
    <p:sldId id="279" r:id="rId21"/>
    <p:sldId id="280" r:id="rId22"/>
    <p:sldId id="258" r:id="rId23"/>
    <p:sldId id="257" r:id="rId24"/>
    <p:sldId id="272" r:id="rId25"/>
    <p:sldId id="274" r:id="rId26"/>
    <p:sldId id="282" r:id="rId27"/>
    <p:sldId id="287" r:id="rId28"/>
    <p:sldId id="286" r:id="rId29"/>
    <p:sldId id="285" r:id="rId30"/>
    <p:sldId id="262" r:id="rId31"/>
    <p:sldId id="281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assimiliano.papetti\AppData\Local\Microsoft\Windows\INetCache\Content.Outlook\VBUAUN5S\riepilogo%20comm_consiliare%2015_07_2020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u="none" strike="noStrike" baseline="0">
                <a:effectLst/>
              </a:rPr>
              <a:t>Impianti a gasolio sul territorio comunale 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Foglio1!$G$15:$G$17</c:f>
              <c:numCache>
                <c:formatCode>General</c:formatCode>
                <c:ptCount val="3"/>
                <c:pt idx="0">
                  <c:v>2013</c:v>
                </c:pt>
                <c:pt idx="1">
                  <c:v>2016</c:v>
                </c:pt>
                <c:pt idx="2">
                  <c:v>2020</c:v>
                </c:pt>
              </c:numCache>
            </c:numRef>
          </c:cat>
          <c:val>
            <c:numRef>
              <c:f>Foglio1!$H$15:$H$17</c:f>
              <c:numCache>
                <c:formatCode>General</c:formatCode>
                <c:ptCount val="3"/>
                <c:pt idx="0">
                  <c:v>74</c:v>
                </c:pt>
                <c:pt idx="1">
                  <c:v>55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26880"/>
        <c:axId val="86266240"/>
      </c:barChart>
      <c:catAx>
        <c:axId val="788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266240"/>
        <c:crosses val="autoZero"/>
        <c:auto val="1"/>
        <c:lblAlgn val="ctr"/>
        <c:lblOffset val="100"/>
        <c:noMultiLvlLbl val="0"/>
      </c:catAx>
      <c:valAx>
        <c:axId val="862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82688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52E9-1560-4712-ABF9-BF6CB1DAE704}" type="datetimeFigureOut">
              <a:rPr lang="it-IT" smtClean="0"/>
              <a:t>14/07/2020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966F-63E2-4ADA-8B00-25D61185DC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2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75E1DC4-37B1-43EB-BBBA-4CA63EF74A50}" type="slidenum">
              <a:rPr lang="en-US" altLang="it-IT" sz="11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it-IT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D966F-63E2-4ADA-8B00-25D61185DC4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78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D966F-63E2-4ADA-8B00-25D61185DC4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52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D4280E4-DD62-4EC7-8721-B0AA1A11B37C}" type="slidenum">
              <a:rPr lang="en-US" altLang="it-IT" sz="11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it-IT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7854692-47D6-452A-AEEA-A9E372C5A358}" type="slidenum">
              <a:rPr lang="en-US" altLang="it-IT" sz="11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it-IT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8C8CA1B-3C96-4CCF-BA6F-032F611EF5C2}" type="slidenum">
              <a:rPr lang="en-US" altLang="it-IT" sz="11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it-IT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7CAB20-B03A-4239-A6F8-B154E6D00374}" type="slidenum">
              <a:rPr lang="it-IT" altLang="it-IT" sz="1100">
                <a:solidFill>
                  <a:prstClr val="black"/>
                </a:solidFill>
                <a:cs typeface="Lucida Sans Unicode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 sz="1100">
              <a:solidFill>
                <a:prstClr val="black"/>
              </a:solidFill>
              <a:cs typeface="Lucida Sans Unicode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81088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667" y="4343144"/>
            <a:ext cx="5384539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00113" algn="l"/>
                <a:tab pos="1809750" algn="l"/>
                <a:tab pos="2717800" algn="l"/>
                <a:tab pos="3627438" algn="l"/>
                <a:tab pos="4537075" algn="l"/>
                <a:tab pos="5441950" algn="l"/>
                <a:tab pos="6351588" algn="l"/>
                <a:tab pos="7261225" algn="l"/>
                <a:tab pos="8170863" algn="l"/>
                <a:tab pos="9080500" algn="l"/>
                <a:tab pos="9985375" algn="l"/>
              </a:tabLst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811780" y="8684826"/>
            <a:ext cx="2916492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841" tIns="45419" rIns="90841" bIns="45419" anchor="b"/>
          <a:lstStyle>
            <a:lvl1pPr>
              <a:spcBef>
                <a:spcPct val="30000"/>
              </a:spcBef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1388" algn="l"/>
                <a:tab pos="1890713" algn="l"/>
                <a:tab pos="2840038" algn="l"/>
                <a:tab pos="3789363" algn="l"/>
                <a:tab pos="4738688" algn="l"/>
                <a:tab pos="5684838" algn="l"/>
                <a:tab pos="6634163" algn="l"/>
                <a:tab pos="7585075" algn="l"/>
                <a:tab pos="8534400" algn="l"/>
                <a:tab pos="9483725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1FA1C36-70BB-42FC-BACE-6488BBA9C0B8}" type="slidenum">
              <a:rPr lang="en-US" altLang="it-IT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it-IT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C5CC080-DD16-437E-BDBF-422CE5836064}" type="slidenum">
              <a:rPr lang="en-US" altLang="it-IT" sz="11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it-IT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A07CFC9-91E9-4A7A-8834-F95AE65C2074}" type="slidenum">
              <a:rPr lang="en-US" altLang="it-IT" sz="11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it-IT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A5115E-31EB-40F6-AC18-1D147068256C}" type="slidenum">
              <a:rPr lang="en-US" altLang="it-IT" sz="11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it-IT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MS PGothic" pitchFamily="34" charset="-128"/>
            </a:endParaRP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910A2B1-C3CF-4B54-9395-FE41955B8A60}" type="slidenum">
              <a:rPr lang="en-US" altLang="it-IT" sz="11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it-IT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7"/>
          <p:cNvGrpSpPr>
            <a:grpSpLocks/>
          </p:cNvGrpSpPr>
          <p:nvPr userDrawn="1"/>
        </p:nvGrpSpPr>
        <p:grpSpPr bwMode="auto">
          <a:xfrm>
            <a:off x="323850" y="6184900"/>
            <a:ext cx="2246313" cy="557213"/>
            <a:chOff x="395536" y="5785596"/>
            <a:chExt cx="3528392" cy="945503"/>
          </a:xfrm>
        </p:grpSpPr>
        <p:pic>
          <p:nvPicPr>
            <p:cNvPr id="5" name="Immagine 8" descr="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magine 9" descr="logo nuovo co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Connettore 1 6"/>
          <p:cNvCxnSpPr/>
          <p:nvPr userDrawn="1"/>
        </p:nvCxnSpPr>
        <p:spPr>
          <a:xfrm>
            <a:off x="0" y="6165850"/>
            <a:ext cx="9144000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1" descr="paes_120_46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04800"/>
            <a:ext cx="1200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45AAF-9E22-4FB3-8FA5-08E984672C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4A6C-0B9B-4CA8-AF01-2381CD56C5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543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680F-2F5A-4603-AB14-947E7514B1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800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F966-4FD3-4D81-88AD-FA39450573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977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0839-2E16-4717-A2AA-FB74EBE250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671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6492-A68B-4508-A9CB-FA8599EC46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1534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/>
          <p:cNvSpPr/>
          <p:nvPr userDrawn="1"/>
        </p:nvSpPr>
        <p:spPr>
          <a:xfrm>
            <a:off x="228600" y="215900"/>
            <a:ext cx="8707438" cy="609600"/>
          </a:xfrm>
          <a:prstGeom prst="rect">
            <a:avLst/>
          </a:prstGeom>
          <a:solidFill>
            <a:srgbClr val="D5650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800" cap="all" dirty="0">
              <a:solidFill>
                <a:prstClr val="white"/>
              </a:solidFill>
              <a:latin typeface="Gotham Book"/>
              <a:cs typeface="Gotham Book"/>
            </a:endParaRP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92BD0-1889-42B2-B110-B3CC0BF175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806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118B-099C-4B31-8204-14F90A6E78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527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49EE-E10A-4961-9A85-2C1F6E2578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535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35BD-1F4C-42D7-AD41-FB6E1566B8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1661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BD7D-55E2-43C4-82FD-4721749B82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5864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/>
          <p:cNvSpPr/>
          <p:nvPr userDrawn="1"/>
        </p:nvSpPr>
        <p:spPr>
          <a:xfrm>
            <a:off x="228600" y="227013"/>
            <a:ext cx="8707438" cy="609600"/>
          </a:xfrm>
          <a:prstGeom prst="rect">
            <a:avLst/>
          </a:prstGeom>
          <a:solidFill>
            <a:srgbClr val="D5650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800" cap="all" dirty="0">
              <a:solidFill>
                <a:prstClr val="white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512189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0"/>
          <p:cNvSpPr/>
          <p:nvPr userDrawn="1"/>
        </p:nvSpPr>
        <p:spPr>
          <a:xfrm>
            <a:off x="228600" y="227013"/>
            <a:ext cx="8707438" cy="609600"/>
          </a:xfrm>
          <a:prstGeom prst="rect">
            <a:avLst/>
          </a:prstGeom>
          <a:solidFill>
            <a:srgbClr val="D5650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800" cap="all" dirty="0">
              <a:solidFill>
                <a:prstClr val="white"/>
              </a:solidFill>
              <a:latin typeface="Gotham Book"/>
              <a:cs typeface="Gotham Book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9F34B6-1AE8-4F68-8BB9-6B51CF4B5F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380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594A-BB96-404A-9ED0-E5B2CFA829A6}" type="datetimeFigureOut">
              <a:rPr lang="it-IT" smtClean="0"/>
              <a:pPr/>
              <a:t>14/07/2020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1DA6-14A8-420B-9A4A-FDF7842DB9C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F9ED9-2945-45A8-B4B3-34A76E9D48B5}" type="slidenum">
              <a:rPr lang="it-IT" altLang="it-IT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pitchFamily="34" charset="0"/>
            </a:endParaRPr>
          </a:p>
        </p:txBody>
      </p:sp>
      <p:pic>
        <p:nvPicPr>
          <p:cNvPr id="1031" name="Immagine 6" descr="paes_120_46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04800"/>
            <a:ext cx="1200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60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em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0" y="3468921"/>
            <a:ext cx="9144000" cy="339701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0"/>
            <a:ext cx="9144000" cy="3460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defTabSz="449217">
              <a:buFont typeface="Times New Roman" pitchFamily="16" charset="0"/>
              <a:buNone/>
              <a:defRPr/>
            </a:pPr>
            <a:endParaRPr lang="it-IT" altLang="it-IT">
              <a:latin typeface="Calibri" pitchFamily="32" charset="0"/>
              <a:cs typeface="+mn-cs"/>
            </a:endParaRP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3741738" y="620713"/>
            <a:ext cx="1492250" cy="2592387"/>
            <a:chOff x="3854794" y="540742"/>
            <a:chExt cx="1192172" cy="2072574"/>
          </a:xfrm>
        </p:grpSpPr>
        <p:pic>
          <p:nvPicPr>
            <p:cNvPr id="8" name="Immagine 2"/>
            <p:cNvPicPr>
              <a:picLocks noChangeAspect="1"/>
            </p:cNvPicPr>
            <p:nvPr/>
          </p:nvPicPr>
          <p:blipFill>
            <a:blip r:embed="rId2" cstate="print"/>
            <a:srcRect r="52428"/>
            <a:stretch>
              <a:fillRect/>
            </a:stretch>
          </p:blipFill>
          <p:spPr bwMode="auto">
            <a:xfrm>
              <a:off x="3941012" y="540742"/>
              <a:ext cx="1105954" cy="1138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magine 7"/>
            <p:cNvPicPr>
              <a:picLocks noChangeAspect="1"/>
            </p:cNvPicPr>
            <p:nvPr/>
          </p:nvPicPr>
          <p:blipFill>
            <a:blip r:embed="rId2" cstate="print"/>
            <a:srcRect l="50621"/>
            <a:stretch>
              <a:fillRect/>
            </a:stretch>
          </p:blipFill>
          <p:spPr bwMode="auto">
            <a:xfrm>
              <a:off x="3854794" y="1475235"/>
              <a:ext cx="1147929" cy="1138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sellaDiTesto 9"/>
          <p:cNvSpPr txBox="1"/>
          <p:nvPr/>
        </p:nvSpPr>
        <p:spPr>
          <a:xfrm>
            <a:off x="-25400" y="2967038"/>
            <a:ext cx="9172575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>
              <a:defRPr>
                <a:latin typeface="Simplified Arabic" panose="02020603050405020304" pitchFamily="18" charset="-78"/>
                <a:cs typeface="Simplified Arabic" panose="02020603050405020304" pitchFamily="18" charset="-78"/>
              </a:defRPr>
            </a:lvl1pPr>
          </a:lstStyle>
          <a:p>
            <a:pPr algn="ctr">
              <a:buFont typeface="Times New Roman" pitchFamily="16" charset="0"/>
              <a:buNone/>
              <a:defRPr/>
            </a:pPr>
            <a:r>
              <a:rPr lang="it-IT" sz="12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Direzione Transizione Ambientale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288" y="3460750"/>
            <a:ext cx="8353425" cy="3064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1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 b="1" dirty="0">
                <a:solidFill>
                  <a:schemeClr val="bg1"/>
                </a:solidFill>
              </a:rPr>
              <a:t>D</a:t>
            </a:r>
            <a:r>
              <a:rPr lang="it-IT" altLang="it-IT" sz="4800" b="1" dirty="0" smtClean="0">
                <a:solidFill>
                  <a:schemeClr val="bg1"/>
                </a:solidFill>
              </a:rPr>
              <a:t>al PAES al PAC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chemeClr val="bg1"/>
                </a:solidFill>
              </a:rPr>
              <a:t>Commissione </a:t>
            </a:r>
            <a:r>
              <a:rPr lang="it-IT" sz="2400" b="1" dirty="0">
                <a:solidFill>
                  <a:schemeClr val="bg1"/>
                </a:solidFill>
              </a:rPr>
              <a:t>Casa Lavori Pubblici </a:t>
            </a:r>
            <a:r>
              <a:rPr lang="it-IT" sz="2400" b="1" dirty="0" smtClean="0">
                <a:solidFill>
                  <a:schemeClr val="bg1"/>
                </a:solidFill>
              </a:rPr>
              <a:t>ERP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i="1" dirty="0" smtClean="0">
                <a:solidFill>
                  <a:schemeClr val="bg1"/>
                </a:solidFill>
              </a:rPr>
              <a:t>mercoledì </a:t>
            </a:r>
            <a:r>
              <a:rPr lang="it-IT" b="1" i="1" dirty="0">
                <a:solidFill>
                  <a:schemeClr val="bg1"/>
                </a:solidFill>
              </a:rPr>
              <a:t>15 </a:t>
            </a:r>
            <a:r>
              <a:rPr lang="it-IT" b="1" i="1" dirty="0" smtClean="0">
                <a:solidFill>
                  <a:schemeClr val="bg1"/>
                </a:solidFill>
              </a:rPr>
              <a:t>luglio 2020</a:t>
            </a:r>
            <a:endParaRPr lang="it-IT" altLang="it-IT" b="1" i="1" dirty="0">
              <a:solidFill>
                <a:schemeClr val="bg1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 smtClean="0">
              <a:solidFill>
                <a:schemeClr val="bg1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solidFill>
                <a:schemeClr val="bg1"/>
              </a:solidFill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549275" y="298450"/>
            <a:ext cx="843597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dirty="0" err="1">
                <a:solidFill>
                  <a:prstClr val="white"/>
                </a:solidFill>
                <a:latin typeface="Calibri"/>
                <a:ea typeface="Batang" panose="02030600000101010101" pitchFamily="18" charset="-127"/>
                <a:cs typeface="Arial" pitchFamily="34" charset="0"/>
              </a:rPr>
              <a:t>Gantt</a:t>
            </a:r>
            <a:endParaRPr lang="it-IT" altLang="it-IT" dirty="0">
              <a:solidFill>
                <a:prstClr val="white"/>
              </a:solidFill>
              <a:latin typeface="Calibri"/>
              <a:ea typeface="Batang" panose="02030600000101010101" pitchFamily="18" charset="-127"/>
              <a:cs typeface="Arial" pitchFamily="34" charset="0"/>
            </a:endParaRPr>
          </a:p>
        </p:txBody>
      </p:sp>
      <p:grpSp>
        <p:nvGrpSpPr>
          <p:cNvPr id="14339" name="Gruppo 11"/>
          <p:cNvGrpSpPr>
            <a:grpSpLocks/>
          </p:cNvGrpSpPr>
          <p:nvPr/>
        </p:nvGrpSpPr>
        <p:grpSpPr bwMode="auto">
          <a:xfrm>
            <a:off x="323850" y="6165850"/>
            <a:ext cx="2246313" cy="555625"/>
            <a:chOff x="395536" y="5785596"/>
            <a:chExt cx="3528392" cy="945503"/>
          </a:xfrm>
        </p:grpSpPr>
        <p:pic>
          <p:nvPicPr>
            <p:cNvPr id="14341" name="Immagine 13" descr="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Immagine 14" descr="logo nuovo c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Immagin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38300"/>
            <a:ext cx="8753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0" y="3468921"/>
            <a:ext cx="9144000" cy="339701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0" y="0"/>
            <a:ext cx="9144000" cy="34607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defTabSz="449217">
              <a:buFont typeface="Times New Roman" pitchFamily="16" charset="0"/>
              <a:buNone/>
              <a:defRPr/>
            </a:pPr>
            <a:endParaRPr lang="it-IT" altLang="it-IT">
              <a:latin typeface="Calibri" pitchFamily="32" charset="0"/>
              <a:cs typeface="+mn-cs"/>
            </a:endParaRP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3741738" y="620713"/>
            <a:ext cx="1492250" cy="2592387"/>
            <a:chOff x="3854794" y="540742"/>
            <a:chExt cx="1192172" cy="2072574"/>
          </a:xfrm>
        </p:grpSpPr>
        <p:pic>
          <p:nvPicPr>
            <p:cNvPr id="8" name="Immagine 2"/>
            <p:cNvPicPr>
              <a:picLocks noChangeAspect="1"/>
            </p:cNvPicPr>
            <p:nvPr/>
          </p:nvPicPr>
          <p:blipFill>
            <a:blip r:embed="rId2" cstate="print"/>
            <a:srcRect r="52428"/>
            <a:stretch>
              <a:fillRect/>
            </a:stretch>
          </p:blipFill>
          <p:spPr bwMode="auto">
            <a:xfrm>
              <a:off x="3941012" y="540742"/>
              <a:ext cx="1105954" cy="1138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magine 7"/>
            <p:cNvPicPr>
              <a:picLocks noChangeAspect="1"/>
            </p:cNvPicPr>
            <p:nvPr/>
          </p:nvPicPr>
          <p:blipFill>
            <a:blip r:embed="rId2" cstate="print"/>
            <a:srcRect l="50621"/>
            <a:stretch>
              <a:fillRect/>
            </a:stretch>
          </p:blipFill>
          <p:spPr bwMode="auto">
            <a:xfrm>
              <a:off x="3854794" y="1475235"/>
              <a:ext cx="1147929" cy="1138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sellaDiTesto 9"/>
          <p:cNvSpPr txBox="1"/>
          <p:nvPr/>
        </p:nvSpPr>
        <p:spPr>
          <a:xfrm>
            <a:off x="-25400" y="2967038"/>
            <a:ext cx="9172575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it-IT"/>
            </a:defPPr>
            <a:lvl1pPr>
              <a:defRPr>
                <a:latin typeface="Simplified Arabic" panose="02020603050405020304" pitchFamily="18" charset="-78"/>
                <a:cs typeface="Simplified Arabic" panose="02020603050405020304" pitchFamily="18" charset="-78"/>
              </a:defRPr>
            </a:lvl1pPr>
          </a:lstStyle>
          <a:p>
            <a:pPr algn="ctr">
              <a:buFont typeface="Times New Roman" pitchFamily="16" charset="0"/>
              <a:buNone/>
              <a:defRPr/>
            </a:pPr>
            <a:r>
              <a:rPr lang="it-IT" sz="12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Direzione </a:t>
            </a:r>
            <a:r>
              <a:rPr lang="it-IT" sz="1200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Transizione </a:t>
            </a:r>
            <a:r>
              <a:rPr lang="it-IT" sz="12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Ambientale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5288" y="3460750"/>
            <a:ext cx="8353425" cy="940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1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chemeClr val="bg1"/>
                </a:solidFill>
              </a:rPr>
              <a:t>EFFICIENTAMENTO ENERGETICO DEL PATRIMONIO 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COMUNALE</a:t>
            </a:r>
            <a:endParaRPr lang="it-IT" altLang="it-IT" sz="2400" b="1" dirty="0">
              <a:solidFill>
                <a:schemeClr val="bg1"/>
              </a:solidFill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4" name="Rectangle 58"/>
          <p:cNvSpPr/>
          <p:nvPr/>
        </p:nvSpPr>
        <p:spPr>
          <a:xfrm>
            <a:off x="0" y="908720"/>
            <a:ext cx="91440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0975"/>
            <a:r>
              <a:rPr lang="it-IT" sz="2000" b="1" dirty="0" smtClean="0"/>
              <a:t>Consistenza del patrimonio immobiliare ERP</a:t>
            </a:r>
            <a:endParaRPr lang="it-IT" sz="2000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51520" y="4149080"/>
          <a:ext cx="878497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908"/>
                <a:gridCol w="1817580"/>
                <a:gridCol w="2499174"/>
                <a:gridCol w="1893314"/>
              </a:tblGrid>
              <a:tr h="36576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Patrimonio</a:t>
                      </a:r>
                      <a:r>
                        <a:rPr lang="it-IT" baseline="0" dirty="0" smtClean="0"/>
                        <a:t> complessivo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Stabili gestiti in condominio +</a:t>
                      </a:r>
                      <a:r>
                        <a:rPr lang="it-IT" baseline="0" dirty="0" smtClean="0"/>
                        <a:t> fuori Milano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Patrimonio “cielo-terra”     da </a:t>
                      </a:r>
                      <a:r>
                        <a:rPr lang="it-IT" b="1" dirty="0" err="1" smtClean="0"/>
                        <a:t>efficientare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Complessi immobiliari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273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200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Edifici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1.128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682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Unità</a:t>
                      </a:r>
                      <a:r>
                        <a:rPr lang="it-IT" baseline="0" dirty="0" smtClean="0"/>
                        <a:t> abitative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28.649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5.773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22.876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79512" y="1268760"/>
            <a:ext cx="882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Piano di </a:t>
            </a:r>
            <a:r>
              <a:rPr lang="it-IT" dirty="0" err="1"/>
              <a:t>efficientamento</a:t>
            </a:r>
            <a:r>
              <a:rPr lang="it-IT" dirty="0"/>
              <a:t> </a:t>
            </a:r>
            <a:r>
              <a:rPr lang="it-IT" dirty="0" smtClean="0"/>
              <a:t>energetico del patrimonio ERP prevede interventi su insieme </a:t>
            </a:r>
          </a:p>
          <a:p>
            <a:pPr algn="just"/>
            <a:r>
              <a:rPr lang="it-IT" dirty="0" smtClean="0"/>
              <a:t>degli stabili “cielo terra” di proprietà comunale esclusi quelli gestiti </a:t>
            </a:r>
            <a:r>
              <a:rPr lang="it-IT" dirty="0"/>
              <a:t>in condominio e </a:t>
            </a:r>
            <a:r>
              <a:rPr lang="it-IT" dirty="0" smtClean="0"/>
              <a:t>quelli</a:t>
            </a:r>
          </a:p>
          <a:p>
            <a:pPr algn="just"/>
            <a:r>
              <a:rPr lang="it-IT" dirty="0" smtClean="0"/>
              <a:t>fuori </a:t>
            </a:r>
            <a:r>
              <a:rPr lang="it-IT" dirty="0"/>
              <a:t>del perimetro </a:t>
            </a:r>
            <a:r>
              <a:rPr lang="it-IT" dirty="0" smtClean="0"/>
              <a:t>cittadino.</a:t>
            </a:r>
          </a:p>
          <a:p>
            <a:pPr algn="just"/>
            <a:r>
              <a:rPr lang="it-IT" dirty="0"/>
              <a:t>Solo una minima parte del patrimonio immobiliare è stata realizzata negli ultimi 30 anni </a:t>
            </a:r>
            <a:endParaRPr lang="it-IT" dirty="0" smtClean="0"/>
          </a:p>
          <a:p>
            <a:pPr algn="just"/>
            <a:r>
              <a:rPr lang="it-IT" dirty="0" smtClean="0"/>
              <a:t>(</a:t>
            </a:r>
            <a:r>
              <a:rPr lang="it-IT" dirty="0"/>
              <a:t>circa il 13%), ovvero progettati già con una particolare attenzione al tema del contenimento </a:t>
            </a:r>
            <a:endParaRPr lang="it-IT" dirty="0" smtClean="0"/>
          </a:p>
          <a:p>
            <a:pPr algn="just"/>
            <a:r>
              <a:rPr lang="it-IT" dirty="0" smtClean="0"/>
              <a:t>dei </a:t>
            </a:r>
            <a:r>
              <a:rPr lang="it-IT" dirty="0"/>
              <a:t>consumi energetici. </a:t>
            </a:r>
            <a:endParaRPr lang="it-IT" dirty="0" smtClean="0"/>
          </a:p>
          <a:p>
            <a:pPr algn="just"/>
            <a:r>
              <a:rPr lang="it-IT" dirty="0" smtClean="0"/>
              <a:t>Ciò </a:t>
            </a:r>
            <a:r>
              <a:rPr lang="it-IT" dirty="0"/>
              <a:t>nonostante, in buona parte di questi lo scarso livello delle attività manutentive ha fatto </a:t>
            </a:r>
            <a:endParaRPr lang="it-IT" dirty="0" smtClean="0"/>
          </a:p>
          <a:p>
            <a:pPr algn="just"/>
            <a:r>
              <a:rPr lang="it-IT" dirty="0" smtClean="0"/>
              <a:t>sì </a:t>
            </a:r>
            <a:r>
              <a:rPr lang="it-IT" dirty="0"/>
              <a:t>che, anche in questi casi, sia necessario un forte intervento di riqualificazione volto a </a:t>
            </a:r>
            <a:endParaRPr lang="it-IT" dirty="0" smtClean="0"/>
          </a:p>
          <a:p>
            <a:pPr algn="just"/>
            <a:r>
              <a:rPr lang="it-IT" dirty="0" smtClean="0"/>
              <a:t>portare </a:t>
            </a:r>
            <a:r>
              <a:rPr lang="it-IT" dirty="0"/>
              <a:t>il sistema edificio-impianto quanto meno ai livelli prestazionali originali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/>
              <a:t>Patrimonio ERP</a:t>
            </a:r>
            <a:endParaRPr lang="it-IT" sz="24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14348" y="1643050"/>
          <a:ext cx="7572428" cy="4929220"/>
        </p:xfrm>
        <a:graphic>
          <a:graphicData uri="http://schemas.openxmlformats.org/drawingml/2006/table">
            <a:tbl>
              <a:tblPr/>
              <a:tblGrid>
                <a:gridCol w="5786478"/>
                <a:gridCol w="1785950"/>
              </a:tblGrid>
              <a:tr h="491962">
                <a:tc>
                  <a:txBody>
                    <a:bodyPr/>
                    <a:lstStyle/>
                    <a:p>
                      <a:pPr marL="355600" marR="62484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+mn-lt"/>
                          <a:ea typeface="Arial"/>
                          <a:cs typeface="Times New Roman"/>
                        </a:rPr>
                        <a:t>Collocazione</a:t>
                      </a:r>
                      <a:r>
                        <a:rPr lang="en-US" sz="1800" b="1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+mn-lt"/>
                          <a:ea typeface="Arial"/>
                          <a:cs typeface="Times New Roman"/>
                        </a:rPr>
                        <a:t>nel</a:t>
                      </a:r>
                      <a:r>
                        <a:rPr lang="en-US" sz="1800" b="1" dirty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+mn-lt"/>
                          <a:ea typeface="Arial"/>
                          <a:cs typeface="Times New Roman"/>
                        </a:rPr>
                        <a:t>territorio</a:t>
                      </a:r>
                      <a:r>
                        <a:rPr lang="en-US" sz="1800" b="1" dirty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+mn-lt"/>
                          <a:ea typeface="Arial"/>
                          <a:cs typeface="Times New Roman"/>
                        </a:rPr>
                        <a:t>del </a:t>
                      </a:r>
                      <a:r>
                        <a:rPr lang="en-US" sz="1800" b="1" dirty="0" err="1" smtClean="0">
                          <a:latin typeface="+mn-lt"/>
                          <a:ea typeface="Arial"/>
                          <a:cs typeface="Times New Roman"/>
                        </a:rPr>
                        <a:t>Comune</a:t>
                      </a:r>
                      <a:r>
                        <a:rPr lang="en-US" sz="1800" b="1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1" dirty="0" err="1" smtClean="0">
                          <a:latin typeface="+mn-lt"/>
                          <a:ea typeface="Arial"/>
                          <a:cs typeface="Times New Roman"/>
                        </a:rPr>
                        <a:t>di</a:t>
                      </a:r>
                      <a:r>
                        <a:rPr lang="en-US" sz="1800" b="1" dirty="0" smtClean="0">
                          <a:latin typeface="+mn-lt"/>
                          <a:ea typeface="Arial"/>
                          <a:cs typeface="Times New Roman"/>
                        </a:rPr>
                        <a:t> Milano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478155" marR="471170" indent="0" algn="ctr" defTabSz="914400" rtl="0" eaLnBrk="1" latinLnBrk="0" hangingPunct="1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/>
                        </a:rPr>
                        <a:t>%</a:t>
                      </a:r>
                      <a:endParaRPr lang="it-IT" sz="1800" b="1" kern="1200" dirty="0" smtClean="0">
                        <a:solidFill>
                          <a:schemeClr val="tx1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B"/>
                    </a:solidFill>
                  </a:tcPr>
                </a:tc>
              </a:tr>
              <a:tr h="4919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b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b="0" dirty="0">
                          <a:latin typeface="+mn-lt"/>
                          <a:ea typeface="Arial"/>
                          <a:cs typeface="Times New Roman"/>
                        </a:rPr>
                        <a:t>1</a:t>
                      </a:r>
                      <a:endParaRPr lang="it-IT" sz="1800" b="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1170" indent="0" algn="r" defTabSz="914400" rtl="0" eaLnBrk="1" latinLnBrk="0" hangingPunct="1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/>
                        </a:rPr>
                        <a:t>12,2 %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2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1170" algn="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4,8 %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3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117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4,8 %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4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117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8,5 %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5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244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10,1 %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6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244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12,8 %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7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2440" algn="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12,2 %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8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244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20,7 %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62">
                <a:tc>
                  <a:txBody>
                    <a:bodyPr/>
                    <a:lstStyle/>
                    <a:p>
                      <a:pPr marL="628650" marR="6223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Arial"/>
                          <a:cs typeface="Times New Roman"/>
                        </a:rPr>
                        <a:t>Municipio</a:t>
                      </a:r>
                      <a:r>
                        <a:rPr lang="en-US" sz="180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+mn-lt"/>
                          <a:ea typeface="Arial"/>
                          <a:cs typeface="Times New Roman"/>
                        </a:rPr>
                        <a:t>9</a:t>
                      </a:r>
                      <a:endParaRPr lang="it-IT" sz="1800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8155" marR="472440" algn="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Times New Roman"/>
                        </a:rPr>
                        <a:t>13,8 %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58"/>
          <p:cNvSpPr/>
          <p:nvPr/>
        </p:nvSpPr>
        <p:spPr>
          <a:xfrm>
            <a:off x="23750" y="956222"/>
            <a:ext cx="91440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0975"/>
            <a:r>
              <a:rPr lang="it-IT" sz="2000" b="1" dirty="0" smtClean="0"/>
              <a:t>Consistenza del patrimonio immobiliare ERP – suddivisione per Municipi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07506" y="1916832"/>
          <a:ext cx="8928995" cy="256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771"/>
                <a:gridCol w="1015032"/>
                <a:gridCol w="1015032"/>
                <a:gridCol w="1015032"/>
                <a:gridCol w="1015032"/>
                <a:gridCol w="1015032"/>
                <a:gridCol w="1015032"/>
                <a:gridCol w="1015032"/>
              </a:tblGrid>
              <a:tr h="379649"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Anno</a:t>
                      </a:r>
                    </a:p>
                    <a:p>
                      <a:pPr algn="l"/>
                      <a:r>
                        <a:rPr lang="it-IT" dirty="0" smtClean="0"/>
                        <a:t>Tipo</a:t>
                      </a:r>
                      <a:r>
                        <a:rPr lang="it-IT" baseline="0" dirty="0" smtClean="0"/>
                        <a:t> i</a:t>
                      </a:r>
                      <a:r>
                        <a:rPr lang="it-IT" dirty="0" smtClean="0"/>
                        <a:t>mpianto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2014/15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2015/16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2018/19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2020/21</a:t>
                      </a:r>
                      <a:endParaRPr lang="it-IT" dirty="0"/>
                    </a:p>
                  </a:txBody>
                  <a:tcPr/>
                </a:tc>
              </a:tr>
              <a:tr h="384921">
                <a:tc>
                  <a:txBody>
                    <a:bodyPr/>
                    <a:lstStyle/>
                    <a:p>
                      <a:r>
                        <a:rPr lang="it-IT" dirty="0" smtClean="0"/>
                        <a:t>Impianti</a:t>
                      </a:r>
                      <a:r>
                        <a:rPr lang="it-IT" baseline="0" dirty="0" smtClean="0"/>
                        <a:t> a gasolio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  <a:tr h="38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Impianti</a:t>
                      </a:r>
                      <a:r>
                        <a:rPr lang="it-IT" baseline="0" dirty="0" smtClean="0"/>
                        <a:t> a gas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93</a:t>
                      </a:r>
                      <a:endParaRPr lang="it-IT" dirty="0"/>
                    </a:p>
                  </a:txBody>
                  <a:tcPr/>
                </a:tc>
              </a:tr>
              <a:tr h="384921">
                <a:tc>
                  <a:txBody>
                    <a:bodyPr/>
                    <a:lstStyle/>
                    <a:p>
                      <a:r>
                        <a:rPr lang="it-IT" dirty="0" smtClean="0"/>
                        <a:t>Impianti</a:t>
                      </a:r>
                      <a:r>
                        <a:rPr lang="it-IT" baseline="0" dirty="0" smtClean="0"/>
                        <a:t> a </a:t>
                      </a:r>
                      <a:r>
                        <a:rPr lang="it-IT" baseline="0" dirty="0" err="1" smtClean="0"/>
                        <a:t>pellet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</a:tr>
              <a:tr h="384921">
                <a:tc>
                  <a:txBody>
                    <a:bodyPr/>
                    <a:lstStyle/>
                    <a:p>
                      <a:r>
                        <a:rPr lang="it-IT" dirty="0" smtClean="0"/>
                        <a:t>Impianti</a:t>
                      </a:r>
                      <a:r>
                        <a:rPr lang="it-IT" baseline="0" dirty="0" smtClean="0"/>
                        <a:t> a TLR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</a:t>
                      </a:r>
                      <a:endParaRPr lang="it-IT" dirty="0"/>
                    </a:p>
                  </a:txBody>
                  <a:tcPr/>
                </a:tc>
              </a:tr>
              <a:tr h="384921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Totale</a:t>
                      </a:r>
                      <a:r>
                        <a:rPr lang="it-IT" b="1" baseline="0" dirty="0" smtClean="0"/>
                        <a:t> impianti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128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128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127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132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134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134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134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79512" y="98072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</a:pPr>
            <a:r>
              <a:rPr lang="it-IT" sz="2000" b="1" cap="all" dirty="0" smtClean="0"/>
              <a:t>CENTRALI TERMICHE ERP – </a:t>
            </a:r>
            <a:r>
              <a:rPr lang="it-IT" sz="2000" b="1" dirty="0" smtClean="0"/>
              <a:t>Tabella evoluzioni interventi dal 2014/15 al 2020/21 </a:t>
            </a:r>
            <a:endParaRPr lang="it-IT" sz="2000" b="1" cap="all" dirty="0" smtClean="0"/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556792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Il Piano di </a:t>
            </a:r>
            <a:r>
              <a:rPr lang="it-IT" dirty="0" err="1"/>
              <a:t>efficientamento</a:t>
            </a:r>
            <a:r>
              <a:rPr lang="it-IT" dirty="0"/>
              <a:t> </a:t>
            </a:r>
            <a:r>
              <a:rPr lang="it-IT" dirty="0" smtClean="0"/>
              <a:t>energetico del patrimonio ERP  è previsto per un arco </a:t>
            </a:r>
            <a:r>
              <a:rPr lang="it-IT" dirty="0"/>
              <a:t>temporale di venti </a:t>
            </a:r>
            <a:r>
              <a:rPr lang="it-IT" dirty="0" smtClean="0"/>
              <a:t>anni suddiviso </a:t>
            </a:r>
            <a:r>
              <a:rPr lang="it-IT" dirty="0"/>
              <a:t>in cinque fasi, ognuna </a:t>
            </a:r>
            <a:r>
              <a:rPr lang="it-IT" dirty="0" smtClean="0"/>
              <a:t>di durata </a:t>
            </a:r>
            <a:r>
              <a:rPr lang="it-IT" dirty="0"/>
              <a:t>di quattro anni, </a:t>
            </a:r>
            <a:r>
              <a:rPr lang="it-IT" dirty="0" smtClean="0"/>
              <a:t>durante i quali saranno realizzate </a:t>
            </a:r>
            <a:r>
              <a:rPr lang="it-IT" dirty="0"/>
              <a:t>le attività </a:t>
            </a:r>
            <a:r>
              <a:rPr lang="it-IT" dirty="0" smtClean="0"/>
              <a:t> su cinque cluster quadriennali che interessano stabili individuati secondo una scala di priorità.</a:t>
            </a:r>
          </a:p>
          <a:p>
            <a:endParaRPr lang="it-IT" dirty="0" smtClean="0"/>
          </a:p>
          <a:p>
            <a:r>
              <a:rPr lang="it-IT" dirty="0" smtClean="0"/>
              <a:t>I valori economici degli investimenti complessivi previsti per il ventennio 2021-2040 sono:  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528" y="3717032"/>
          <a:ext cx="8352927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43204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Importo economico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Importo</a:t>
                      </a:r>
                      <a:r>
                        <a:rPr lang="it-IT" baseline="0" dirty="0" smtClean="0"/>
                        <a:t> finanziario</a:t>
                      </a:r>
                      <a:endParaRPr lang="it-IT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36000" algn="just">
                        <a:spcBef>
                          <a:spcPts val="0"/>
                        </a:spcBef>
                      </a:pPr>
                      <a:r>
                        <a:rPr lang="it-IT" sz="1800" dirty="0" smtClean="0"/>
                        <a:t>Impianti</a:t>
                      </a:r>
                      <a:r>
                        <a:rPr lang="it-IT" sz="1800" baseline="0" dirty="0" smtClean="0"/>
                        <a:t> a gas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166.151.051€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000" marR="351155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224.303.919€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36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Impianti</a:t>
                      </a:r>
                      <a:r>
                        <a:rPr lang="it-IT" sz="1800" baseline="0" dirty="0" smtClean="0"/>
                        <a:t> a TLR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35941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85.925.740 €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000" marR="351155" indent="0" algn="just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Arial"/>
                        </a:rPr>
                        <a:t>115.999.749 €</a:t>
                      </a:r>
                      <a:endParaRPr lang="it-IT" sz="1800" dirty="0">
                        <a:latin typeface="+mn-lt"/>
                        <a:ea typeface="Arial"/>
                      </a:endParaRPr>
                    </a:p>
                  </a:txBody>
                  <a:tcPr marL="0" marR="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36000" algn="just">
                        <a:spcBef>
                          <a:spcPts val="0"/>
                        </a:spcBef>
                      </a:pPr>
                      <a:r>
                        <a:rPr lang="it-IT" sz="1800" dirty="0" smtClean="0"/>
                        <a:t>Impianti</a:t>
                      </a:r>
                      <a:r>
                        <a:rPr lang="it-IT" sz="1800" baseline="0" dirty="0" smtClean="0"/>
                        <a:t> a autonomi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35941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105.396.816€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000" marR="351155" indent="0" algn="just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Arial"/>
                        </a:rPr>
                        <a:t>142.285.701 €</a:t>
                      </a:r>
                      <a:endParaRPr lang="it-IT" sz="1800" dirty="0">
                        <a:latin typeface="+mn-lt"/>
                        <a:ea typeface="Arial"/>
                      </a:endParaRPr>
                    </a:p>
                  </a:txBody>
                  <a:tcPr marL="0" marR="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36000" algn="just">
                        <a:spcBef>
                          <a:spcPts val="0"/>
                        </a:spcBef>
                      </a:pPr>
                      <a:r>
                        <a:rPr lang="it-IT" sz="1800" b="1" dirty="0" smtClean="0"/>
                        <a:t>TOTALE</a:t>
                      </a:r>
                      <a:r>
                        <a:rPr lang="it-IT" sz="1800" b="1" baseline="0" dirty="0" smtClean="0"/>
                        <a:t> PIANO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35941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357.473.607€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000" marR="351155" indent="0" algn="just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Arial"/>
                        </a:rPr>
                        <a:t>482.589.370 €</a:t>
                      </a:r>
                      <a:endParaRPr lang="it-IT" sz="1800" b="1" dirty="0">
                        <a:latin typeface="+mn-lt"/>
                        <a:ea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251520" y="97143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Descrizione programma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</a:t>
            </a:r>
            <a:r>
              <a:rPr lang="it-IT" sz="2000" b="1" cap="all" dirty="0" smtClean="0"/>
              <a:t>ERP </a:t>
            </a:r>
            <a:r>
              <a:rPr lang="it-IT" sz="2000" b="1" dirty="0" smtClean="0"/>
              <a:t>in coerenza con </a:t>
            </a:r>
            <a:r>
              <a:rPr lang="it-IT" sz="2000" b="1" cap="all" dirty="0" smtClean="0"/>
              <a:t>PAC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133147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suddivisione dell’intero investimento in 5 quadrienni  è così definita: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23528" y="1772816"/>
          <a:ext cx="8424935" cy="461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38884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€ metano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€ TLR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€</a:t>
                      </a:r>
                      <a:r>
                        <a:rPr lang="it-IT" baseline="0" dirty="0" smtClean="0"/>
                        <a:t> Autonomi</a:t>
                      </a:r>
                      <a:endParaRPr lang="it-IT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it-IT" dirty="0" smtClean="0"/>
                        <a:t>I Quadriennio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95.976.765 €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95.976.765 €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/>
                        <a:t>- €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- €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/>
                        <a:t>progressivo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95.976.765 €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-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- €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it-IT" dirty="0" smtClean="0"/>
                        <a:t>II Quadriennio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94.767.822 €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59.961.534 €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29.297.970 €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5.508.316 €</a:t>
                      </a:r>
                      <a:endParaRPr lang="it-IT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/>
                        <a:t>progressivo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155.938.299 €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29.297.970 €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5.508.316 €</a:t>
                      </a:r>
                      <a:endParaRPr lang="it-IT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it-IT" dirty="0" smtClean="0"/>
                        <a:t>III Quadriennio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12573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85725" algn="l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94.517.790 €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143510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68.365.619 €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22.463.327 €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3.688.84 €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843"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/>
                        <a:t>progressivo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224.303.919 €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51.761.298 €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9.197.160 €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it-IT" dirty="0" smtClean="0"/>
                        <a:t>IV Quadriennio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125095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6075" algn="l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92.650.866 €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-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64.238.450 €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37.609.575 €</a:t>
                      </a:r>
                      <a:endParaRPr lang="it-IT" dirty="0"/>
                    </a:p>
                  </a:txBody>
                  <a:tcPr/>
                </a:tc>
              </a:tr>
              <a:tr h="238419"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/>
                        <a:t>progressivo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224.303.919 €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115.999.794 €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9.197.160 €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it-IT" dirty="0" smtClean="0"/>
                        <a:t>V Quadriennio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12573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104.676.126 €</a:t>
                      </a:r>
                      <a:endParaRPr lang="it-IT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-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-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104.676.126 €</a:t>
                      </a:r>
                      <a:endParaRPr lang="it-IT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1" dirty="0" smtClean="0"/>
                        <a:t>progressivo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224.303.919 €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115.999.794 €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142.285.701 €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88843"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it-IT" sz="1800" b="1" i="1" u="sng" dirty="0" smtClean="0"/>
                        <a:t>TOTALE PIANO</a:t>
                      </a:r>
                      <a:endParaRPr lang="it-IT" sz="18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u="sng" dirty="0" smtClean="0"/>
                        <a:t>482.589.370 €</a:t>
                      </a:r>
                      <a:endParaRPr lang="it-IT" sz="1800" b="1" u="sng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51520" y="90872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Piano finanziario dei 5 quadrienni</a:t>
            </a:r>
            <a:endParaRPr lang="it-IT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556792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risparmi energetici previsti a conclusione dell’investimento complessivo assomma a circa </a:t>
            </a:r>
            <a:r>
              <a:rPr lang="it-IT" u="sng" dirty="0" smtClean="0"/>
              <a:t>135.000 </a:t>
            </a:r>
            <a:r>
              <a:rPr lang="it-IT" u="sng" dirty="0" err="1" smtClean="0"/>
              <a:t>MWh</a:t>
            </a:r>
            <a:r>
              <a:rPr lang="it-IT" u="sng" dirty="0" smtClean="0"/>
              <a:t>/anno</a:t>
            </a:r>
            <a:r>
              <a:rPr lang="it-IT" dirty="0" smtClean="0"/>
              <a:t>: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528" y="2420888"/>
          <a:ext cx="8640960" cy="355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Quadriennio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Risparmio</a:t>
                      </a:r>
                      <a:r>
                        <a:rPr lang="it-IT" baseline="0" dirty="0" smtClean="0"/>
                        <a:t> [</a:t>
                      </a:r>
                      <a:r>
                        <a:rPr lang="it-IT" baseline="0" dirty="0" err="1" smtClean="0"/>
                        <a:t>MWh</a:t>
                      </a:r>
                      <a:r>
                        <a:rPr lang="it-IT" baseline="0" dirty="0" smtClean="0"/>
                        <a:t>/anno]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I anno     [</a:t>
                      </a:r>
                      <a:r>
                        <a:rPr lang="it-IT" dirty="0" err="1" smtClean="0"/>
                        <a:t>MWh</a:t>
                      </a:r>
                      <a:r>
                        <a:rPr lang="it-IT" dirty="0" smtClean="0"/>
                        <a:t>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II anno     [</a:t>
                      </a:r>
                      <a:r>
                        <a:rPr lang="it-IT" dirty="0" err="1" smtClean="0"/>
                        <a:t>MWh</a:t>
                      </a:r>
                      <a:r>
                        <a:rPr lang="it-IT" dirty="0" smtClean="0"/>
                        <a:t>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III anno     [</a:t>
                      </a:r>
                      <a:r>
                        <a:rPr lang="it-IT" dirty="0" err="1" smtClean="0"/>
                        <a:t>MWh</a:t>
                      </a:r>
                      <a:r>
                        <a:rPr lang="it-IT" dirty="0" smtClean="0"/>
                        <a:t>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IV anno     [</a:t>
                      </a:r>
                      <a:r>
                        <a:rPr lang="it-IT" dirty="0" err="1" smtClean="0"/>
                        <a:t>MWh</a:t>
                      </a:r>
                      <a:r>
                        <a:rPr lang="it-IT" dirty="0" smtClean="0"/>
                        <a:t>]</a:t>
                      </a:r>
                      <a:endParaRPr lang="it-IT" dirty="0"/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33.062,6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33.062,6</a:t>
                      </a:r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28.664,9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33.062,6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33.062,6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33.062,6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61.727,5</a:t>
                      </a:r>
                      <a:endParaRPr lang="it-IT" dirty="0"/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III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25.364,5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61.727,5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61.727,5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61.727,5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87.092,0</a:t>
                      </a:r>
                      <a:endParaRPr lang="it-IT" dirty="0"/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IV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26.440,3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87.092,0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87.092,0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87.092,0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113.532,3</a:t>
                      </a:r>
                      <a:endParaRPr lang="it-IT" dirty="0"/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V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20.966,7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113.532,3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113.532,3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113.532,3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134.499,0</a:t>
                      </a:r>
                      <a:endParaRPr lang="it-IT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51520" y="97143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Risparmio energetico previsto</a:t>
            </a:r>
            <a:endParaRPr lang="it-IT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3528" y="2420888"/>
          <a:ext cx="8640960" cy="355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Quadriennio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Risparmio</a:t>
                      </a:r>
                      <a:r>
                        <a:rPr lang="it-IT" baseline="0" dirty="0" smtClean="0"/>
                        <a:t> [ton. CO</a:t>
                      </a:r>
                      <a:r>
                        <a:rPr lang="it-IT" sz="2400" baseline="-25000" dirty="0" smtClean="0"/>
                        <a:t>2</a:t>
                      </a:r>
                      <a:r>
                        <a:rPr lang="it-IT" baseline="0" dirty="0" smtClean="0"/>
                        <a:t>/anno]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I anno     [</a:t>
                      </a:r>
                      <a:r>
                        <a:rPr lang="it-IT" baseline="0" dirty="0" smtClean="0"/>
                        <a:t>ton. CO</a:t>
                      </a:r>
                      <a:r>
                        <a:rPr lang="it-IT" sz="2400" baseline="-25000" dirty="0" smtClean="0"/>
                        <a:t>2</a:t>
                      </a:r>
                      <a:r>
                        <a:rPr lang="it-IT" dirty="0" smtClean="0"/>
                        <a:t>]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II anno     [</a:t>
                      </a:r>
                      <a:r>
                        <a:rPr lang="it-IT" baseline="0" dirty="0" smtClean="0"/>
                        <a:t>ton. CO</a:t>
                      </a:r>
                      <a:r>
                        <a:rPr lang="it-IT" sz="2400" baseline="-25000" dirty="0" smtClean="0"/>
                        <a:t>2</a:t>
                      </a:r>
                      <a:r>
                        <a:rPr lang="it-IT" dirty="0" smtClean="0"/>
                        <a:t>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err="1" smtClean="0"/>
                        <a:t>IIi</a:t>
                      </a:r>
                      <a:r>
                        <a:rPr lang="it-IT" dirty="0" smtClean="0"/>
                        <a:t> anno     [</a:t>
                      </a:r>
                      <a:r>
                        <a:rPr lang="it-IT" baseline="0" dirty="0" smtClean="0"/>
                        <a:t>ton. CO</a:t>
                      </a:r>
                      <a:r>
                        <a:rPr lang="it-IT" sz="2400" baseline="-25000" dirty="0" smtClean="0"/>
                        <a:t>2</a:t>
                      </a:r>
                      <a:r>
                        <a:rPr lang="it-IT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IV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anno     [</a:t>
                      </a:r>
                      <a:r>
                        <a:rPr lang="it-IT" baseline="0" dirty="0" smtClean="0"/>
                        <a:t>ton. CO</a:t>
                      </a:r>
                      <a:r>
                        <a:rPr lang="it-IT" sz="2400" baseline="-25000" dirty="0" smtClean="0"/>
                        <a:t>2</a:t>
                      </a:r>
                      <a:r>
                        <a:rPr lang="it-IT" dirty="0" smtClean="0"/>
                        <a:t>]</a:t>
                      </a:r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5.829,8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5.829,8</a:t>
                      </a:r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5.568,3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5.829,8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5.829,8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5.829,8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11.398,0</a:t>
                      </a:r>
                      <a:endParaRPr lang="it-IT" dirty="0"/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III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5.232,0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11.398,0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11.398,0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11.398,0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16.630,0</a:t>
                      </a:r>
                      <a:endParaRPr lang="it-IT" dirty="0"/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IV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6.596,4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16.630,0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mtClean="0"/>
                        <a:t>16.630,0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16.630,0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23.226,4</a:t>
                      </a:r>
                      <a:endParaRPr lang="it-IT" dirty="0"/>
                    </a:p>
                  </a:txBody>
                  <a:tcPr/>
                </a:tc>
              </a:tr>
              <a:tr h="52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V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3.450,5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23.226,4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23.226,4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dirty="0" smtClean="0"/>
                        <a:t>23.226,4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it-IT" b="1" dirty="0" smtClean="0"/>
                        <a:t>26.676,9</a:t>
                      </a:r>
                      <a:endParaRPr lang="it-IT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79512" y="1556792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L’abbattimento CO</a:t>
            </a:r>
            <a:r>
              <a:rPr lang="it-IT" sz="2000" baseline="-25000" dirty="0" smtClean="0"/>
              <a:t>2</a:t>
            </a:r>
            <a:r>
              <a:rPr lang="it-IT" baseline="-25000" dirty="0" smtClean="0"/>
              <a:t>  </a:t>
            </a:r>
            <a:r>
              <a:rPr lang="it-IT" dirty="0" smtClean="0"/>
              <a:t>previsto a conclusione dell’investimento complessivo è stimato pari a </a:t>
            </a:r>
            <a:r>
              <a:rPr lang="it-IT" u="sng" dirty="0" smtClean="0"/>
              <a:t>26.677 </a:t>
            </a:r>
            <a:r>
              <a:rPr lang="it-IT" u="sng" dirty="0" smtClean="0"/>
              <a:t>ton</a:t>
            </a:r>
            <a:r>
              <a:rPr lang="it-IT" dirty="0" smtClean="0"/>
              <a:t> </a:t>
            </a:r>
            <a:r>
              <a:rPr lang="it-IT" dirty="0" smtClean="0"/>
              <a:t>: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1520" y="97143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Abbattimento CO</a:t>
            </a:r>
            <a:r>
              <a:rPr lang="it-IT" sz="2400" b="1" baseline="-25000" dirty="0" smtClean="0"/>
              <a:t>2</a:t>
            </a:r>
            <a:r>
              <a:rPr lang="it-IT" sz="2000" b="1" dirty="0" smtClean="0"/>
              <a:t> previsto</a:t>
            </a:r>
            <a:endParaRPr lang="it-IT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251520" y="97143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Interventi 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significativi effettuati dal 2015 al 2020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78950" y="1512655"/>
            <a:ext cx="592935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Via Feltrinelli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Via Solari 40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000" b="1" i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Via San Bernardo civici 29a, 48 e 50</a:t>
            </a: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Via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Villani-Giuffrè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(in corso)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o 7"/>
          <p:cNvGrpSpPr>
            <a:grpSpLocks/>
          </p:cNvGrpSpPr>
          <p:nvPr/>
        </p:nvGrpSpPr>
        <p:grpSpPr bwMode="auto">
          <a:xfrm>
            <a:off x="323850" y="6184900"/>
            <a:ext cx="2246313" cy="557213"/>
            <a:chOff x="395536" y="5785596"/>
            <a:chExt cx="3528392" cy="945503"/>
          </a:xfrm>
        </p:grpSpPr>
        <p:pic>
          <p:nvPicPr>
            <p:cNvPr id="6171" name="Immagine 8" descr="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Immagine 9" descr="logo nuovo c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1" name="Rettangolo 11"/>
          <p:cNvSpPr>
            <a:spLocks noChangeArrowheads="1"/>
          </p:cNvSpPr>
          <p:nvPr/>
        </p:nvSpPr>
        <p:spPr bwMode="auto">
          <a:xfrm>
            <a:off x="242888" y="914400"/>
            <a:ext cx="864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it-IT" sz="2000" b="1" dirty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148" name="Gruppo 5"/>
          <p:cNvGrpSpPr>
            <a:grpSpLocks/>
          </p:cNvGrpSpPr>
          <p:nvPr/>
        </p:nvGrpSpPr>
        <p:grpSpPr bwMode="auto">
          <a:xfrm>
            <a:off x="144463" y="1035050"/>
            <a:ext cx="9377362" cy="5448300"/>
            <a:chOff x="144360" y="1035000"/>
            <a:chExt cx="9376920" cy="5448370"/>
          </a:xfrm>
        </p:grpSpPr>
        <p:pic>
          <p:nvPicPr>
            <p:cNvPr id="6150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0" y="1035000"/>
              <a:ext cx="1969560" cy="105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6" descr="Risultati immagini per immagine global compact of mayo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920" y="1504800"/>
              <a:ext cx="2204640" cy="106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stomShape 4"/>
            <p:cNvSpPr/>
            <p:nvPr/>
          </p:nvSpPr>
          <p:spPr>
            <a:xfrm>
              <a:off x="347550" y="2730472"/>
              <a:ext cx="2282717" cy="1093802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 dirty="0">
                  <a:solidFill>
                    <a:srgbClr val="000000"/>
                  </a:solidFill>
                  <a:ea typeface="DejaVu Sans"/>
                </a:rPr>
                <a:t>2020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spc="-1" dirty="0">
                  <a:solidFill>
                    <a:srgbClr val="000000"/>
                  </a:solidFill>
                  <a:ea typeface="DejaVu Sans"/>
                </a:rPr>
                <a:t>-20% emissioni di CO2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 dirty="0">
                  <a:solidFill>
                    <a:srgbClr val="000000"/>
                  </a:solidFill>
                  <a:ea typeface="DejaVu Sans"/>
                </a:rPr>
                <a:t>PAES </a:t>
              </a:r>
              <a:r>
                <a:rPr lang="it-IT" sz="1400" i="1" spc="-1" dirty="0">
                  <a:solidFill>
                    <a:srgbClr val="000000"/>
                  </a:solidFill>
                  <a:ea typeface="DejaVu Sans"/>
                </a:rPr>
                <a:t>(mitigazione)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i="1" spc="-1" dirty="0">
                  <a:solidFill>
                    <a:srgbClr val="000000"/>
                  </a:solidFill>
                  <a:ea typeface="DejaVu Sans"/>
                </a:rPr>
                <a:t>        Approvato il </a:t>
              </a:r>
              <a:r>
                <a:rPr lang="it-IT" sz="1100" i="1" spc="-1" dirty="0">
                  <a:solidFill>
                    <a:srgbClr val="000000"/>
                  </a:solidFill>
                  <a:ea typeface="DejaVu Sans"/>
                </a:rPr>
                <a:t>13/12/2018</a:t>
              </a:r>
              <a:endParaRPr lang="it-IT" sz="11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i="1" spc="-1" dirty="0">
                  <a:solidFill>
                    <a:srgbClr val="000000"/>
                  </a:solidFill>
                  <a:ea typeface="DejaVu Sans"/>
                </a:rPr>
                <a:t>        Primo monitoraggio </a:t>
              </a:r>
              <a:r>
                <a:rPr lang="it-IT" sz="1200" i="1" spc="-1" dirty="0" err="1">
                  <a:solidFill>
                    <a:srgbClr val="000000"/>
                  </a:solidFill>
                  <a:ea typeface="DejaVu Sans"/>
                </a:rPr>
                <a:t>giu</a:t>
              </a:r>
              <a:r>
                <a:rPr lang="it-IT" sz="1200" i="1" spc="-1" dirty="0">
                  <a:solidFill>
                    <a:srgbClr val="000000"/>
                  </a:solidFill>
                  <a:ea typeface="DejaVu Sans"/>
                </a:rPr>
                <a:t> 2019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CustomShape 5"/>
            <p:cNvSpPr/>
            <p:nvPr/>
          </p:nvSpPr>
          <p:spPr>
            <a:xfrm>
              <a:off x="2701701" y="3017813"/>
              <a:ext cx="2444635" cy="728671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000000"/>
                  </a:solidFill>
                  <a:ea typeface="DejaVu Sans"/>
                </a:rPr>
                <a:t>2030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spc="-1">
                  <a:solidFill>
                    <a:srgbClr val="000000"/>
                  </a:solidFill>
                  <a:ea typeface="DejaVu Sans"/>
                </a:rPr>
                <a:t>- 40% emissioni di CO2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000000"/>
                  </a:solidFill>
                  <a:ea typeface="DejaVu Sans"/>
                </a:rPr>
                <a:t>PAESC</a:t>
              </a:r>
              <a:r>
                <a:rPr lang="it-IT" sz="1400" i="1" spc="-1">
                  <a:solidFill>
                    <a:srgbClr val="000000"/>
                  </a:solidFill>
                  <a:ea typeface="DejaVu Sans"/>
                </a:rPr>
                <a:t> (mit.e adattamento)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6154" name="Picture 8" descr="Risultati immagini per immagini accordo di parig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20" y="4174200"/>
              <a:ext cx="1677600" cy="115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6" descr="Immagine correlat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480" y="4673520"/>
              <a:ext cx="783720" cy="106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stomShape 9"/>
            <p:cNvSpPr/>
            <p:nvPr/>
          </p:nvSpPr>
          <p:spPr>
            <a:xfrm rot="5400000">
              <a:off x="685655" y="2314548"/>
              <a:ext cx="588970" cy="2047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5F4ED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0"/>
            <p:cNvSpPr/>
            <p:nvPr/>
          </p:nvSpPr>
          <p:spPr>
            <a:xfrm rot="10800000" flipH="1">
              <a:off x="1169837" y="2158964"/>
              <a:ext cx="1222317" cy="609608"/>
            </a:xfrm>
            <a:prstGeom prst="bentArrow">
              <a:avLst>
                <a:gd name="adj1" fmla="val 25000"/>
                <a:gd name="adj2" fmla="val 37523"/>
                <a:gd name="adj3" fmla="val 25000"/>
                <a:gd name="adj4" fmla="val 43750"/>
              </a:avLst>
            </a:prstGeom>
            <a:solidFill>
              <a:srgbClr val="F5F4ED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1"/>
            <p:cNvSpPr/>
            <p:nvPr/>
          </p:nvSpPr>
          <p:spPr>
            <a:xfrm rot="5400000">
              <a:off x="3167594" y="2612207"/>
              <a:ext cx="590558" cy="2047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5F4ED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2"/>
            <p:cNvSpPr/>
            <p:nvPr/>
          </p:nvSpPr>
          <p:spPr>
            <a:xfrm rot="5400000">
              <a:off x="1543657" y="5068102"/>
              <a:ext cx="590558" cy="2047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5F4ED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3"/>
            <p:cNvSpPr/>
            <p:nvPr/>
          </p:nvSpPr>
          <p:spPr>
            <a:xfrm>
              <a:off x="1507958" y="5494345"/>
              <a:ext cx="1528691" cy="36513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pc="-1">
                  <a:solidFill>
                    <a:srgbClr val="000000"/>
                  </a:solidFill>
                  <a:ea typeface="DejaVu Sans"/>
                </a:rPr>
                <a:t>∆T&lt;1,5 °C</a:t>
              </a:r>
              <a:endParaRPr lang="it-IT" spc="-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CustomShape 14"/>
            <p:cNvSpPr/>
            <p:nvPr/>
          </p:nvSpPr>
          <p:spPr>
            <a:xfrm>
              <a:off x="4231979" y="5289555"/>
              <a:ext cx="2884352" cy="1155715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000000"/>
                  </a:solidFill>
                  <a:ea typeface="DejaVu Sans"/>
                </a:rPr>
                <a:t>2050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spc="-1">
                  <a:solidFill>
                    <a:srgbClr val="000000"/>
                  </a:solidFill>
                  <a:ea typeface="DejaVu Sans"/>
                </a:rPr>
                <a:t>Ghg Neutral and Resilient City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000000"/>
                  </a:solidFill>
                  <a:ea typeface="DejaVu Sans"/>
                </a:rPr>
                <a:t>Piano d’Azione Clima (Deadline 2020)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spc="-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CustomShape 15"/>
            <p:cNvSpPr/>
            <p:nvPr/>
          </p:nvSpPr>
          <p:spPr>
            <a:xfrm rot="10800000" flipH="1">
              <a:off x="1952437" y="4902200"/>
              <a:ext cx="1138184" cy="590558"/>
            </a:xfrm>
            <a:prstGeom prst="bentArrow">
              <a:avLst>
                <a:gd name="adj1" fmla="val 25000"/>
                <a:gd name="adj2" fmla="val 37523"/>
                <a:gd name="adj3" fmla="val 25000"/>
                <a:gd name="adj4" fmla="val 43750"/>
              </a:avLst>
            </a:prstGeom>
            <a:solidFill>
              <a:srgbClr val="F5F4ED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6"/>
            <p:cNvSpPr/>
            <p:nvPr/>
          </p:nvSpPr>
          <p:spPr>
            <a:xfrm rot="5400000">
              <a:off x="4007344" y="4766474"/>
              <a:ext cx="512769" cy="222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5F4ED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7"/>
            <p:cNvSpPr/>
            <p:nvPr/>
          </p:nvSpPr>
          <p:spPr>
            <a:xfrm rot="16200000">
              <a:off x="6590876" y="4295782"/>
              <a:ext cx="573095" cy="503214"/>
            </a:xfrm>
            <a:prstGeom prst="downArrow">
              <a:avLst>
                <a:gd name="adj1" fmla="val 50000"/>
                <a:gd name="adj2" fmla="val 49786"/>
              </a:avLst>
            </a:prstGeom>
            <a:solidFill>
              <a:srgbClr val="92D050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8"/>
            <p:cNvSpPr/>
            <p:nvPr/>
          </p:nvSpPr>
          <p:spPr>
            <a:xfrm>
              <a:off x="7148080" y="3652822"/>
              <a:ext cx="2373200" cy="2830548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spc="-1" dirty="0">
                  <a:solidFill>
                    <a:srgbClr val="000000"/>
                  </a:solidFill>
                  <a:ea typeface="DejaVu Sans"/>
                </a:rPr>
                <a:t>Piano Clima (</a:t>
              </a:r>
              <a:r>
                <a:rPr lang="it-IT" sz="1200" b="1" spc="-1" dirty="0">
                  <a:solidFill>
                    <a:srgbClr val="000000"/>
                  </a:solidFill>
                  <a:ea typeface="DejaVu Sans"/>
                </a:rPr>
                <a:t>entro 2020</a:t>
              </a:r>
              <a:r>
                <a:rPr lang="it-IT" sz="1600" b="1" spc="-1" dirty="0">
                  <a:solidFill>
                    <a:srgbClr val="000000"/>
                  </a:solidFill>
                  <a:ea typeface="DejaVu Sans"/>
                </a:rPr>
                <a:t>)</a:t>
              </a:r>
              <a:endParaRPr lang="it-IT" sz="16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spc="-1" dirty="0">
                  <a:solidFill>
                    <a:srgbClr val="000000"/>
                  </a:solidFill>
                  <a:ea typeface="DejaVu Sans"/>
                </a:rPr>
                <a:t>2030</a:t>
              </a:r>
              <a:endParaRPr lang="it-IT" sz="1600" spc="-1" dirty="0">
                <a:solidFill>
                  <a:prstClr val="black"/>
                </a:solidFill>
                <a:latin typeface="Arial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it-IT" sz="1600" spc="-1" dirty="0">
                  <a:solidFill>
                    <a:srgbClr val="000000"/>
                  </a:solidFill>
                  <a:ea typeface="DejaVu Sans"/>
                </a:rPr>
                <a:t>45% di CO2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spc="-1" dirty="0">
                  <a:solidFill>
                    <a:srgbClr val="000000"/>
                  </a:solidFill>
                </a:rPr>
                <a:t>       con azioni locali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it-IT" sz="1600" spc="-1" dirty="0">
                  <a:solidFill>
                    <a:srgbClr val="000000"/>
                  </a:solidFill>
                  <a:ea typeface="DejaVu Sans"/>
                </a:rPr>
                <a:t>60% di CO2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spc="-1" dirty="0">
                  <a:solidFill>
                    <a:srgbClr val="000000"/>
                  </a:solidFill>
                </a:rPr>
                <a:t>       con azioni locali e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spc="-1" dirty="0">
                  <a:solidFill>
                    <a:srgbClr val="000000"/>
                  </a:solidFill>
                </a:rPr>
                <a:t>       sovralocali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spc="-1" dirty="0">
                <a:solidFill>
                  <a:srgbClr val="000000"/>
                </a:solidFill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endParaRPr lang="it-IT" sz="16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spc="-1" dirty="0">
                  <a:solidFill>
                    <a:srgbClr val="000000"/>
                  </a:solidFill>
                  <a:ea typeface="DejaVu Sans"/>
                </a:rPr>
                <a:t>2050</a:t>
              </a:r>
              <a:endParaRPr lang="it-IT" sz="16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spc="-1" dirty="0">
                  <a:solidFill>
                    <a:srgbClr val="000000"/>
                  </a:solidFill>
                  <a:ea typeface="DejaVu Sans"/>
                </a:rPr>
                <a:t>- </a:t>
              </a:r>
              <a:r>
                <a:rPr lang="it-IT" spc="-1" dirty="0">
                  <a:solidFill>
                    <a:srgbClr val="000000"/>
                  </a:solidFill>
                  <a:ea typeface="DejaVu Sans"/>
                </a:rPr>
                <a:t>Carbon </a:t>
              </a:r>
              <a:r>
                <a:rPr lang="it-IT" spc="-1" dirty="0" err="1">
                  <a:solidFill>
                    <a:srgbClr val="000000"/>
                  </a:solidFill>
                  <a:ea typeface="DejaVu Sans"/>
                </a:rPr>
                <a:t>Neutral</a:t>
              </a:r>
              <a:endParaRPr lang="it-IT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CustomShape 19"/>
            <p:cNvSpPr/>
            <p:nvPr/>
          </p:nvSpPr>
          <p:spPr>
            <a:xfrm>
              <a:off x="4038313" y="2503457"/>
              <a:ext cx="3501860" cy="455618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spc="-1">
                  <a:solidFill>
                    <a:srgbClr val="00B050"/>
                  </a:solidFill>
                  <a:ea typeface="DejaVu Sans"/>
                </a:rPr>
                <a:t>Dichiaraz. emergenza climatica e ambientale</a:t>
              </a:r>
              <a:endParaRPr lang="it-IT" sz="1200" spc="-1">
                <a:solidFill>
                  <a:prstClr val="black"/>
                </a:solidFill>
                <a:latin typeface="Arial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spc="-1">
                  <a:solidFill>
                    <a:srgbClr val="00B050"/>
                  </a:solidFill>
                  <a:ea typeface="DejaVu Sans"/>
                </a:rPr>
                <a:t>MozIone C.C. n. 433 20/05/2019 </a:t>
              </a:r>
              <a:endParaRPr lang="it-IT" sz="1200" spc="-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CustomShape 20"/>
            <p:cNvSpPr/>
            <p:nvPr/>
          </p:nvSpPr>
          <p:spPr>
            <a:xfrm rot="5400000">
              <a:off x="5381257" y="3379774"/>
              <a:ext cx="592145" cy="20477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5F4ED"/>
            </a:solidFill>
            <a:ln w="93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1"/>
            <p:cNvSpPr/>
            <p:nvPr/>
          </p:nvSpPr>
          <p:spPr>
            <a:xfrm>
              <a:off x="5011406" y="3575033"/>
              <a:ext cx="1863637" cy="9429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 dirty="0">
                  <a:solidFill>
                    <a:srgbClr val="000000"/>
                  </a:solidFill>
                  <a:ea typeface="Arial Unicode MS"/>
                </a:rPr>
                <a:t>2030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spc="-1" dirty="0">
                  <a:solidFill>
                    <a:srgbClr val="000000"/>
                  </a:solidFill>
                  <a:ea typeface="Arial Unicode MS"/>
                </a:rPr>
                <a:t>- 45% emissioni di CO2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CustomShape 22"/>
            <p:cNvSpPr/>
            <p:nvPr/>
          </p:nvSpPr>
          <p:spPr>
            <a:xfrm>
              <a:off x="4219280" y="1350917"/>
              <a:ext cx="752440" cy="51594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000000"/>
                  </a:solidFill>
                  <a:ea typeface="DejaVu Sans"/>
                </a:rPr>
                <a:t>2019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spc="-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CustomShape 23"/>
            <p:cNvSpPr/>
            <p:nvPr/>
          </p:nvSpPr>
          <p:spPr>
            <a:xfrm>
              <a:off x="1642889" y="1265191"/>
              <a:ext cx="752440" cy="51594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000000"/>
                  </a:solidFill>
                  <a:ea typeface="DejaVu Sans"/>
                </a:rPr>
                <a:t>2009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400" spc="-1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149" name="CasellaDiTesto 2"/>
          <p:cNvSpPr txBox="1">
            <a:spLocks noChangeArrowheads="1"/>
          </p:cNvSpPr>
          <p:nvPr/>
        </p:nvSpPr>
        <p:spPr bwMode="auto">
          <a:xfrm>
            <a:off x="242888" y="252413"/>
            <a:ext cx="8435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mtClean="0">
                <a:solidFill>
                  <a:prstClr val="white"/>
                </a:solidFill>
                <a:cs typeface="Arial" pitchFamily="34" charset="0"/>
              </a:rPr>
              <a:t>Impegni CO</a:t>
            </a:r>
            <a:r>
              <a:rPr lang="it-IT" altLang="it-IT" baseline="-25000" smtClean="0">
                <a:solidFill>
                  <a:prstClr val="white"/>
                </a:solidFill>
                <a:cs typeface="Arial" pitchFamily="34" charset="0"/>
              </a:rPr>
              <a:t>2 </a:t>
            </a:r>
            <a:r>
              <a:rPr lang="it-IT" altLang="it-IT" smtClean="0">
                <a:solidFill>
                  <a:prstClr val="white"/>
                </a:solidFill>
                <a:cs typeface="Arial" pitchFamily="34" charset="0"/>
              </a:rPr>
              <a:t>: dal PAES al PAC</a:t>
            </a:r>
            <a:endParaRPr lang="it-IT" altLang="it-IT" sz="2400" smtClean="0">
              <a:solidFill>
                <a:prstClr val="white"/>
              </a:solidFill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4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79512" y="62068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smtClean="0"/>
              <a:t>Interventi di </a:t>
            </a:r>
            <a:r>
              <a:rPr lang="it-IT" sz="2000" b="1" i="1" dirty="0" err="1" smtClean="0"/>
              <a:t>efficientamento</a:t>
            </a:r>
            <a:r>
              <a:rPr lang="it-IT" sz="2000" b="1" i="1" dirty="0" smtClean="0"/>
              <a:t> energetico già inseriti in linee di finanziamento definite e da attuare dal 2021 al 2025</a:t>
            </a:r>
            <a:endParaRPr lang="it-IT" sz="2000" b="1" dirty="0" smtClean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51520" y="1340768"/>
          <a:ext cx="8424936" cy="5273257"/>
        </p:xfrm>
        <a:graphic>
          <a:graphicData uri="http://schemas.openxmlformats.org/drawingml/2006/table">
            <a:tbl>
              <a:tblPr/>
              <a:tblGrid>
                <a:gridCol w="3842953"/>
                <a:gridCol w="886835"/>
                <a:gridCol w="1330253"/>
                <a:gridCol w="1256350"/>
                <a:gridCol w="1108545"/>
              </a:tblGrid>
              <a:tr h="513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Nome complesso</a:t>
                      </a:r>
                      <a:endParaRPr lang="it-IT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TIpo</a:t>
                      </a:r>
                      <a:endParaRPr lang="it-IT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costo intervento </a:t>
                      </a:r>
                      <a:r>
                        <a:rPr lang="it-IT" sz="1400" b="1" dirty="0" err="1" smtClean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efficientamento</a:t>
                      </a:r>
                      <a:endParaRPr lang="it-IT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finanziamento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BEI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finanziamento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CIPE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MASPERO 51 </a:t>
                      </a: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(via del Turchino - complesso </a:t>
                      </a:r>
                      <a:r>
                        <a:rPr lang="it-IT" sz="1400" dirty="0" smtClean="0">
                          <a:latin typeface="+mn-lt"/>
                          <a:ea typeface="Times New Roman"/>
                          <a:cs typeface="Times New Roman"/>
                        </a:rPr>
                        <a:t>Ponti)</a:t>
                      </a: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6.369.377 €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COGNE 9 - 11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5.737.425 €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OMERO </a:t>
                      </a:r>
                      <a:r>
                        <a:rPr lang="it-IT" sz="1400" dirty="0">
                          <a:solidFill>
                            <a:srgbClr val="1A161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2.602.318 €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NIKOLAJEVKA 1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10.721.398 €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VILLETTE BARZONI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8.000.000 €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OSIMO 2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2.594.723 €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RIZZOLI ANGELO 13/45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5.660.692 €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RIZZOLI ANGELO 73/87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3.265.054 €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SANT'ELEMBARDO 2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9.505.747 €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DINI ULISSE 14/2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2.236.502 €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PADRE LUIGI MONTI 18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metano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399.049 €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PASTONCHI 2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80707"/>
                          </a:solidFill>
                          <a:latin typeface="+mn-lt"/>
                          <a:ea typeface="Calibri"/>
                          <a:cs typeface="Times New Roman"/>
                        </a:rPr>
                        <a:t>TLR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10.210.448 €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BROGGI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auto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689.840 €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SOLARI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80707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auto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4.818.477 €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TOFANO - TORRE C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auto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9.500.000 €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VIA SEBENICO 1/3/5 (Volturno - </a:t>
                      </a:r>
                      <a:r>
                        <a:rPr lang="it-IT" sz="1400" dirty="0" err="1">
                          <a:latin typeface="+mn-lt"/>
                          <a:ea typeface="Times New Roman"/>
                          <a:cs typeface="Times New Roman"/>
                        </a:rPr>
                        <a:t>Sassetti</a:t>
                      </a:r>
                      <a:r>
                        <a:rPr lang="it-IT" sz="140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auto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1.500.000 €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SAN ROMANELLO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auto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Times New Roman"/>
                          <a:cs typeface="Times New Roman"/>
                        </a:rPr>
                        <a:t>3.988.750 €</a:t>
                      </a:r>
                      <a:endParaRPr lang="it-IT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chemeClr val="tx1"/>
                        </a:solidFill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TOTALE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800" dirty="0"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81.969.800 €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latin typeface="+mn-lt"/>
                        <a:ea typeface="PMingLiU"/>
                      </a:endParaRPr>
                    </a:p>
                  </a:txBody>
                  <a:tcPr marL="33079" marR="330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8"/>
          <p:cNvSpPr/>
          <p:nvPr/>
        </p:nvSpPr>
        <p:spPr>
          <a:xfrm>
            <a:off x="0" y="1484784"/>
            <a:ext cx="9144000" cy="33239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42925" lvl="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PROCEDURE APPALTO ORDINARIE: </a:t>
            </a:r>
            <a:r>
              <a:rPr lang="it-IT" sz="2000" dirty="0" smtClean="0"/>
              <a:t>appalto di lavori, appalto di servizi, appalto misto (lavori e servizi);</a:t>
            </a:r>
            <a:endParaRPr lang="it-IT" sz="2000" dirty="0"/>
          </a:p>
          <a:p>
            <a:pPr marL="542925" lvl="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APPALTO INTEGRATO</a:t>
            </a:r>
          </a:p>
          <a:p>
            <a:pPr marL="542925" lvl="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ACCORDO QUADRO</a:t>
            </a:r>
          </a:p>
          <a:p>
            <a:pPr marL="542925" lvl="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PARTENARIATO PUBBLICO PRIVATO</a:t>
            </a:r>
          </a:p>
          <a:p>
            <a:pPr marL="542925" lvl="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CONTRATTO </a:t>
            </a:r>
            <a:r>
              <a:rPr lang="it-IT" sz="2000" dirty="0" err="1"/>
              <a:t>DI</a:t>
            </a:r>
            <a:r>
              <a:rPr lang="it-IT" sz="2000" dirty="0"/>
              <a:t> RENDIMENTO ENERGETICO - EPC [EX ART. 2, LETTERA N), DEL D.LGS</a:t>
            </a:r>
            <a:r>
              <a:rPr lang="it-IT" sz="2000" dirty="0" err="1"/>
              <a:t>.102/2</a:t>
            </a:r>
            <a:r>
              <a:rPr lang="it-IT" sz="2000" dirty="0"/>
              <a:t>014]</a:t>
            </a:r>
          </a:p>
          <a:p>
            <a:pPr marL="542925" lvl="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dirty="0"/>
              <a:t>ESCO (ENERGY SERVICE COMPANY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del patrimonio di Edilizia Residenziale Pubblica 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251520" y="97143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Individuazione delle possibili tipologie contrattuali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8"/>
          <p:cNvSpPr/>
          <p:nvPr/>
        </p:nvSpPr>
        <p:spPr>
          <a:xfrm>
            <a:off x="0" y="908720"/>
            <a:ext cx="91440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0975"/>
            <a:r>
              <a:rPr lang="it-IT" sz="2000" b="1" dirty="0" smtClean="0"/>
              <a:t>Indagine sulla consistenza degli edifici scolastici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edifici scolastici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79512" y="1412777"/>
            <a:ext cx="8820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Nel territorio del Comune di Milano sono presenti numerosi plessi scolastici costituiti da strutture prefabbricate edificate negli anni ’60/70, durante il periodo caratterizzato dal “boom demografico”.</a:t>
            </a:r>
          </a:p>
          <a:p>
            <a:pPr algn="just"/>
            <a:r>
              <a:rPr lang="it-IT" dirty="0" smtClean="0"/>
              <a:t>Il periodo di esercizio delle attività didattiche previsto per le suddette scuole, non doveva superare i 30/40 anni. </a:t>
            </a:r>
          </a:p>
          <a:p>
            <a:pPr algn="just"/>
            <a:r>
              <a:rPr lang="it-IT" dirty="0" smtClean="0"/>
              <a:t>Alcune di queste strutture sono state chiuse e dismesse, mentre le altre sono state oggetto di indagini mirate ad accertare preliminarmente la consistenza degli edifici ed il loro stato manutentivo, per quantificare i costi per la loro eventuale demolizione e ricostruzione o per effettuare, ove conveniente, delle opere di ristrutturazione complessiva.</a:t>
            </a:r>
          </a:p>
          <a:p>
            <a:endParaRPr lang="it-IT" dirty="0" smtClean="0"/>
          </a:p>
          <a:p>
            <a:r>
              <a:rPr lang="it-IT" dirty="0" smtClean="0"/>
              <a:t>Le scelte tecniche assunte a seguito di questa indagine sono  state di due tipologie:</a:t>
            </a:r>
          </a:p>
          <a:p>
            <a:pPr algn="just">
              <a:buFontTx/>
              <a:buChar char="-"/>
            </a:pPr>
            <a:r>
              <a:rPr lang="it-IT" dirty="0" smtClean="0"/>
              <a:t> Tipologia 1: integrale demolizione per  problematiche pesanti</a:t>
            </a:r>
          </a:p>
          <a:p>
            <a:pPr>
              <a:buFontTx/>
              <a:buChar char="-"/>
            </a:pPr>
            <a:r>
              <a:rPr lang="it-IT" dirty="0" smtClean="0"/>
              <a:t> Tipologia 2: parziale demolizione e ricostruzione  </a:t>
            </a:r>
          </a:p>
          <a:p>
            <a:pPr>
              <a:buFontTx/>
              <a:buChar char="-"/>
            </a:pPr>
            <a:endParaRPr lang="it-IT" dirty="0" smtClean="0"/>
          </a:p>
          <a:p>
            <a:pPr algn="just"/>
            <a:endParaRPr lang="it-IT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edifici scolastici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5" name="Rectangle 58"/>
          <p:cNvSpPr/>
          <p:nvPr/>
        </p:nvSpPr>
        <p:spPr>
          <a:xfrm>
            <a:off x="0" y="908720"/>
            <a:ext cx="91440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0975"/>
            <a:r>
              <a:rPr lang="it-IT" sz="2000" b="1" dirty="0" smtClean="0"/>
              <a:t>Programma di demolizione, risanamento e realizzazione di nuovi edifici scolastici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251520" y="155679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costo del programma nel suo complesso, ammonta a circa </a:t>
            </a:r>
            <a:r>
              <a:rPr lang="it-IT" b="1" u="sng" dirty="0" smtClean="0"/>
              <a:t>186 Mio €</a:t>
            </a:r>
            <a:r>
              <a:rPr lang="it-IT" dirty="0" smtClean="0"/>
              <a:t>, così suddivisi: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528" y="2204864"/>
          <a:ext cx="8208912" cy="296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2952328"/>
              </a:tblGrid>
              <a:tr h="370327">
                <a:tc>
                  <a:txBody>
                    <a:bodyPr/>
                    <a:lstStyle/>
                    <a:p>
                      <a:r>
                        <a:rPr lang="it-IT" dirty="0" smtClean="0"/>
                        <a:t>Intervento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costo</a:t>
                      </a:r>
                      <a:endParaRPr lang="it-IT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it-IT" dirty="0" smtClean="0"/>
                        <a:t>Manutenzione straordinaria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€            2.000.000,00 </a:t>
                      </a:r>
                      <a:endParaRPr lang="it-IT" sz="1800" dirty="0"/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Riqualificazione energetica</a:t>
                      </a:r>
                      <a:endParaRPr lang="it-IT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€          19.510.374,98 </a:t>
                      </a:r>
                      <a:endParaRPr lang="it-IT" sz="1800" dirty="0"/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Risanamento conservativo</a:t>
                      </a:r>
                      <a:endParaRPr lang="it-IT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€          20.346.242,57 </a:t>
                      </a:r>
                      <a:endParaRPr lang="it-IT" sz="1800" dirty="0"/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Demolizione</a:t>
                      </a:r>
                      <a:endParaRPr lang="it-IT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€            7.420.655,39 </a:t>
                      </a:r>
                      <a:endParaRPr lang="it-IT" sz="1800" dirty="0"/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Demolizione e ricostruzione</a:t>
                      </a:r>
                      <a:endParaRPr lang="it-IT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€        110.073.139,44 </a:t>
                      </a:r>
                      <a:endParaRPr lang="it-IT" sz="1800" dirty="0"/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Nuova costruzione</a:t>
                      </a:r>
                      <a:endParaRPr lang="it-IT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Calibri"/>
                        </a:rPr>
                        <a:t>€          26.522.450,76 </a:t>
                      </a:r>
                      <a:endParaRPr lang="it-IT" sz="1800" dirty="0"/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it-IT" b="1" u="sng" dirty="0" smtClean="0"/>
                        <a:t>TOTALE</a:t>
                      </a:r>
                      <a:endParaRPr lang="it-IT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 smtClean="0">
                          <a:latin typeface="+mn-lt"/>
                        </a:rPr>
                        <a:t>€        185.872.863,14</a:t>
                      </a:r>
                      <a:endParaRPr lang="it-IT" sz="1800" b="1" u="sng" dirty="0" smtClean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Piano</a:t>
            </a:r>
            <a:r>
              <a:rPr lang="it-IT" sz="2000" b="1" cap="all" dirty="0" smtClean="0"/>
              <a:t> </a:t>
            </a:r>
            <a:r>
              <a:rPr lang="it-IT" sz="2000" b="1" dirty="0" smtClean="0"/>
              <a:t>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energetico edifici scolastici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4" name="Rectangle 58"/>
          <p:cNvSpPr/>
          <p:nvPr/>
        </p:nvSpPr>
        <p:spPr>
          <a:xfrm>
            <a:off x="0" y="764704"/>
            <a:ext cx="91440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0975"/>
            <a:r>
              <a:rPr lang="it-IT" sz="2000" b="1" dirty="0" smtClean="0"/>
              <a:t>Dettaglio del programma di demolizione, risanamento e realizzazione nuovi edifici scolastici</a:t>
            </a:r>
            <a:endParaRPr lang="it-IT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323528" y="498704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E’ stata programmata e finanziata la demolizione di 20 scuole considerate </a:t>
            </a:r>
            <a:r>
              <a:rPr lang="it-IT" u="sng" dirty="0" smtClean="0"/>
              <a:t>a termine vita utile</a:t>
            </a:r>
            <a:r>
              <a:rPr lang="it-IT" dirty="0" smtClean="0"/>
              <a:t> (di queste 1 scuola è stata recuperata, 2 è in corso di ricostruzione e </a:t>
            </a:r>
            <a:r>
              <a:rPr lang="it-IT" dirty="0" smtClean="0"/>
              <a:t>5 </a:t>
            </a:r>
            <a:r>
              <a:rPr lang="it-IT" dirty="0" smtClean="0"/>
              <a:t>sono da ricostruire), altre </a:t>
            </a:r>
            <a:r>
              <a:rPr lang="it-IT" dirty="0" smtClean="0"/>
              <a:t>14 </a:t>
            </a:r>
            <a:r>
              <a:rPr lang="it-IT" dirty="0" smtClean="0"/>
              <a:t>scuole sono oggetto di recupero o costruzione ex novo (di cui 1 ultimata e 4 in corso)</a:t>
            </a:r>
          </a:p>
          <a:p>
            <a:r>
              <a:rPr lang="it-IT" b="1" u="sng" dirty="0" smtClean="0"/>
              <a:t>Tutte gli interventi saranno realizzati con massima attenzione al contenimento del consumo energetico (</a:t>
            </a:r>
            <a:r>
              <a:rPr lang="it-IT" b="1" u="sng" dirty="0" err="1" smtClean="0"/>
              <a:t>Nzeb</a:t>
            </a:r>
            <a:r>
              <a:rPr lang="it-IT" b="1" u="sng" dirty="0" smtClean="0"/>
              <a:t>) ed alla produzione di energia da fonti rinnovabili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69488"/>
              </p:ext>
            </p:extLst>
          </p:nvPr>
        </p:nvGraphicFramePr>
        <p:xfrm>
          <a:off x="323528" y="1491992"/>
          <a:ext cx="8280920" cy="344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83762">
                <a:tc>
                  <a:txBody>
                    <a:bodyPr/>
                    <a:lstStyle/>
                    <a:p>
                      <a:r>
                        <a:rPr lang="it-IT" dirty="0" smtClean="0"/>
                        <a:t>Tipologia di intervento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Edifici interessati</a:t>
                      </a:r>
                      <a:endParaRPr lang="it-IT" dirty="0"/>
                    </a:p>
                  </a:txBody>
                  <a:tcPr/>
                </a:tc>
              </a:tr>
              <a:tr h="84037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DEMOLIZIONE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6088" indent="0"/>
                      <a:r>
                        <a:rPr lang="it-IT" sz="1600" dirty="0" smtClean="0"/>
                        <a:t>6 interventi</a:t>
                      </a:r>
                      <a:r>
                        <a:rPr lang="it-IT" sz="1600" baseline="0" dirty="0" smtClean="0"/>
                        <a:t> ultimati</a:t>
                      </a:r>
                    </a:p>
                    <a:p>
                      <a:pPr marL="446088" indent="0"/>
                      <a:r>
                        <a:rPr lang="it-IT" sz="1600" baseline="0" dirty="0" smtClean="0"/>
                        <a:t>2 interventi in corso</a:t>
                      </a:r>
                    </a:p>
                    <a:p>
                      <a:pPr marL="446088" indent="0"/>
                      <a:r>
                        <a:rPr lang="it-IT" sz="1600" baseline="0" dirty="0" smtClean="0"/>
                        <a:t>3 interventi in programmazione</a:t>
                      </a:r>
                      <a:endParaRPr lang="it-IT" sz="1600" dirty="0"/>
                    </a:p>
                  </a:txBody>
                  <a:tcPr/>
                </a:tc>
              </a:tr>
              <a:tr h="817073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DEMOLIZIONE</a:t>
                      </a:r>
                      <a:r>
                        <a:rPr lang="it-IT" sz="1600" baseline="0" dirty="0" smtClean="0"/>
                        <a:t> E RICOSTRUZIONE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6088" indent="0"/>
                      <a:r>
                        <a:rPr lang="it-IT" sz="1600" dirty="0" smtClean="0"/>
                        <a:t>1 intervento</a:t>
                      </a:r>
                      <a:r>
                        <a:rPr lang="it-IT" sz="1600" baseline="0" dirty="0" smtClean="0"/>
                        <a:t> ultimato</a:t>
                      </a:r>
                    </a:p>
                    <a:p>
                      <a:pPr marL="446088" indent="0"/>
                      <a:r>
                        <a:rPr lang="it-IT" sz="1600" baseline="0" dirty="0" smtClean="0"/>
                        <a:t>2 interventi in corso</a:t>
                      </a:r>
                    </a:p>
                    <a:p>
                      <a:pPr marL="446088" indent="0"/>
                      <a:r>
                        <a:rPr lang="it-IT" sz="1600" baseline="0" dirty="0" smtClean="0"/>
                        <a:t>6 interventi in programmazione</a:t>
                      </a:r>
                      <a:endParaRPr lang="it-IT" sz="1600" dirty="0" smtClean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RECUPERO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6088" indent="0"/>
                      <a:r>
                        <a:rPr lang="it-IT" sz="1600" dirty="0" smtClean="0"/>
                        <a:t>1 intervento</a:t>
                      </a:r>
                      <a:r>
                        <a:rPr lang="it-IT" sz="1600" baseline="0" dirty="0" smtClean="0"/>
                        <a:t> ultimato</a:t>
                      </a:r>
                    </a:p>
                    <a:p>
                      <a:pPr marL="446088" indent="0"/>
                      <a:r>
                        <a:rPr lang="it-IT" sz="1600" baseline="0" dirty="0" smtClean="0"/>
                        <a:t>1 intervento in corso</a:t>
                      </a:r>
                    </a:p>
                    <a:p>
                      <a:pPr marL="446088" indent="0"/>
                      <a:r>
                        <a:rPr lang="it-IT" sz="1600" baseline="0" dirty="0" smtClean="0"/>
                        <a:t>5 interventi in programmazione</a:t>
                      </a:r>
                      <a:endParaRPr lang="it-IT" sz="1600" dirty="0" smtClean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NUOVA COSTRUZIONE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6088" indent="0"/>
                      <a:r>
                        <a:rPr lang="it-IT" sz="1600" baseline="0" dirty="0" smtClean="0"/>
                        <a:t>3 interventi in corso</a:t>
                      </a:r>
                    </a:p>
                    <a:p>
                      <a:pPr marL="446088" indent="0"/>
                      <a:r>
                        <a:rPr lang="it-IT" sz="1600" baseline="0" dirty="0" smtClean="0"/>
                        <a:t>2 interventi in programmazione</a:t>
                      </a:r>
                      <a:endParaRPr lang="it-IT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err="1"/>
              <a:t>E</a:t>
            </a:r>
            <a:r>
              <a:rPr lang="it-IT" sz="2000" b="1" dirty="0" err="1" smtClean="0"/>
              <a:t>fficientamento</a:t>
            </a:r>
            <a:r>
              <a:rPr lang="it-IT" sz="2000" b="1" dirty="0" smtClean="0"/>
              <a:t> </a:t>
            </a:r>
            <a:r>
              <a:rPr lang="it-IT" sz="2000" b="1" dirty="0"/>
              <a:t>energetico del patrimonio </a:t>
            </a:r>
            <a:r>
              <a:rPr lang="it-IT" sz="2000" b="1" dirty="0" smtClean="0"/>
              <a:t>Edilizio comunale </a:t>
            </a:r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ELIMINAZIONE IMPIANTI A GASOLIO  </a:t>
            </a:r>
            <a:endParaRPr lang="it-IT" sz="2000" b="1" cap="all" dirty="0"/>
          </a:p>
          <a:p>
            <a:endParaRPr lang="it-IT" sz="20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80718"/>
              </p:ext>
            </p:extLst>
          </p:nvPr>
        </p:nvGraphicFramePr>
        <p:xfrm>
          <a:off x="1187623" y="908720"/>
          <a:ext cx="6768753" cy="229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426"/>
                <a:gridCol w="1411109"/>
                <a:gridCol w="1411109"/>
                <a:gridCol w="1411109"/>
              </a:tblGrid>
              <a:tr h="758908"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Anno</a:t>
                      </a:r>
                    </a:p>
                    <a:p>
                      <a:pPr algn="l"/>
                      <a:r>
                        <a:rPr lang="it-IT" dirty="0" smtClean="0"/>
                        <a:t>Tipo</a:t>
                      </a:r>
                      <a:r>
                        <a:rPr lang="it-IT" baseline="0" dirty="0" smtClean="0"/>
                        <a:t> i</a:t>
                      </a:r>
                      <a:r>
                        <a:rPr lang="it-IT" dirty="0" smtClean="0"/>
                        <a:t>mpianto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(oggi)</a:t>
                      </a:r>
                    </a:p>
                  </a:txBody>
                  <a:tcPr/>
                </a:tc>
              </a:tr>
              <a:tr h="1084154"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Impianti a gasolio sul territorio comunale presenti all’anno …..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74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</a:tr>
              <a:tr h="456380">
                <a:tc>
                  <a:txBody>
                    <a:bodyPr/>
                    <a:lstStyle/>
                    <a:p>
                      <a:r>
                        <a:rPr lang="it-IT" dirty="0" smtClean="0"/>
                        <a:t>Impianti</a:t>
                      </a:r>
                      <a:r>
                        <a:rPr lang="it-IT" baseline="0" dirty="0" smtClean="0"/>
                        <a:t> a TLR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139952" y="3212976"/>
            <a:ext cx="387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Anno 2013 – inizio gestione </a:t>
            </a:r>
            <a:r>
              <a:rPr lang="it-IT" sz="1400" dirty="0" err="1" smtClean="0"/>
              <a:t>Consip</a:t>
            </a:r>
            <a:r>
              <a:rPr lang="it-IT" sz="1400" dirty="0" smtClean="0"/>
              <a:t> 2 (</a:t>
            </a:r>
            <a:r>
              <a:rPr lang="it-IT" sz="1400" dirty="0" err="1" smtClean="0"/>
              <a:t>Engie</a:t>
            </a:r>
            <a:r>
              <a:rPr lang="it-IT" sz="1400" dirty="0" smtClean="0"/>
              <a:t> e A2A)</a:t>
            </a:r>
          </a:p>
          <a:p>
            <a:r>
              <a:rPr lang="it-IT" sz="1400" dirty="0" smtClean="0"/>
              <a:t>Anno 2016 – inizio mandato Sindacale attuale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580516"/>
              </p:ext>
            </p:extLst>
          </p:nvPr>
        </p:nvGraphicFramePr>
        <p:xfrm>
          <a:off x="2267744" y="4273149"/>
          <a:ext cx="4464496" cy="250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3028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err="1"/>
              <a:t>E</a:t>
            </a:r>
            <a:r>
              <a:rPr lang="it-IT" sz="2000" b="1" dirty="0" err="1" smtClean="0"/>
              <a:t>fficientamento</a:t>
            </a:r>
            <a:r>
              <a:rPr lang="it-IT" sz="2000" b="1" dirty="0" smtClean="0"/>
              <a:t> </a:t>
            </a:r>
            <a:r>
              <a:rPr lang="it-IT" sz="2000" b="1" dirty="0"/>
              <a:t>energetico del patrimonio </a:t>
            </a:r>
            <a:r>
              <a:rPr lang="it-IT" sz="2000" b="1" dirty="0" smtClean="0"/>
              <a:t>Edilizio comunale </a:t>
            </a:r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ELIMINAZIONE IMPIANTI A GASOLIO  -  programma 2020-2021</a:t>
            </a:r>
            <a:endParaRPr lang="it-IT" sz="2000" b="1" cap="all" dirty="0"/>
          </a:p>
          <a:p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7134"/>
              </p:ext>
            </p:extLst>
          </p:nvPr>
        </p:nvGraphicFramePr>
        <p:xfrm>
          <a:off x="179512" y="632084"/>
          <a:ext cx="8784974" cy="6181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5620"/>
                <a:gridCol w="1368969"/>
                <a:gridCol w="1178582"/>
                <a:gridCol w="906602"/>
                <a:gridCol w="1070907"/>
                <a:gridCol w="1296144"/>
                <a:gridCol w="1368150"/>
              </a:tblGrid>
              <a:tr h="4126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PROGRAMMA DISMISSIONE</a:t>
                      </a:r>
                      <a:r>
                        <a:rPr lang="it-IT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ULTIMI IMPIANTI A GASOLIO SU TERRITORIO COMUNALE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554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INDIRIZZO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DESTINAZIONE D'USO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TIPOLOGIA VETTORE ENERGETICO PRIMARIO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POTENZA FOCOLARE INSTALLATA (kW)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POTENZA VETTORE ENERGIA PRIMARIA RICHIESTA (kW)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CONSUMI DI COMBUSTIBILE STAGIONE TERMICA 2018-2019 (m</a:t>
                      </a:r>
                      <a:r>
                        <a:rPr lang="it-IT" sz="1100" b="1" u="none" strike="noStrike" baseline="30000" dirty="0">
                          <a:effectLst/>
                        </a:rPr>
                        <a:t>3</a:t>
                      </a:r>
                      <a:r>
                        <a:rPr lang="it-IT" sz="1100" b="1" u="none" strike="noStrike" dirty="0">
                          <a:effectLst/>
                        </a:rPr>
                        <a:t> - l)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NOTE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GENTILINO, 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Scuola materna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Metano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244,0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250,0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15.804,00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IN ESECUZIONE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SANT'ABBONDIO, 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Asilio nido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Metano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205,0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200,0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19.136,00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IN ESECUZIONE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NATTA, 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Abitazione custode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Metano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96,0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4.421,00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IN ESECUZIONE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SANTA MARIA NASCENTE, 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Scuola elementare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Metano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1.226,0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650,0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42.820,00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IN ESECUZIONE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PALESTRO, 12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Uffici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Metano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85,5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85,0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7.966,00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DE AMICIS , 17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Centro ricreativo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Metano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538,0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500,0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48.287,00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MONTEGRAPPA, 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Centro anziani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Pompa di calore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114,0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In dimensionamento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8.713,00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CIMITERO MONUMENTALE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Uffici cimitero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Metano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116,0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120,0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10.195,00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CIMITERO SANT'ARIALDO, 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Uffici cimitero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Pompa di calore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326,0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In dimensionamento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13.421,00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BORGONUOVO, 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Museo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Metano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896,0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630,0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47.843,00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PUSIANO, 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Asilo nido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Metano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1.066,0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850,0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-------------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VIA DEI NARCISI,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Scuola elementare - Uffici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Teleriscaldamento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1.730,0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1.120,0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61.169,00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 smtClean="0">
                          <a:effectLst/>
                        </a:rPr>
                        <a:t>Congelato da Ordinanza TAR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5" marR="4855" marT="48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55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spcBef>
                <a:spcPts val="600"/>
              </a:spcBef>
            </a:pPr>
            <a:r>
              <a:rPr lang="it-IT" sz="2000" b="1" dirty="0" smtClean="0"/>
              <a:t>Altre attività di </a:t>
            </a:r>
            <a:r>
              <a:rPr lang="it-IT" sz="2000" b="1" dirty="0" err="1" smtClean="0"/>
              <a:t>efficientamento</a:t>
            </a:r>
            <a:r>
              <a:rPr lang="it-IT" sz="2000" b="1" dirty="0" smtClean="0"/>
              <a:t> </a:t>
            </a:r>
            <a:r>
              <a:rPr lang="it-IT" sz="2000" b="1" dirty="0"/>
              <a:t>energetico del patrimonio </a:t>
            </a:r>
            <a:r>
              <a:rPr lang="it-IT" sz="2000" b="1" dirty="0" smtClean="0"/>
              <a:t>Edilizio comunale </a:t>
            </a:r>
          </a:p>
          <a:p>
            <a:pPr marL="180975">
              <a:spcBef>
                <a:spcPts val="600"/>
              </a:spcBef>
            </a:pPr>
            <a:r>
              <a:rPr lang="it-IT" sz="2000" b="1" dirty="0"/>
              <a:t>INTERVENTI EDILIZI IN </a:t>
            </a:r>
            <a:r>
              <a:rPr lang="it-IT" sz="2000" b="1" dirty="0" smtClean="0"/>
              <a:t>CORSO e VALVOLE TERMOSTATICHE</a:t>
            </a:r>
            <a:endParaRPr lang="it-IT" sz="20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78917"/>
              </p:ext>
            </p:extLst>
          </p:nvPr>
        </p:nvGraphicFramePr>
        <p:xfrm>
          <a:off x="398352" y="4797152"/>
          <a:ext cx="8350112" cy="172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769"/>
                <a:gridCol w="1740781"/>
                <a:gridCol w="1740781"/>
                <a:gridCol w="1740781"/>
              </a:tblGrid>
              <a:tr h="646621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/>
                          </a:solidFill>
                        </a:rPr>
                        <a:t>Patrimonio SCOLASTICO</a:t>
                      </a:r>
                      <a:endParaRPr lang="it-IT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accent1"/>
                          </a:solidFill>
                        </a:rPr>
                        <a:t>Patrimonio DEMANIALE</a:t>
                      </a:r>
                      <a:endParaRPr lang="it-IT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>
                          <a:solidFill>
                            <a:schemeClr val="accent1"/>
                          </a:solidFill>
                        </a:rPr>
                        <a:t>TOTALE</a:t>
                      </a:r>
                      <a:endParaRPr lang="it-IT" sz="12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accent1"/>
                          </a:solidFill>
                        </a:rPr>
                        <a:t>Rapporto percentuale </a:t>
                      </a:r>
                      <a:r>
                        <a:rPr lang="it-IT" dirty="0" smtClean="0">
                          <a:solidFill>
                            <a:schemeClr val="accent1"/>
                          </a:solidFill>
                        </a:rPr>
                        <a:t>valvole </a:t>
                      </a:r>
                      <a:r>
                        <a:rPr lang="it-IT" dirty="0" smtClean="0">
                          <a:solidFill>
                            <a:schemeClr val="accent1"/>
                          </a:solidFill>
                        </a:rPr>
                        <a:t>termostatiche installate dal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it-IT" dirty="0" smtClean="0">
                          <a:solidFill>
                            <a:schemeClr val="accent1"/>
                          </a:solidFill>
                        </a:rPr>
                        <a:t>48</a:t>
                      </a:r>
                      <a:r>
                        <a:rPr lang="it-IT" baseline="0" dirty="0" smtClean="0">
                          <a:solidFill>
                            <a:schemeClr val="accent1"/>
                          </a:solidFill>
                        </a:rPr>
                        <a:t> %</a:t>
                      </a:r>
                      <a:endParaRPr lang="it-IT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it-IT" dirty="0" smtClean="0">
                          <a:solidFill>
                            <a:schemeClr val="accent1"/>
                          </a:solidFill>
                        </a:rPr>
                        <a:t>8 %</a:t>
                      </a:r>
                      <a:endParaRPr lang="it-IT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it-IT" dirty="0" smtClean="0">
                          <a:solidFill>
                            <a:schemeClr val="accent1"/>
                          </a:solidFill>
                        </a:rPr>
                        <a:t>37 %</a:t>
                      </a:r>
                      <a:endParaRPr lang="it-IT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395534" y="3607279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3680157"/>
            <a:ext cx="793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SOSTITUZIONE GRUPPI TERMICI A MAGGIORE EFFICIENZA </a:t>
            </a:r>
          </a:p>
          <a:p>
            <a:r>
              <a:rPr lang="it-IT" b="1" dirty="0">
                <a:solidFill>
                  <a:schemeClr val="accent1"/>
                </a:solidFill>
              </a:rPr>
              <a:t>	</a:t>
            </a:r>
            <a:r>
              <a:rPr lang="it-IT" b="1" dirty="0" smtClean="0">
                <a:solidFill>
                  <a:schemeClr val="accent1"/>
                </a:solidFill>
              </a:rPr>
              <a:t>					       (2016-2019) n°. 65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3" y="886801"/>
            <a:ext cx="82089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 smtClean="0">
                <a:solidFill>
                  <a:schemeClr val="accent1"/>
                </a:solidFill>
              </a:rPr>
              <a:t>INTERVENTI IN CORSO DI EFFICIENTAMENTO DELL’INVOLUCRO EDILIZIO:</a:t>
            </a:r>
          </a:p>
          <a:p>
            <a:pPr algn="just"/>
            <a:endParaRPr lang="it-IT" sz="1400" dirty="0"/>
          </a:p>
          <a:p>
            <a:pPr algn="just"/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Galleria Arte Moderna </a:t>
            </a:r>
            <a:r>
              <a:rPr lang="it-IT" dirty="0" smtClean="0"/>
              <a:t>– Nuovo impianto CDZ, elettrico e solare fotovoltaico</a:t>
            </a:r>
          </a:p>
          <a:p>
            <a:pPr algn="just"/>
            <a:endParaRPr lang="it-IT" sz="800" dirty="0" smtClean="0"/>
          </a:p>
          <a:p>
            <a:pPr algn="just"/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Bernardo, 29 A – 48 -50</a:t>
            </a:r>
            <a:r>
              <a:rPr lang="it-IT" dirty="0" smtClean="0"/>
              <a:t>- </a:t>
            </a:r>
            <a:r>
              <a:rPr lang="it-IT" dirty="0" err="1" smtClean="0"/>
              <a:t>Rifunzionalizzazione</a:t>
            </a:r>
            <a:r>
              <a:rPr lang="it-IT" dirty="0" smtClean="0"/>
              <a:t> integrale dell’involucro edilizio con parametro di riferimento NZEB (generatori di calore, serramenti, isolamenti, Impianti fotovoltaici e di ventilazione)</a:t>
            </a:r>
          </a:p>
          <a:p>
            <a:pPr algn="just"/>
            <a:endParaRPr lang="it-IT" sz="800" dirty="0" smtClean="0"/>
          </a:p>
          <a:p>
            <a:pPr algn="just"/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Solari 40 </a:t>
            </a:r>
            <a:r>
              <a:rPr lang="it-IT" dirty="0" smtClean="0"/>
              <a:t>– Isolamenti e coibentazioni dell’involucro edilizio, serramenti, Impianti termici, pannelli solari e fotovoltaici.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5731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/>
              <a:t>Piano</a:t>
            </a:r>
            <a:r>
              <a:rPr lang="it-IT" sz="2000" b="1" cap="all" dirty="0"/>
              <a:t> </a:t>
            </a:r>
            <a:r>
              <a:rPr lang="it-IT" sz="2000" b="1" dirty="0"/>
              <a:t>di </a:t>
            </a:r>
            <a:r>
              <a:rPr lang="it-IT" sz="2000" b="1" dirty="0" err="1"/>
              <a:t>efficientamento</a:t>
            </a:r>
            <a:r>
              <a:rPr lang="it-IT" sz="2000" b="1" dirty="0"/>
              <a:t> energetico del </a:t>
            </a:r>
            <a:r>
              <a:rPr lang="it-IT" sz="2000" b="1" dirty="0" smtClean="0"/>
              <a:t>patrimonio </a:t>
            </a:r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demaniale e dedicato alla cultura </a:t>
            </a:r>
            <a:endParaRPr lang="it-IT" sz="2000" b="1" cap="all" dirty="0"/>
          </a:p>
          <a:p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548680" y="764704"/>
            <a:ext cx="80466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 </a:t>
            </a:r>
            <a:r>
              <a:rPr lang="it-IT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piano di </a:t>
            </a:r>
            <a:r>
              <a:rPr lang="it-IT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efficientamento</a:t>
            </a:r>
            <a:r>
              <a:rPr lang="it-IT" sz="1600" dirty="0">
                <a:latin typeface="Calibri" panose="020F0502020204030204" pitchFamily="34" charset="0"/>
              </a:rPr>
              <a:t>, </a:t>
            </a:r>
            <a:r>
              <a:rPr lang="it-IT" sz="1600" dirty="0" smtClean="0">
                <a:latin typeface="Calibri" panose="020F0502020204030204" pitchFamily="34" charset="0"/>
              </a:rPr>
              <a:t>(previsto anche nella schedatura del PAC con orizzonte temporale 2030) mirato </a:t>
            </a:r>
            <a:r>
              <a:rPr lang="it-IT" sz="1600" dirty="0">
                <a:latin typeface="Calibri" panose="020F0502020204030204" pitchFamily="34" charset="0"/>
              </a:rPr>
              <a:t>ad ottenere elevate prestazioni energetiche degli edifici, è costituito da una serie di  </a:t>
            </a:r>
            <a:r>
              <a:rPr lang="it-IT" sz="1600" dirty="0" smtClean="0">
                <a:latin typeface="Calibri" panose="020F0502020204030204" pitchFamily="34" charset="0"/>
              </a:rPr>
              <a:t>tipologie di interventi </a:t>
            </a:r>
            <a:r>
              <a:rPr lang="it-IT" sz="1600" dirty="0">
                <a:latin typeface="Calibri" panose="020F0502020204030204" pitchFamily="34" charset="0"/>
              </a:rPr>
              <a:t>di </a:t>
            </a:r>
            <a:r>
              <a:rPr lang="it-IT" sz="1600" dirty="0" smtClean="0">
                <a:latin typeface="Calibri" panose="020F0502020204030204" pitchFamily="34" charset="0"/>
              </a:rPr>
              <a:t>riqualificazione valutati per ogni edificio di proprietà, quali a titolo d’esempio: </a:t>
            </a:r>
            <a:endParaRPr lang="it-IT" sz="1600" dirty="0" smtClean="0">
              <a:latin typeface="Segoe UI" panose="020B0502040204020203" pitchFamily="34" charset="0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isolamento termico delle coperture;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tetti 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verdi;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isolamento termico delle pareti verticali;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serramenti a bassa </a:t>
            </a:r>
            <a:r>
              <a:rPr lang="it-IT" sz="1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trasmittanza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termica;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impianti solari termici;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pompe di calore elettriche;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impianti fotovoltaici;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teleriscaldamento;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impianti VMC con recupero di calore;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uso di  materiali a basso impatto ambientale;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rimozione impianti a gasolio, ecc..</a:t>
            </a:r>
            <a:r>
              <a:rPr lang="it-IT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  <a:endParaRPr lang="it-IT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  <a:p>
            <a:pPr lvl="2" algn="just"/>
            <a:endParaRPr lang="it-IT" sz="1600" dirty="0">
              <a:latin typeface="Segoe UI" panose="020B0502040204020203" pitchFamily="34" charset="0"/>
            </a:endParaRPr>
          </a:p>
          <a:p>
            <a:pPr algn="just"/>
            <a:r>
              <a:rPr lang="it-IT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Una prima stima dei </a:t>
            </a:r>
            <a:r>
              <a:rPr lang="it-IT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costi </a:t>
            </a:r>
            <a:r>
              <a:rPr lang="it-IT" sz="1600" dirty="0" smtClean="0">
                <a:latin typeface="Calibri" panose="020F0502020204030204" pitchFamily="34" charset="0"/>
              </a:rPr>
              <a:t>di </a:t>
            </a:r>
            <a:r>
              <a:rPr lang="it-IT" sz="1600" dirty="0">
                <a:latin typeface="Calibri" panose="020F0502020204030204" pitchFamily="34" charset="0"/>
              </a:rPr>
              <a:t>realizzazione, ottenuta in modo parametrico, analizzando le tipologie edilizie, l’anno di costruzione, vincoli architettonici, ecc., ha portato ad una valutazione per gli edifici di competenza della Direzione Tecnica, di </a:t>
            </a:r>
            <a:r>
              <a:rPr lang="it-IT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310 mln di euro</a:t>
            </a:r>
            <a:r>
              <a:rPr lang="it-IT" sz="16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</a:rPr>
              <a:t>così ripartiti:</a:t>
            </a:r>
            <a:endParaRPr lang="it-IT" sz="1600" dirty="0">
              <a:latin typeface="Segoe UI" panose="020B05020402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225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mln </a:t>
            </a:r>
            <a:r>
              <a:rPr lang="it-IT" sz="1600" dirty="0">
                <a:latin typeface="Calibri" panose="020F0502020204030204" pitchFamily="34" charset="0"/>
              </a:rPr>
              <a:t>€ per gli interventi ipotizzati sugli immobili afferenti Area Tecnica Demanio e Beni Comunali Diversi;</a:t>
            </a:r>
            <a:r>
              <a:rPr lang="it-IT" sz="1600" dirty="0">
                <a:latin typeface="Segoe UI" panose="020B0502040204020203" pitchFamily="34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</a:rPr>
              <a:t> </a:t>
            </a:r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85 </a:t>
            </a: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mln </a:t>
            </a:r>
            <a:r>
              <a:rPr lang="it-IT" sz="1600" dirty="0">
                <a:latin typeface="Calibri" panose="020F0502020204030204" pitchFamily="34" charset="0"/>
              </a:rPr>
              <a:t>€ per gli edifici dell’Area Tecnica Cultura e Sport.</a:t>
            </a:r>
            <a:r>
              <a:rPr lang="it-IT" sz="1600" dirty="0">
                <a:latin typeface="Segoe UI" panose="020B0502040204020203" pitchFamily="34" charset="0"/>
              </a:rPr>
              <a:t> </a:t>
            </a:r>
            <a:endParaRPr lang="it-IT" sz="1600" b="0" i="0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14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Progetto impianti fotovoltaici sugli immobili comunali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251520" y="76470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Studio di fattibilità tecnica economica per progetti fotovoltaici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51520" y="1247263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Comune di Milano, coerentemente con la propria Politica Ambientale e con gli obiettivi di de carbonizzazione, intende promuovere l’utilizzo dell’energia rinnovabile attraverso un progetto di installazione di impianti fotovoltaici sfruttando le superfici, appositamente individuate, di immobili comunali.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dirty="0" smtClean="0"/>
              <a:t>Scopo del progetto è quello di </a:t>
            </a:r>
            <a:r>
              <a:rPr lang="it-IT" dirty="0" err="1" smtClean="0"/>
              <a:t>autoprodurre</a:t>
            </a:r>
            <a:r>
              <a:rPr lang="it-IT" dirty="0" smtClean="0"/>
              <a:t> l’energia necessaria alle utenze dell’Amministrazione Comunale e di rivendere l’energia in eccesso sfruttando tutte le opportunità offerte dal sistema energetico nazionale che prevede che i consumatori possano associarsi per realizzare configurazioni di autoconsumo collettivo e comunità energetiche.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dirty="0" smtClean="0"/>
              <a:t>Lo studio di fattibilità dovrà valutare differenti schemi di analisi costi-benefici di modelli ripetibili nelle realtà dell’Amministrazione dal punto di vista energetico, economico, ambientale al fine di determinarne lo sviluppo possibile. 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dirty="0" smtClean="0"/>
              <a:t>Saranno allo studio standard applicabili su immobili di proprietà comunale quali:</a:t>
            </a:r>
          </a:p>
          <a:p>
            <a:pPr algn="just">
              <a:buFontTx/>
              <a:buChar char="-"/>
            </a:pPr>
            <a:r>
              <a:rPr lang="it-IT" dirty="0" smtClean="0"/>
              <a:t> strutture scolastiche</a:t>
            </a:r>
          </a:p>
          <a:p>
            <a:pPr algn="just">
              <a:buFontTx/>
              <a:buChar char="-"/>
            </a:pPr>
            <a:r>
              <a:rPr lang="it-IT" dirty="0" smtClean="0"/>
              <a:t> aree adibite a parcheggio (coperte e scoperte);</a:t>
            </a:r>
          </a:p>
          <a:p>
            <a:pPr algn="just">
              <a:buFontTx/>
              <a:buChar char="-"/>
            </a:pPr>
            <a:r>
              <a:rPr lang="it-IT" dirty="0" smtClean="0"/>
              <a:t> edifici di residenza pubblica</a:t>
            </a:r>
          </a:p>
          <a:p>
            <a:pPr algn="just">
              <a:buFontTx/>
              <a:buChar char="-"/>
            </a:pPr>
            <a:r>
              <a:rPr lang="it-IT" dirty="0" smtClean="0"/>
              <a:t> centri sportivi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po 7"/>
          <p:cNvGrpSpPr>
            <a:grpSpLocks/>
          </p:cNvGrpSpPr>
          <p:nvPr/>
        </p:nvGrpSpPr>
        <p:grpSpPr bwMode="auto">
          <a:xfrm>
            <a:off x="323850" y="6184900"/>
            <a:ext cx="2246313" cy="557213"/>
            <a:chOff x="395536" y="5785596"/>
            <a:chExt cx="3528392" cy="945503"/>
          </a:xfrm>
        </p:grpSpPr>
        <p:pic>
          <p:nvPicPr>
            <p:cNvPr id="7186" name="Immagine 8" descr="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Immagine 9" descr="logo nuovo c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ttangolo 11"/>
          <p:cNvSpPr>
            <a:spLocks noChangeArrowheads="1"/>
          </p:cNvSpPr>
          <p:nvPr/>
        </p:nvSpPr>
        <p:spPr bwMode="auto">
          <a:xfrm>
            <a:off x="242888" y="914400"/>
            <a:ext cx="8640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b="1" smtClean="0">
              <a:solidFill>
                <a:srgbClr val="000000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72" name="CasellaDiTesto 2"/>
          <p:cNvSpPr txBox="1">
            <a:spLocks noChangeArrowheads="1"/>
          </p:cNvSpPr>
          <p:nvPr/>
        </p:nvSpPr>
        <p:spPr bwMode="auto">
          <a:xfrm>
            <a:off x="250825" y="260350"/>
            <a:ext cx="843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smtClean="0">
                <a:solidFill>
                  <a:prstClr val="white"/>
                </a:solidFill>
                <a:cs typeface="Arial" pitchFamily="34" charset="0"/>
              </a:rPr>
              <a:t>Obblighi/impegni sulla qualità dell’Aria  (PM</a:t>
            </a:r>
            <a:r>
              <a:rPr lang="it-IT" altLang="it-IT" sz="2400" baseline="-25000" smtClean="0">
                <a:solidFill>
                  <a:prstClr val="white"/>
                </a:solidFill>
                <a:cs typeface="Arial" pitchFamily="34" charset="0"/>
              </a:rPr>
              <a:t>10</a:t>
            </a:r>
            <a:r>
              <a:rPr lang="it-IT" altLang="it-IT" sz="2400" smtClean="0">
                <a:solidFill>
                  <a:prstClr val="white"/>
                </a:solidFill>
                <a:cs typeface="Arial" pitchFamily="34" charset="0"/>
              </a:rPr>
              <a:t>, NO</a:t>
            </a:r>
            <a:r>
              <a:rPr lang="it-IT" altLang="it-IT" sz="2400" baseline="-25000" smtClean="0">
                <a:solidFill>
                  <a:prstClr val="white"/>
                </a:solidFill>
                <a:cs typeface="Arial" pitchFamily="34" charset="0"/>
              </a:rPr>
              <a:t>2</a:t>
            </a:r>
            <a:r>
              <a:rPr lang="it-IT" altLang="it-IT" sz="2400" smtClean="0">
                <a:solidFill>
                  <a:prstClr val="white"/>
                </a:solidFill>
                <a:cs typeface="Arial" pitchFamily="34" charset="0"/>
              </a:rPr>
              <a:t>)</a:t>
            </a:r>
            <a:endParaRPr lang="it-IT" altLang="it-IT" sz="2400" smtClean="0">
              <a:solidFill>
                <a:prstClr val="white"/>
              </a:solidFill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7173" name="Gruppo 29"/>
          <p:cNvGrpSpPr>
            <a:grpSpLocks/>
          </p:cNvGrpSpPr>
          <p:nvPr/>
        </p:nvGrpSpPr>
        <p:grpSpPr bwMode="auto">
          <a:xfrm>
            <a:off x="49213" y="779463"/>
            <a:ext cx="9217025" cy="6248400"/>
            <a:chOff x="217106" y="762840"/>
            <a:chExt cx="9216885" cy="6249240"/>
          </a:xfrm>
        </p:grpSpPr>
        <p:sp>
          <p:nvSpPr>
            <p:cNvPr id="31" name="CustomShape 2"/>
            <p:cNvSpPr/>
            <p:nvPr/>
          </p:nvSpPr>
          <p:spPr>
            <a:xfrm>
              <a:off x="5227180" y="762840"/>
              <a:ext cx="233358" cy="336595"/>
            </a:xfrm>
            <a:prstGeom prst="rect">
              <a:avLst/>
            </a:prstGeom>
            <a:noFill/>
            <a:ln w="9360">
              <a:noFill/>
            </a:ln>
            <a:effectLst/>
          </p:spPr>
          <p:txBody>
            <a:bodyPr wrap="none" lIns="90000" tIns="45000" rIns="90000" bIns="45000"/>
            <a:lstStyle/>
            <a:p>
              <a:pPr algn="ctr">
                <a:lnSpc>
                  <a:spcPct val="90000"/>
                </a:lnSpc>
                <a:defRPr/>
              </a:pPr>
              <a:r>
                <a:rPr lang="it-IT" b="1" kern="0" spc="-1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 </a:t>
              </a:r>
              <a:endParaRPr lang="it-IT" kern="0" spc="-1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" name="CustomShape 7"/>
            <p:cNvSpPr/>
            <p:nvPr/>
          </p:nvSpPr>
          <p:spPr>
            <a:xfrm rot="10800000" flipH="1">
              <a:off x="4904922" y="3606434"/>
              <a:ext cx="2524087" cy="673190"/>
            </a:xfrm>
            <a:prstGeom prst="bentArrow">
              <a:avLst>
                <a:gd name="adj1" fmla="val 25000"/>
                <a:gd name="adj2" fmla="val 37523"/>
                <a:gd name="adj3" fmla="val 25000"/>
                <a:gd name="adj4" fmla="val 43750"/>
              </a:avLst>
            </a:prstGeom>
            <a:solidFill>
              <a:srgbClr val="BFBFBF"/>
            </a:solidFill>
            <a:ln w="9360">
              <a:solidFill>
                <a:srgbClr val="FFFFFF"/>
              </a:solidFill>
              <a:round/>
            </a:ln>
            <a:effectLst/>
          </p:spPr>
        </p:sp>
        <p:sp>
          <p:nvSpPr>
            <p:cNvPr id="33" name="CustomShape 8"/>
            <p:cNvSpPr/>
            <p:nvPr/>
          </p:nvSpPr>
          <p:spPr>
            <a:xfrm>
              <a:off x="252030" y="1275671"/>
              <a:ext cx="4975149" cy="943102"/>
            </a:xfrm>
            <a:prstGeom prst="rect">
              <a:avLst/>
            </a:prstGeom>
            <a:noFill/>
            <a:ln w="9360">
              <a:noFill/>
            </a:ln>
            <a:effectLst/>
          </p:spPr>
          <p:txBody>
            <a:bodyPr lIns="90000" tIns="45000" rIns="90000" bIns="45000"/>
            <a:lstStyle/>
            <a:p>
              <a:pPr>
                <a:defRPr/>
              </a:pPr>
              <a:r>
                <a:rPr lang="it-IT" sz="1400" b="1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2014</a:t>
              </a: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 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CE avvia Procedura di infrazione n° 2014_2147 all’Italia in 19 zone ed agglomerati (Milano)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superamento dei valori limite di </a:t>
              </a:r>
              <a:r>
                <a:rPr lang="it-IT" sz="1400" b="1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PM10 </a:t>
              </a: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tra il 2008 e il 2012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" name="CustomShape 9"/>
            <p:cNvSpPr/>
            <p:nvPr/>
          </p:nvSpPr>
          <p:spPr>
            <a:xfrm>
              <a:off x="5068432" y="2302922"/>
              <a:ext cx="3027316" cy="776391"/>
            </a:xfrm>
            <a:prstGeom prst="rect">
              <a:avLst/>
            </a:prstGeom>
            <a:noFill/>
            <a:ln w="9360">
              <a:noFill/>
            </a:ln>
            <a:effectLst/>
          </p:spPr>
          <p:txBody>
            <a:bodyPr lIns="90000" tIns="45000" rIns="90000" bIns="45000"/>
            <a:lstStyle/>
            <a:p>
              <a:pPr>
                <a:defRPr/>
              </a:pPr>
              <a:r>
                <a:rPr lang="it-IT" sz="1500" b="1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2018</a:t>
              </a:r>
              <a:endParaRPr lang="it-IT" sz="15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5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CE ha deferito l'Italia alla Corte di giustizia europea</a:t>
              </a:r>
              <a:endParaRPr lang="it-IT" sz="15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" name="CustomShape 10"/>
            <p:cNvSpPr/>
            <p:nvPr/>
          </p:nvSpPr>
          <p:spPr>
            <a:xfrm>
              <a:off x="217106" y="2987226"/>
              <a:ext cx="4722740" cy="1157444"/>
            </a:xfrm>
            <a:prstGeom prst="rect">
              <a:avLst/>
            </a:prstGeom>
            <a:noFill/>
            <a:ln w="9360">
              <a:noFill/>
            </a:ln>
            <a:effectLst/>
          </p:spPr>
          <p:txBody>
            <a:bodyPr lIns="90000" tIns="45000" rIns="90000" bIns="45000"/>
            <a:lstStyle/>
            <a:p>
              <a:pPr>
                <a:defRPr/>
              </a:pPr>
              <a:r>
                <a:rPr lang="it-IT" sz="1400" b="1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2015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CE avvia Procedura di infrazione n° 2015_2043 contro l'Italia in 12 zone e agglomerati (Milano) per il mancato rispetto dei livelli di </a:t>
              </a:r>
              <a:r>
                <a:rPr lang="it-IT" sz="1400" b="1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NO2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" name="CustomShape 11"/>
            <p:cNvSpPr/>
            <p:nvPr/>
          </p:nvSpPr>
          <p:spPr>
            <a:xfrm rot="10800000" flipH="1">
              <a:off x="4904922" y="5241779"/>
              <a:ext cx="2497100" cy="671603"/>
            </a:xfrm>
            <a:prstGeom prst="bentArrow">
              <a:avLst>
                <a:gd name="adj1" fmla="val 25000"/>
                <a:gd name="adj2" fmla="val 37523"/>
                <a:gd name="adj3" fmla="val 25000"/>
                <a:gd name="adj4" fmla="val 43750"/>
              </a:avLst>
            </a:prstGeom>
            <a:solidFill>
              <a:srgbClr val="BFBFBF"/>
            </a:solidFill>
            <a:ln w="9360">
              <a:solidFill>
                <a:srgbClr val="FFFFFF"/>
              </a:solidFill>
              <a:round/>
            </a:ln>
            <a:effectLst/>
          </p:spPr>
        </p:sp>
        <p:sp>
          <p:nvSpPr>
            <p:cNvPr id="37" name="CustomShape 12"/>
            <p:cNvSpPr/>
            <p:nvPr/>
          </p:nvSpPr>
          <p:spPr>
            <a:xfrm>
              <a:off x="4796973" y="4420932"/>
              <a:ext cx="3109866" cy="774804"/>
            </a:xfrm>
            <a:prstGeom prst="rect">
              <a:avLst/>
            </a:prstGeom>
            <a:noFill/>
            <a:ln w="9360">
              <a:noFill/>
            </a:ln>
            <a:effectLst/>
          </p:spPr>
          <p:txBody>
            <a:bodyPr lIns="90000" tIns="45000" rIns="90000" bIns="45000"/>
            <a:lstStyle/>
            <a:p>
              <a:pPr>
                <a:defRPr/>
              </a:pPr>
              <a:r>
                <a:rPr lang="it-IT" sz="1500" b="1" kern="0" spc="-1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2019</a:t>
              </a:r>
              <a:endParaRPr lang="it-IT" sz="1500" kern="0" spc="-1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500" kern="0" spc="-1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CE ha deferito l'Italia alla Corte di giustizia europea</a:t>
              </a:r>
              <a:endParaRPr lang="it-IT" sz="1500" kern="0" spc="-1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181" name="CustomShape 13"/>
            <p:cNvSpPr>
              <a:spLocks noChangeArrowheads="1"/>
            </p:cNvSpPr>
            <p:nvPr/>
          </p:nvSpPr>
          <p:spPr bwMode="auto">
            <a:xfrm rot="-5400000">
              <a:off x="6385430" y="3909060"/>
              <a:ext cx="950040" cy="849240"/>
            </a:xfrm>
            <a:prstGeom prst="downArrow">
              <a:avLst>
                <a:gd name="adj1" fmla="val 50000"/>
                <a:gd name="adj2" fmla="val 49912"/>
              </a:avLst>
            </a:prstGeom>
            <a:solidFill>
              <a:srgbClr val="92D050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CustomShape 14"/>
            <p:cNvSpPr/>
            <p:nvPr/>
          </p:nvSpPr>
          <p:spPr>
            <a:xfrm>
              <a:off x="7462346" y="3465128"/>
              <a:ext cx="1971645" cy="1063768"/>
            </a:xfrm>
            <a:prstGeom prst="rect">
              <a:avLst/>
            </a:prstGeom>
            <a:noFill/>
            <a:ln w="9360">
              <a:noFill/>
            </a:ln>
            <a:effectLst/>
          </p:spPr>
          <p:txBody>
            <a:bodyPr lIns="90000" tIns="45000" rIns="90000" bIns="45000"/>
            <a:lstStyle/>
            <a:p>
              <a:pPr>
                <a:defRPr/>
              </a:pPr>
              <a:r>
                <a:rPr lang="it-IT" sz="1600" u="sng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Rispetto dei limiti UE nel più breve tempo possibile</a:t>
              </a:r>
              <a:r>
                <a:rPr lang="it-IT" sz="16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:</a:t>
              </a:r>
              <a:endParaRPr lang="it-IT" sz="16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600" b="1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Piano Aria</a:t>
              </a:r>
              <a:endParaRPr lang="it-IT" sz="16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0" name="CustomShape 15"/>
            <p:cNvSpPr/>
            <p:nvPr/>
          </p:nvSpPr>
          <p:spPr>
            <a:xfrm>
              <a:off x="533013" y="5279884"/>
              <a:ext cx="3146377" cy="1217777"/>
            </a:xfrm>
            <a:prstGeom prst="rect">
              <a:avLst/>
            </a:prstGeom>
            <a:noFill/>
            <a:ln w="9360">
              <a:noFill/>
            </a:ln>
            <a:effectLst/>
          </p:spPr>
          <p:txBody>
            <a:bodyPr wrap="none" lIns="90000" tIns="45000" rIns="90000" bIns="45000"/>
            <a:lstStyle/>
            <a:p>
              <a:pPr>
                <a:defRPr/>
              </a:pPr>
              <a:r>
                <a:rPr lang="it-IT" b="1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2019</a:t>
              </a:r>
              <a:endParaRPr lang="it-IT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C40 </a:t>
              </a:r>
              <a:r>
                <a:rPr lang="it-IT" sz="1400" kern="0" spc="-1" dirty="0" err="1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Clean</a:t>
              </a: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 Air Cities </a:t>
              </a:r>
              <a:r>
                <a:rPr lang="it-IT" sz="1400" kern="0" spc="-1" dirty="0" err="1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Declaration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400" kern="0" spc="-1" dirty="0" err="1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Planned</a:t>
              </a: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 Actions to </a:t>
              </a:r>
              <a:r>
                <a:rPr lang="it-IT" sz="1400" kern="0" spc="-1" dirty="0" err="1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Deliver</a:t>
              </a: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 Commitments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r>
                <a:rPr lang="it-IT" sz="1400" kern="0" spc="-1" dirty="0">
                  <a:solidFill>
                    <a:srgbClr val="000000"/>
                  </a:solidFill>
                  <a:latin typeface="Arial"/>
                  <a:ea typeface="DejaVu Sans"/>
                  <a:cs typeface="Arial" pitchFamily="34" charset="0"/>
                </a:rPr>
                <a:t>(PM10, PM2.5, NO2, O3)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>
                <a:defRPr/>
              </a:pP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184" name="CustomShape 16"/>
            <p:cNvSpPr>
              <a:spLocks noChangeArrowheads="1"/>
            </p:cNvSpPr>
            <p:nvPr/>
          </p:nvSpPr>
          <p:spPr bwMode="auto">
            <a:xfrm>
              <a:off x="3971880" y="6229440"/>
              <a:ext cx="665640" cy="35712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rgbClr val="BFBFB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CustomShape 17"/>
            <p:cNvSpPr/>
            <p:nvPr/>
          </p:nvSpPr>
          <p:spPr>
            <a:xfrm>
              <a:off x="4642989" y="5805418"/>
              <a:ext cx="4756078" cy="1206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it-IT" sz="1500" b="1" kern="0" spc="-1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rPr>
                <a:t>2021</a:t>
              </a:r>
              <a:r>
                <a:rPr lang="it-IT" sz="1500" kern="0" spc="-1" dirty="0">
                  <a:solidFill>
                    <a:srgbClr val="000000"/>
                  </a:solidFill>
                  <a:latin typeface="Arial"/>
                  <a:ea typeface="Arial Unicode MS"/>
                  <a:cs typeface="Arial" pitchFamily="34" charset="0"/>
                </a:rPr>
                <a:t> Sviluppo di una strategia per il rispetto dei limiti UE nel più breve tempo possibile e per  il tendenziale avvicinamento ai valori delle Linee Guida OMS</a:t>
              </a:r>
              <a:endParaRPr lang="it-IT" sz="15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821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-171400"/>
            <a:ext cx="9144000" cy="7857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it-IT" sz="2000" b="1" cap="all" dirty="0" smtClean="0"/>
          </a:p>
          <a:p>
            <a:pPr marL="180975">
              <a:spcBef>
                <a:spcPts val="600"/>
              </a:spcBef>
            </a:pPr>
            <a:r>
              <a:rPr lang="it-IT" sz="2000" b="1" dirty="0" smtClean="0"/>
              <a:t>Progetto impianti fotovoltaici sugli immobili comunali</a:t>
            </a:r>
            <a:endParaRPr lang="it-IT" sz="2000" b="1" cap="all" dirty="0" smtClean="0"/>
          </a:p>
          <a:p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251520" y="76470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Fondo rotativo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51520" y="134076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E’ allo studio un progetto di fattibilità che preveda l’installazione sulle coperture di Edifici Residenziali Pubblici dell’Amministrazione di impianti fotovoltaici la cui produzione di energia elettrica sarà destinata a soddisfare le esigenze delle parti comuni condominiali.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dirty="0" smtClean="0"/>
              <a:t>La quota parte di eccedenza energetica prodotta e non utilizzata sul contatore condominiale sarà ceduta alla Rete Nazionale (GSE) con conseguente implementazione di un fondo rotativo ad hoc costituito.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dirty="0" smtClean="0"/>
              <a:t>Questo progetto si inserisce in un quadro più ampio di iniziative aventi le stesse finalità e i suoi esiti verranno resi sinergici con quelli relativi all'implementazione delle Comunità Energetiche e dell'Autoconsumo Collettivo.</a:t>
            </a:r>
          </a:p>
          <a:p>
            <a:pPr algn="just"/>
            <a:endParaRPr lang="it-IT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2"/>
          <p:cNvSpPr txBox="1">
            <a:spLocks noChangeArrowheads="1"/>
          </p:cNvSpPr>
          <p:nvPr/>
        </p:nvSpPr>
        <p:spPr bwMode="auto">
          <a:xfrm>
            <a:off x="250825" y="260350"/>
            <a:ext cx="84359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mtClean="0">
                <a:solidFill>
                  <a:prstClr val="white"/>
                </a:solidFill>
                <a:cs typeface="Arial" pitchFamily="34" charset="0"/>
              </a:rPr>
              <a:t>Obiettivi quantitativi di riduzione CO</a:t>
            </a:r>
            <a:r>
              <a:rPr lang="it-IT" altLang="it-IT" baseline="-2500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it-IT" altLang="it-IT" sz="2400" smtClean="0">
              <a:solidFill>
                <a:prstClr val="white"/>
              </a:solidFill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8195" name="Gruppo 7"/>
          <p:cNvGrpSpPr>
            <a:grpSpLocks/>
          </p:cNvGrpSpPr>
          <p:nvPr/>
        </p:nvGrpSpPr>
        <p:grpSpPr bwMode="auto">
          <a:xfrm>
            <a:off x="323850" y="6184900"/>
            <a:ext cx="2246313" cy="557213"/>
            <a:chOff x="395536" y="5785596"/>
            <a:chExt cx="3528392" cy="945503"/>
          </a:xfrm>
        </p:grpSpPr>
        <p:pic>
          <p:nvPicPr>
            <p:cNvPr id="8198" name="Immagine 8" descr="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Immagine 9" descr="logo nuovo c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1" name="Rettangolo 11"/>
          <p:cNvSpPr>
            <a:spLocks noChangeArrowheads="1"/>
          </p:cNvSpPr>
          <p:nvPr/>
        </p:nvSpPr>
        <p:spPr bwMode="auto">
          <a:xfrm>
            <a:off x="242888" y="914400"/>
            <a:ext cx="864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it-IT" sz="2000" b="1" dirty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57338"/>
            <a:ext cx="8202612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67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2"/>
          <p:cNvSpPr txBox="1">
            <a:spLocks noChangeArrowheads="1"/>
          </p:cNvSpPr>
          <p:nvPr/>
        </p:nvSpPr>
        <p:spPr bwMode="auto">
          <a:xfrm>
            <a:off x="250825" y="260350"/>
            <a:ext cx="8435975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400" dirty="0">
                <a:solidFill>
                  <a:prstClr val="white"/>
                </a:solidFill>
                <a:latin typeface="Calibri"/>
                <a:ea typeface="Batang" panose="02030600000101010101" pitchFamily="18" charset="-127"/>
                <a:cs typeface="Arial" pitchFamily="34" charset="0"/>
              </a:rPr>
              <a:t>PAES: finalità e ambiti di azione </a:t>
            </a:r>
          </a:p>
        </p:txBody>
      </p:sp>
      <p:sp>
        <p:nvSpPr>
          <p:cNvPr id="6151" name="Rettangolo 11"/>
          <p:cNvSpPr>
            <a:spLocks noChangeArrowheads="1"/>
          </p:cNvSpPr>
          <p:nvPr/>
        </p:nvSpPr>
        <p:spPr bwMode="auto">
          <a:xfrm>
            <a:off x="242888" y="914400"/>
            <a:ext cx="8640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it-IT" sz="2000" b="1" dirty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9220" name="Gruppo 13"/>
          <p:cNvGrpSpPr>
            <a:grpSpLocks/>
          </p:cNvGrpSpPr>
          <p:nvPr/>
        </p:nvGrpSpPr>
        <p:grpSpPr bwMode="auto">
          <a:xfrm>
            <a:off x="161925" y="830263"/>
            <a:ext cx="8802688" cy="1449387"/>
            <a:chOff x="0" y="249568"/>
            <a:chExt cx="7220085" cy="1449268"/>
          </a:xfrm>
        </p:grpSpPr>
        <p:sp>
          <p:nvSpPr>
            <p:cNvPr id="15" name="Rettangolo arrotondato 14"/>
            <p:cNvSpPr/>
            <p:nvPr/>
          </p:nvSpPr>
          <p:spPr>
            <a:xfrm>
              <a:off x="0" y="389257"/>
              <a:ext cx="7220085" cy="117782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54688" y="249568"/>
              <a:ext cx="6834667" cy="1449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prstClr val="white"/>
                  </a:solidFill>
                </a:rPr>
                <a:t>PAES: </a:t>
              </a:r>
              <a:r>
                <a:rPr lang="it-IT" sz="1600" b="1" dirty="0">
                  <a:solidFill>
                    <a:prstClr val="white"/>
                  </a:solidFill>
                </a:rPr>
                <a:t>documento di pianificazione e programmazione delle politiche per la riduzione delle emissioni di gas serra</a:t>
              </a:r>
              <a:r>
                <a:rPr lang="it-IT" sz="1600" dirty="0">
                  <a:solidFill>
                    <a:prstClr val="white"/>
                  </a:solidFill>
                </a:rPr>
                <a:t>, che l’Amministrazione Comunale si è impegnata a predisporre nell’ambito dell’iniziativa della Commissione Europea denominata </a:t>
              </a:r>
              <a:r>
                <a:rPr lang="it-IT" sz="1600" i="1" dirty="0">
                  <a:solidFill>
                    <a:prstClr val="white"/>
                  </a:solidFill>
                </a:rPr>
                <a:t>Covenant of Mayor</a:t>
              </a:r>
              <a:r>
                <a:rPr lang="it-IT" sz="1600" dirty="0">
                  <a:solidFill>
                    <a:prstClr val="white"/>
                  </a:solidFill>
                </a:rPr>
                <a:t> (Patto dei Sindaci).</a:t>
              </a:r>
            </a:p>
          </p:txBody>
        </p:sp>
      </p:grpSp>
      <p:grpSp>
        <p:nvGrpSpPr>
          <p:cNvPr id="9221" name="Gruppo 17"/>
          <p:cNvGrpSpPr>
            <a:grpSpLocks/>
          </p:cNvGrpSpPr>
          <p:nvPr/>
        </p:nvGrpSpPr>
        <p:grpSpPr bwMode="auto">
          <a:xfrm>
            <a:off x="179388" y="2214563"/>
            <a:ext cx="4965700" cy="1035050"/>
            <a:chOff x="-41201" y="3820563"/>
            <a:chExt cx="8731881" cy="1407025"/>
          </a:xfrm>
        </p:grpSpPr>
        <p:sp>
          <p:nvSpPr>
            <p:cNvPr id="19" name="Rettangolo arrotondato 18"/>
            <p:cNvSpPr/>
            <p:nvPr/>
          </p:nvSpPr>
          <p:spPr>
            <a:xfrm>
              <a:off x="-41201" y="3820563"/>
              <a:ext cx="8731881" cy="14070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671" y="3861565"/>
              <a:ext cx="8648135" cy="1366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prstClr val="white"/>
                  </a:solidFill>
                </a:rPr>
                <a:t>Obiettivo </a:t>
              </a:r>
              <a:r>
                <a:rPr lang="it-IT" sz="1600" b="1" dirty="0">
                  <a:solidFill>
                    <a:prstClr val="white"/>
                  </a:solidFill>
                </a:rPr>
                <a:t>al 2020: </a:t>
              </a:r>
            </a:p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1600" b="1" dirty="0">
                  <a:solidFill>
                    <a:prstClr val="white"/>
                  </a:solidFill>
                </a:rPr>
                <a:t>riduzione delle emissioni  annue di anidride carbonica di almeno il 20% rispetto all’anno di riferimento 2005</a:t>
              </a:r>
              <a:endParaRPr lang="it-IT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9222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6889"/>
          <a:stretch>
            <a:fillRect/>
          </a:stretch>
        </p:blipFill>
        <p:spPr bwMode="auto">
          <a:xfrm>
            <a:off x="203200" y="4051300"/>
            <a:ext cx="47942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arrotondato 6"/>
          <p:cNvSpPr/>
          <p:nvPr/>
        </p:nvSpPr>
        <p:spPr bwMode="auto">
          <a:xfrm>
            <a:off x="760413" y="3503613"/>
            <a:ext cx="3484562" cy="374650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Ambiti di azione</a:t>
            </a: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5187950" y="3724275"/>
            <a:ext cx="3776663" cy="3065463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Iter di Piano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1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Adesione al Patto dei Sindaci: gennaio 2009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1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Convalida adesione in Consiglio Comunale: luglio 2012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1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Avvio VAS del PAES: febbraio 2014 </a:t>
            </a:r>
          </a:p>
          <a:p>
            <a:pPr marL="273050" indent="-2730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  Pubblicazione proposta PAES: luglio 2015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1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Adozione in Consiglio Comunale il 7 giugno 2018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1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Approvazione in Consiglio Comunale il </a:t>
            </a:r>
            <a:r>
              <a:rPr lang="it-IT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13/12/2018 </a:t>
            </a:r>
          </a:p>
        </p:txBody>
      </p:sp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4" t="29552" r="12921" b="46484"/>
          <a:stretch>
            <a:fillRect/>
          </a:stretch>
        </p:blipFill>
        <p:spPr bwMode="auto">
          <a:xfrm>
            <a:off x="6305550" y="2147888"/>
            <a:ext cx="22558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323850" y="6184900"/>
            <a:ext cx="2244725" cy="555625"/>
            <a:chOff x="204" y="3896"/>
            <a:chExt cx="1414" cy="350"/>
          </a:xfrm>
        </p:grpSpPr>
        <p:pic>
          <p:nvPicPr>
            <p:cNvPr id="102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3957"/>
              <a:ext cx="6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896"/>
              <a:ext cx="60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84150" y="242888"/>
            <a:ext cx="8435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smtClean="0">
                <a:solidFill>
                  <a:srgbClr val="FFFFFF"/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Edifici pubblici: cosa prevede il PAES</a:t>
            </a: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250825" y="3051175"/>
          <a:ext cx="8550276" cy="263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691"/>
                <a:gridCol w="4186013"/>
                <a:gridCol w="1692998"/>
                <a:gridCol w="1938574"/>
              </a:tblGrid>
              <a:tr h="425870"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ESITI MONITORAGGIO GIUGNO 2019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6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Scenario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Avanzamento azioni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Atteso al 2020 (</a:t>
                      </a:r>
                      <a:r>
                        <a:rPr lang="it-IT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kt</a:t>
                      </a: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Obiettivo PAES 2020(</a:t>
                      </a:r>
                      <a:r>
                        <a:rPr lang="it-IT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kt</a:t>
                      </a:r>
                      <a:r>
                        <a:rPr lang="it-IT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6877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Interventi convenzione CONSIP e allacciamento a TLR edifici non residenziali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Riqualificazione</a:t>
                      </a:r>
                      <a:r>
                        <a:rPr lang="it-IT" sz="12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programmata di alcuni stabili ERP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2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Acquisto energia verde per stabili non residenziali</a:t>
                      </a:r>
                      <a:endParaRPr lang="it-IT" sz="12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43.5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42.7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604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Piano di riqualificazione degli edifici</a:t>
                      </a:r>
                      <a:r>
                        <a:rPr lang="it-IT" sz="12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pubblici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2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Efficientamento</a:t>
                      </a:r>
                      <a:r>
                        <a:rPr lang="it-IT" sz="1200" b="0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 buone pratiche</a:t>
                      </a:r>
                      <a:endParaRPr lang="it-IT" sz="12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16" marB="457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14.8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21.2</a:t>
                      </a:r>
                    </a:p>
                  </a:txBody>
                  <a:tcPr marL="91435" marR="91435" marT="45716" marB="45716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tangolo arrotondato 7"/>
          <p:cNvSpPr/>
          <p:nvPr/>
        </p:nvSpPr>
        <p:spPr bwMode="auto">
          <a:xfrm>
            <a:off x="228600" y="1000125"/>
            <a:ext cx="5461000" cy="1531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Complessivamente il PAES prevede al 2020 per gli stabili comunali non residenziali ed ERP una riduzione delle emissioni annue pari a circa 64 </a:t>
            </a:r>
            <a:r>
              <a:rPr lang="it-IT" sz="1200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Kt</a:t>
            </a:r>
            <a:r>
              <a:rPr lang="it-IT" sz="1200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CO2, che corrispondono al 4% dell’obiettivo di riduzione.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solidFill>
                <a:srgbClr val="C0504D">
                  <a:lumMod val="50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 gli interventi previsti l’amministrazione ridurrebbe le proprie emissioni annue di CO2 del 100% relativamente agli usi elettrici e del 23 % relativamente agli usi termici.</a:t>
            </a:r>
          </a:p>
        </p:txBody>
      </p:sp>
      <p:grpSp>
        <p:nvGrpSpPr>
          <p:cNvPr id="10269" name="Gruppo 2"/>
          <p:cNvGrpSpPr>
            <a:grpSpLocks/>
          </p:cNvGrpSpPr>
          <p:nvPr/>
        </p:nvGrpSpPr>
        <p:grpSpPr bwMode="auto">
          <a:xfrm>
            <a:off x="5689600" y="1171575"/>
            <a:ext cx="2959100" cy="1809750"/>
            <a:chOff x="4709291" y="711250"/>
            <a:chExt cx="3798888" cy="2411413"/>
          </a:xfrm>
        </p:grpSpPr>
        <p:pic>
          <p:nvPicPr>
            <p:cNvPr id="10271" name="Immagin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291" y="711250"/>
              <a:ext cx="3798888" cy="241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6433464" y="711250"/>
              <a:ext cx="2038030" cy="46113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dirty="0">
                  <a:solidFill>
                    <a:prstClr val="black"/>
                  </a:solidFill>
                  <a:cs typeface="Arial" pitchFamily="34" charset="0"/>
                </a:rPr>
                <a:t>4.3% del target complessivo di riduzione</a:t>
              </a:r>
            </a:p>
          </p:txBody>
        </p:sp>
      </p:grpSp>
      <p:sp>
        <p:nvSpPr>
          <p:cNvPr id="10270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FF7DD-AD0D-4581-B6EC-34AEC1230BA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91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250825" y="260350"/>
            <a:ext cx="843597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dirty="0">
                <a:solidFill>
                  <a:prstClr val="white"/>
                </a:solidFill>
                <a:latin typeface="Calibri"/>
                <a:ea typeface="Batang" panose="02030600000101010101" pitchFamily="18" charset="-127"/>
                <a:cs typeface="Arial" pitchFamily="34" charset="0"/>
              </a:rPr>
              <a:t>PAC: gli ambiti</a:t>
            </a:r>
          </a:p>
        </p:txBody>
      </p:sp>
      <p:grpSp>
        <p:nvGrpSpPr>
          <p:cNvPr id="11267" name="Gruppo 11"/>
          <p:cNvGrpSpPr>
            <a:grpSpLocks/>
          </p:cNvGrpSpPr>
          <p:nvPr/>
        </p:nvGrpSpPr>
        <p:grpSpPr bwMode="auto">
          <a:xfrm>
            <a:off x="323850" y="6165850"/>
            <a:ext cx="2246313" cy="555625"/>
            <a:chOff x="395536" y="5785596"/>
            <a:chExt cx="3528392" cy="945503"/>
          </a:xfrm>
        </p:grpSpPr>
        <p:pic>
          <p:nvPicPr>
            <p:cNvPr id="11280" name="Immagine 13" descr="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Immagine 14" descr="logo nuovo c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ttangolo 16"/>
          <p:cNvSpPr>
            <a:spLocks noChangeArrowheads="1"/>
          </p:cNvSpPr>
          <p:nvPr/>
        </p:nvSpPr>
        <p:spPr bwMode="auto">
          <a:xfrm>
            <a:off x="274638" y="4240213"/>
            <a:ext cx="8640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1269" name="Gruppo 23"/>
          <p:cNvGrpSpPr>
            <a:grpSpLocks/>
          </p:cNvGrpSpPr>
          <p:nvPr/>
        </p:nvGrpSpPr>
        <p:grpSpPr bwMode="auto">
          <a:xfrm>
            <a:off x="80963" y="815975"/>
            <a:ext cx="8605837" cy="5226050"/>
            <a:chOff x="662400" y="1083960"/>
            <a:chExt cx="8605080" cy="5224680"/>
          </a:xfrm>
        </p:grpSpPr>
        <p:sp>
          <p:nvSpPr>
            <p:cNvPr id="25" name="CustomShape 6"/>
            <p:cNvSpPr/>
            <p:nvPr/>
          </p:nvSpPr>
          <p:spPr>
            <a:xfrm>
              <a:off x="1302106" y="4134335"/>
              <a:ext cx="7965374" cy="628485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1480" tIns="25560" rIns="51480" bIns="2556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00B050"/>
                  </a:solidFill>
                  <a:latin typeface="Times New Roman"/>
                  <a:ea typeface="MS PGothic"/>
                </a:rPr>
                <a:t>Più fresca </a:t>
              </a:r>
              <a:r>
                <a:rPr lang="it-IT" sz="1400" b="1" spc="-1">
                  <a:solidFill>
                    <a:srgbClr val="C0E6C4"/>
                  </a:solidFill>
                  <a:latin typeface="Times New Roman"/>
                  <a:ea typeface="MS PGothic"/>
                </a:rPr>
                <a:t>(COOL MILANO)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spc="-1">
                  <a:solidFill>
                    <a:srgbClr val="7F7F7F"/>
                  </a:solidFill>
                  <a:latin typeface="Times New Roman"/>
                  <a:ea typeface="MS PGothic"/>
                </a:rPr>
                <a:t>una città più verde, fresca e vivibile per tutti</a:t>
              </a:r>
              <a:endParaRPr lang="it-IT" sz="12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>
                  <a:solidFill>
                    <a:srgbClr val="000000"/>
                  </a:solidFill>
                  <a:ea typeface="MS PGothic"/>
                </a:rPr>
                <a:t>Un sistema urbano che si raffresca e si adatta ai cambiamenti climatici migliorando la qualità della vita di tutti                 </a:t>
              </a:r>
              <a:endParaRPr lang="it-IT" sz="12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>
                  <a:solidFill>
                    <a:srgbClr val="000000"/>
                  </a:solidFill>
                  <a:ea typeface="MS PGothic"/>
                </a:rPr>
                <a:t>Riduzione del rischio idraulico e gestione sostenibile ed efficiente della risorsa acqua</a:t>
              </a:r>
              <a:endParaRPr lang="it-IT" sz="1200" spc="-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CustomShape 4"/>
            <p:cNvSpPr/>
            <p:nvPr/>
          </p:nvSpPr>
          <p:spPr>
            <a:xfrm>
              <a:off x="1270359" y="2152068"/>
              <a:ext cx="6793902" cy="80306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1480" tIns="25560" rIns="51480" bIns="2556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 dirty="0">
                  <a:solidFill>
                    <a:srgbClr val="6FA8DC"/>
                  </a:solidFill>
                  <a:latin typeface="Times New Roman"/>
                  <a:ea typeface="MS PGothic"/>
                </a:rPr>
                <a:t>Connessa e altamente accessibile </a:t>
              </a:r>
              <a:r>
                <a:rPr lang="it-IT" sz="1400" b="1" spc="-1" dirty="0">
                  <a:solidFill>
                    <a:srgbClr val="C2DAF0"/>
                  </a:solidFill>
                  <a:latin typeface="Times New Roman"/>
                  <a:ea typeface="MS PGothic"/>
                </a:rPr>
                <a:t>(SLOW MILANO)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spc="-1" dirty="0">
                  <a:solidFill>
                    <a:srgbClr val="7F7F7F"/>
                  </a:solidFill>
                  <a:latin typeface="Times New Roman"/>
                  <a:ea typeface="MS PGothic"/>
                </a:rPr>
                <a:t>una città che si muove in modo sostenibile, flessibile, attivo e sicuro 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 dirty="0">
                  <a:solidFill>
                    <a:srgbClr val="000000"/>
                  </a:solidFill>
                  <a:ea typeface="MS PGothic"/>
                </a:rPr>
                <a:t>Mobilità personale attiva (città ciclo-pedonale) e intermodale basata su un approccio </a:t>
              </a:r>
              <a:r>
                <a:rPr lang="it-IT" sz="1200" spc="-1" dirty="0" err="1">
                  <a:solidFill>
                    <a:srgbClr val="000000"/>
                  </a:solidFill>
                  <a:ea typeface="MS PGothic"/>
                </a:rPr>
                <a:t>Mobility</a:t>
              </a:r>
              <a:r>
                <a:rPr lang="it-IT" sz="1200" spc="-1" dirty="0">
                  <a:solidFill>
                    <a:srgbClr val="000000"/>
                  </a:solidFill>
                  <a:ea typeface="MS PGothic"/>
                </a:rPr>
                <a:t> </a:t>
              </a:r>
              <a:r>
                <a:rPr lang="it-IT" sz="1200" spc="-1" dirty="0" err="1">
                  <a:solidFill>
                    <a:srgbClr val="000000"/>
                  </a:solidFill>
                  <a:ea typeface="MS PGothic"/>
                </a:rPr>
                <a:t>as</a:t>
              </a:r>
              <a:r>
                <a:rPr lang="it-IT" sz="1200" spc="-1" dirty="0">
                  <a:solidFill>
                    <a:srgbClr val="000000"/>
                  </a:solidFill>
                  <a:ea typeface="MS PGothic"/>
                </a:rPr>
                <a:t> a Service; Trasporto merci, emergenziale e servizi speciali: elettrici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CustomShape 5"/>
            <p:cNvSpPr/>
            <p:nvPr/>
          </p:nvSpPr>
          <p:spPr>
            <a:xfrm>
              <a:off x="1270359" y="3291594"/>
              <a:ext cx="7673300" cy="658639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1480" tIns="25560" rIns="51480" bIns="2556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>
                  <a:solidFill>
                    <a:srgbClr val="FFC000"/>
                  </a:solidFill>
                  <a:latin typeface="Times New Roman"/>
                  <a:ea typeface="MS PGothic"/>
                </a:rPr>
                <a:t>Ad energia positiva </a:t>
              </a:r>
              <a:r>
                <a:rPr lang="it-IT" sz="1400" b="1" spc="-1">
                  <a:solidFill>
                    <a:srgbClr val="FFD69F"/>
                  </a:solidFill>
                  <a:latin typeface="Times New Roman"/>
                  <a:ea typeface="MS PGothic"/>
                </a:rPr>
                <a:t>(POSITIVE ENERGY MILANO)</a:t>
              </a:r>
              <a:endParaRPr lang="it-IT" sz="14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spc="-1">
                  <a:solidFill>
                    <a:srgbClr val="7F7F7F"/>
                  </a:solidFill>
                  <a:latin typeface="Times New Roman"/>
                  <a:ea typeface="MS PGothic"/>
                </a:rPr>
                <a:t>una città che consuma meno e meglio  </a:t>
              </a:r>
              <a:endParaRPr lang="it-IT" sz="1200" spc="-1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>
                  <a:solidFill>
                    <a:srgbClr val="000000"/>
                  </a:solidFill>
                  <a:ea typeface="MS PGothic"/>
                </a:rPr>
                <a:t>Patrimonio edilizio a zero emissioni e sistema energetico urbano smart e alimentato al 100% con fonti rinnovabili</a:t>
              </a:r>
              <a:endParaRPr lang="it-IT" sz="1200" spc="-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CustomShape 7"/>
            <p:cNvSpPr/>
            <p:nvPr/>
          </p:nvSpPr>
          <p:spPr>
            <a:xfrm>
              <a:off x="1270359" y="5505576"/>
              <a:ext cx="7405037" cy="780845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1480" tIns="25560" rIns="51480" bIns="2556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 dirty="0">
                  <a:solidFill>
                    <a:srgbClr val="7030A0"/>
                  </a:solidFill>
                  <a:latin typeface="Times New Roman"/>
                  <a:ea typeface="MS PGothic"/>
                </a:rPr>
                <a:t>Consapevole </a:t>
              </a:r>
              <a:r>
                <a:rPr lang="it-IT" sz="1400" b="1" spc="-1" dirty="0">
                  <a:solidFill>
                    <a:srgbClr val="D3B5E9"/>
                  </a:solidFill>
                  <a:latin typeface="Times New Roman"/>
                  <a:ea typeface="MS PGothic"/>
                </a:rPr>
                <a:t>(CITTADINI CONSAPEVOLI)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spc="-1" dirty="0">
                  <a:solidFill>
                    <a:srgbClr val="7F7F7F"/>
                  </a:solidFill>
                  <a:latin typeface="Times New Roman"/>
                  <a:ea typeface="MS PGothic"/>
                </a:rPr>
                <a:t>una città che adotta stili di vita consapevoli. 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 dirty="0">
                  <a:solidFill>
                    <a:srgbClr val="000000"/>
                  </a:solidFill>
                  <a:ea typeface="MS PGothic"/>
                </a:rPr>
                <a:t>Riduzione dell’apporto pro-capite di carbonio e stili di vita consapevoli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 dirty="0">
                  <a:solidFill>
                    <a:srgbClr val="000000"/>
                  </a:solidFill>
                  <a:ea typeface="MS PGothic"/>
                </a:rPr>
                <a:t>Riduzione produzione rifiuti tramite consumo responsabile, riuso e recupero dei materiali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 dirty="0">
                  <a:solidFill>
                    <a:srgbClr val="000000"/>
                  </a:solidFill>
                  <a:ea typeface="MS PGothic"/>
                </a:rPr>
                <a:t>Riduzione dei consumi di acqua privati e pubblici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CustomShape 8"/>
            <p:cNvSpPr/>
            <p:nvPr/>
          </p:nvSpPr>
          <p:spPr>
            <a:xfrm>
              <a:off x="1270359" y="1083960"/>
              <a:ext cx="7405037" cy="780845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1480" tIns="25560" rIns="51480" bIns="2556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 b="1" spc="-1" dirty="0">
                  <a:solidFill>
                    <a:srgbClr val="FF0000"/>
                  </a:solidFill>
                  <a:latin typeface="Times New Roman"/>
                  <a:ea typeface="MS PGothic"/>
                </a:rPr>
                <a:t>Sana e Inclusiva </a:t>
              </a:r>
              <a:r>
                <a:rPr lang="it-IT" sz="1400" b="1" spc="-1" dirty="0">
                  <a:solidFill>
                    <a:srgbClr val="FFB3B3"/>
                  </a:solidFill>
                  <a:latin typeface="Times New Roman"/>
                  <a:ea typeface="MS PGothic"/>
                </a:rPr>
                <a:t>(INCLUSIVE MILANO)</a:t>
              </a:r>
              <a:endParaRPr lang="it-IT" sz="14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spc="-1" dirty="0">
                  <a:solidFill>
                    <a:srgbClr val="7F7F7F"/>
                  </a:solidFill>
                  <a:latin typeface="Times New Roman"/>
                  <a:ea typeface="MS PGothic"/>
                </a:rPr>
                <a:t>una città pulita, equa, aperta e solidale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spc="-1" dirty="0">
                  <a:solidFill>
                    <a:srgbClr val="000000"/>
                  </a:solidFill>
                  <a:ea typeface="MS PGothic"/>
                </a:rPr>
                <a:t>Una città che cambia aria, garantisce ai cittadini equità ambientale, sociale ed economica e gestisce le emergenze in modo resiliente</a:t>
              </a:r>
              <a:endParaRPr lang="it-IT" sz="1200" spc="-1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11275" name="Google Shape;410;p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60" y="1164240"/>
              <a:ext cx="526680" cy="70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Google Shape;411;p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00" y="3344400"/>
              <a:ext cx="526680" cy="7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Google Shape;412;p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00" y="4460040"/>
              <a:ext cx="526680" cy="7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Google Shape;413;p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00" y="2256480"/>
              <a:ext cx="526680" cy="7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Google Shape;414;p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00" y="5605200"/>
              <a:ext cx="526680" cy="70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0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549275" y="298450"/>
            <a:ext cx="843597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dirty="0">
                <a:solidFill>
                  <a:prstClr val="white"/>
                </a:solidFill>
                <a:cs typeface="Arial" pitchFamily="34" charset="0"/>
              </a:rPr>
              <a:t>Milano ad Energia Positiva: obiettivi 2030</a:t>
            </a:r>
            <a:endParaRPr lang="it-IT" altLang="it-IT" dirty="0">
              <a:solidFill>
                <a:prstClr val="white"/>
              </a:solidFill>
              <a:latin typeface="Calibri"/>
              <a:ea typeface="Batang" panose="02030600000101010101" pitchFamily="18" charset="-127"/>
              <a:cs typeface="Arial" pitchFamily="34" charset="0"/>
            </a:endParaRPr>
          </a:p>
        </p:txBody>
      </p:sp>
      <p:grpSp>
        <p:nvGrpSpPr>
          <p:cNvPr id="12291" name="Gruppo 11"/>
          <p:cNvGrpSpPr>
            <a:grpSpLocks/>
          </p:cNvGrpSpPr>
          <p:nvPr/>
        </p:nvGrpSpPr>
        <p:grpSpPr bwMode="auto">
          <a:xfrm>
            <a:off x="323850" y="6165850"/>
            <a:ext cx="2246313" cy="555625"/>
            <a:chOff x="395536" y="5785596"/>
            <a:chExt cx="3528392" cy="945503"/>
          </a:xfrm>
        </p:grpSpPr>
        <p:pic>
          <p:nvPicPr>
            <p:cNvPr id="12309" name="Immagine 13" descr="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Immagine 14" descr="logo nuovo c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uppo 2"/>
          <p:cNvGrpSpPr>
            <a:grpSpLocks/>
          </p:cNvGrpSpPr>
          <p:nvPr/>
        </p:nvGrpSpPr>
        <p:grpSpPr bwMode="auto">
          <a:xfrm>
            <a:off x="125413" y="1487488"/>
            <a:ext cx="8964612" cy="4502150"/>
            <a:chOff x="263105" y="893005"/>
            <a:chExt cx="8964549" cy="4502580"/>
          </a:xfrm>
        </p:grpSpPr>
        <p:sp>
          <p:nvSpPr>
            <p:cNvPr id="12293" name="Rettangolo 16"/>
            <p:cNvSpPr>
              <a:spLocks noChangeArrowheads="1"/>
            </p:cNvSpPr>
            <p:nvPr/>
          </p:nvSpPr>
          <p:spPr bwMode="auto">
            <a:xfrm>
              <a:off x="274638" y="4240213"/>
              <a:ext cx="86407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0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CustomShape 1"/>
            <p:cNvSpPr/>
            <p:nvPr/>
          </p:nvSpPr>
          <p:spPr>
            <a:xfrm>
              <a:off x="320255" y="2128198"/>
              <a:ext cx="3730599" cy="5159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sz="1400" b="1" kern="0" spc="-1">
                  <a:solidFill>
                    <a:srgbClr val="7030A0"/>
                  </a:solidFill>
                  <a:latin typeface="Arial"/>
                  <a:ea typeface="DejaVu Sans"/>
                  <a:cs typeface="Arial" pitchFamily="34" charset="0"/>
                </a:rPr>
                <a:t>OBIETTIVO 3.2 Decarbonizzazione del 50% dei consumi degli edifici comunali</a:t>
              </a:r>
              <a:endParaRPr lang="it-IT" sz="1400" kern="0" spc="-1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4" name="CustomShape 3"/>
            <p:cNvSpPr/>
            <p:nvPr/>
          </p:nvSpPr>
          <p:spPr>
            <a:xfrm>
              <a:off x="359941" y="4015915"/>
              <a:ext cx="3502000" cy="5159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sz="1400" b="1" kern="0" spc="-1" dirty="0">
                  <a:solidFill>
                    <a:srgbClr val="00B050"/>
                  </a:solidFill>
                  <a:latin typeface="Arial"/>
                  <a:ea typeface="DejaVu Sans"/>
                  <a:cs typeface="Arial" pitchFamily="34" charset="0"/>
                </a:rPr>
                <a:t>OBIETTIVO 3.3 Riqualificazione del patrimonio edilizio privato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5" name="CustomShape 4"/>
            <p:cNvSpPr/>
            <p:nvPr/>
          </p:nvSpPr>
          <p:spPr>
            <a:xfrm>
              <a:off x="4482650" y="2407625"/>
              <a:ext cx="4745004" cy="14749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b="1" kern="0" spc="-1" dirty="0">
                  <a:solidFill>
                    <a:srgbClr val="7030A0"/>
                  </a:solidFill>
                  <a:latin typeface="Arial"/>
                  <a:ea typeface="DejaVu Sans"/>
                  <a:cs typeface="Arial" pitchFamily="34" charset="0"/>
                </a:rPr>
                <a:t>AZIONE 3.2.2 Progetto pilota di installazione di pannelli fotovoltaici per la produzione di energia elettrica a copertura dei consumi dell'amministrazione</a:t>
              </a:r>
              <a:endParaRPr lang="it-IT" b="1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6" name="CustomShape 5"/>
            <p:cNvSpPr/>
            <p:nvPr/>
          </p:nvSpPr>
          <p:spPr>
            <a:xfrm>
              <a:off x="4482650" y="4623986"/>
              <a:ext cx="4111596" cy="3032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sz="1400" kern="0" spc="-1" dirty="0">
                  <a:solidFill>
                    <a:srgbClr val="00B050"/>
                  </a:solidFill>
                  <a:latin typeface="Arial"/>
                  <a:ea typeface="DejaVu Sans"/>
                  <a:cs typeface="Arial" pitchFamily="34" charset="0"/>
                </a:rPr>
                <a:t>AZIONE 3.3.2 Zero </a:t>
              </a:r>
              <a:r>
                <a:rPr lang="it-IT" sz="1400" kern="0" spc="-1" dirty="0" err="1">
                  <a:solidFill>
                    <a:srgbClr val="00B050"/>
                  </a:solidFill>
                  <a:latin typeface="Arial"/>
                  <a:ea typeface="DejaVu Sans"/>
                  <a:cs typeface="Arial" pitchFamily="34" charset="0"/>
                </a:rPr>
                <a:t>CarbonFund</a:t>
              </a:r>
              <a:r>
                <a:rPr lang="it-IT" sz="1400" kern="0" spc="-1" dirty="0">
                  <a:solidFill>
                    <a:srgbClr val="00B050"/>
                  </a:solidFill>
                  <a:latin typeface="Arial"/>
                  <a:ea typeface="DejaVu Sans"/>
                  <a:cs typeface="Arial" pitchFamily="34" charset="0"/>
                </a:rPr>
                <a:t> (ZCF)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7" name="CustomShape 6"/>
            <p:cNvSpPr/>
            <p:nvPr/>
          </p:nvSpPr>
          <p:spPr>
            <a:xfrm>
              <a:off x="4482650" y="4044493"/>
              <a:ext cx="4568793" cy="5159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sz="1400" b="1" kern="0" spc="-1" dirty="0">
                  <a:solidFill>
                    <a:srgbClr val="00B050"/>
                  </a:solidFill>
                  <a:latin typeface="Arial"/>
                  <a:ea typeface="DejaVu Sans"/>
                  <a:cs typeface="Arial" pitchFamily="34" charset="0"/>
                </a:rPr>
                <a:t>AZIONE 3.3.1 Strategie di efficientamento energetico del patrimonio edilizio privato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8" name="CustomShape 7"/>
            <p:cNvSpPr/>
            <p:nvPr/>
          </p:nvSpPr>
          <p:spPr>
            <a:xfrm>
              <a:off x="4482650" y="5089168"/>
              <a:ext cx="4111596" cy="3064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sz="1400" b="1" kern="0" spc="-1" dirty="0">
                  <a:solidFill>
                    <a:srgbClr val="00B050"/>
                  </a:solidFill>
                  <a:latin typeface="Arial"/>
                  <a:ea typeface="DejaVu Sans"/>
                  <a:cs typeface="Arial" pitchFamily="34" charset="0"/>
                </a:rPr>
                <a:t>AZIONE 3.3.3 Incentivi Equi</a:t>
              </a:r>
              <a:endParaRPr lang="it-IT" sz="1400" b="1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49" name="CustomShape 15"/>
            <p:cNvSpPr/>
            <p:nvPr/>
          </p:nvSpPr>
          <p:spPr>
            <a:xfrm>
              <a:off x="4438201" y="1602685"/>
              <a:ext cx="4705317" cy="6461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b="1" kern="0" spc="-1" dirty="0">
                  <a:solidFill>
                    <a:srgbClr val="7030A0"/>
                  </a:solidFill>
                  <a:latin typeface="Arial"/>
                  <a:ea typeface="DejaVu Sans"/>
                  <a:cs typeface="Arial" pitchFamily="34" charset="0"/>
                </a:rPr>
                <a:t>AZIONE 3.2.1 Piano di riqualificazione del patrimonio edilizio del Comune di Milano </a:t>
              </a:r>
              <a:endParaRPr lang="it-IT" b="1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2301" name="CustomShape 17"/>
            <p:cNvSpPr>
              <a:spLocks noChangeArrowheads="1"/>
            </p:cNvSpPr>
            <p:nvPr/>
          </p:nvSpPr>
          <p:spPr bwMode="auto">
            <a:xfrm rot="20109600" flipV="1">
              <a:off x="3747319" y="2143798"/>
              <a:ext cx="623305" cy="53923"/>
            </a:xfrm>
            <a:prstGeom prst="rightArrow">
              <a:avLst>
                <a:gd name="adj1" fmla="val 50000"/>
                <a:gd name="adj2" fmla="val 49983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7640000"/>
            </a:gradFill>
            <a:ln w="9360">
              <a:solidFill>
                <a:srgbClr val="4A7EBB"/>
              </a:solidFill>
              <a:round/>
              <a:headEnd/>
              <a:tailEnd/>
            </a:ln>
            <a:effectLst>
              <a:outerShdw dist="2304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2" name="CustomShape 18"/>
            <p:cNvSpPr>
              <a:spLocks noChangeArrowheads="1"/>
            </p:cNvSpPr>
            <p:nvPr/>
          </p:nvSpPr>
          <p:spPr bwMode="auto">
            <a:xfrm>
              <a:off x="3775680" y="2390682"/>
              <a:ext cx="707529" cy="237240"/>
            </a:xfrm>
            <a:prstGeom prst="rightArrow">
              <a:avLst>
                <a:gd name="adj1" fmla="val 50000"/>
                <a:gd name="adj2" fmla="val 49996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6200000"/>
            </a:gradFill>
            <a:ln w="9360">
              <a:solidFill>
                <a:srgbClr val="4A7EBB"/>
              </a:solidFill>
              <a:round/>
              <a:headEnd/>
              <a:tailEnd/>
            </a:ln>
            <a:effectLst>
              <a:outerShdw dist="2304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3" name="CustomShape 19"/>
            <p:cNvSpPr>
              <a:spLocks noChangeArrowheads="1"/>
            </p:cNvSpPr>
            <p:nvPr/>
          </p:nvSpPr>
          <p:spPr bwMode="auto">
            <a:xfrm>
              <a:off x="3648729" y="4227865"/>
              <a:ext cx="834480" cy="42120"/>
            </a:xfrm>
            <a:prstGeom prst="rightArrow">
              <a:avLst>
                <a:gd name="adj1" fmla="val 50000"/>
                <a:gd name="adj2" fmla="val 49989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6200000"/>
            </a:gradFill>
            <a:ln w="9360">
              <a:solidFill>
                <a:srgbClr val="4A7EBB"/>
              </a:solidFill>
              <a:round/>
              <a:headEnd/>
              <a:tailEnd/>
            </a:ln>
            <a:effectLst>
              <a:outerShdw dist="2304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4" name="CustomShape 20"/>
            <p:cNvSpPr>
              <a:spLocks noChangeArrowheads="1"/>
            </p:cNvSpPr>
            <p:nvPr/>
          </p:nvSpPr>
          <p:spPr bwMode="auto">
            <a:xfrm rot="2178000">
              <a:off x="3543439" y="4913544"/>
              <a:ext cx="974880" cy="44640"/>
            </a:xfrm>
            <a:prstGeom prst="rightArrow">
              <a:avLst>
                <a:gd name="adj1" fmla="val 50000"/>
                <a:gd name="adj2" fmla="val 50047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8360000"/>
            </a:gradFill>
            <a:ln w="9360">
              <a:solidFill>
                <a:srgbClr val="4A7EBB"/>
              </a:solidFill>
              <a:round/>
              <a:headEnd/>
              <a:tailEnd/>
            </a:ln>
            <a:effectLst>
              <a:outerShdw dist="2304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5" name="CustomShape 27"/>
            <p:cNvSpPr>
              <a:spLocks noChangeArrowheads="1"/>
            </p:cNvSpPr>
            <p:nvPr/>
          </p:nvSpPr>
          <p:spPr bwMode="auto">
            <a:xfrm rot="982800" flipV="1">
              <a:off x="3613682" y="4550166"/>
              <a:ext cx="785880" cy="43560"/>
            </a:xfrm>
            <a:prstGeom prst="rightArrow">
              <a:avLst>
                <a:gd name="adj1" fmla="val 50000"/>
                <a:gd name="adj2" fmla="val 50031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5180000"/>
            </a:gradFill>
            <a:ln w="9360">
              <a:solidFill>
                <a:srgbClr val="4A7EBB"/>
              </a:solidFill>
              <a:round/>
              <a:headEnd/>
              <a:tailEnd/>
            </a:ln>
            <a:effectLst>
              <a:outerShdw dist="2304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6" name="CustomShape 28"/>
            <p:cNvSpPr>
              <a:spLocks noChangeArrowheads="1"/>
            </p:cNvSpPr>
            <p:nvPr/>
          </p:nvSpPr>
          <p:spPr bwMode="auto">
            <a:xfrm>
              <a:off x="3404158" y="1121082"/>
              <a:ext cx="948960" cy="42120"/>
            </a:xfrm>
            <a:prstGeom prst="rightArrow">
              <a:avLst>
                <a:gd name="adj1" fmla="val 50000"/>
                <a:gd name="adj2" fmla="val 49962"/>
              </a:avLst>
            </a:prstGeom>
            <a:gradFill rotWithShape="0"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6200000"/>
            </a:gradFill>
            <a:ln w="9360">
              <a:solidFill>
                <a:srgbClr val="4A7EBB"/>
              </a:solidFill>
              <a:round/>
              <a:headEnd/>
              <a:tailEnd/>
            </a:ln>
            <a:effectLst>
              <a:outerShdw dist="2304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CustomShape 29"/>
            <p:cNvSpPr/>
            <p:nvPr/>
          </p:nvSpPr>
          <p:spPr>
            <a:xfrm>
              <a:off x="263105" y="893005"/>
              <a:ext cx="3502000" cy="5159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sz="1400" b="1" kern="0" spc="-1" dirty="0">
                  <a:solidFill>
                    <a:srgbClr val="953735"/>
                  </a:solidFill>
                  <a:latin typeface="Arial"/>
                  <a:ea typeface="DejaVu Sans"/>
                  <a:cs typeface="Arial" pitchFamily="34" charset="0"/>
                </a:rPr>
                <a:t>OBIETTIVO  3.1 Trasformazioni territoriali Carbon </a:t>
              </a:r>
              <a:r>
                <a:rPr lang="it-IT" sz="1400" b="1" kern="0" spc="-1" dirty="0" err="1">
                  <a:solidFill>
                    <a:srgbClr val="953735"/>
                  </a:solidFill>
                  <a:latin typeface="Arial"/>
                  <a:ea typeface="DejaVu Sans"/>
                  <a:cs typeface="Arial" pitchFamily="34" charset="0"/>
                </a:rPr>
                <a:t>Neutral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57" name="CustomShape 30"/>
            <p:cNvSpPr/>
            <p:nvPr/>
          </p:nvSpPr>
          <p:spPr>
            <a:xfrm>
              <a:off x="4595362" y="1056533"/>
              <a:ext cx="3409926" cy="3032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5000" rIns="90000" bIns="45000">
              <a:spAutoFit/>
            </a:bodyPr>
            <a:lstStyle/>
            <a:p>
              <a:pPr>
                <a:defRPr/>
              </a:pPr>
              <a:r>
                <a:rPr lang="it-IT" sz="1400" kern="0" spc="-1" dirty="0">
                  <a:solidFill>
                    <a:srgbClr val="953735"/>
                  </a:solidFill>
                  <a:latin typeface="Arial"/>
                  <a:ea typeface="DejaVu Sans"/>
                  <a:cs typeface="Arial" pitchFamily="34" charset="0"/>
                </a:rPr>
                <a:t>AZIONE 3.1.1 Istituire un’Area </a:t>
              </a:r>
              <a:r>
                <a:rPr lang="it-IT" sz="1400" kern="0" spc="-1" dirty="0" err="1">
                  <a:solidFill>
                    <a:srgbClr val="953735"/>
                  </a:solidFill>
                  <a:latin typeface="Arial"/>
                  <a:ea typeface="DejaVu Sans"/>
                  <a:cs typeface="Arial" pitchFamily="34" charset="0"/>
                </a:rPr>
                <a:t>CarbonNeutral</a:t>
              </a:r>
              <a:endParaRPr lang="it-IT" sz="1400" kern="0" spc="-1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8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549275" y="298450"/>
            <a:ext cx="8435975" cy="554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dirty="0">
                <a:solidFill>
                  <a:prstClr val="white"/>
                </a:solidFill>
                <a:cs typeface="Arial" pitchFamily="34" charset="0"/>
              </a:rPr>
              <a:t>Milano ad Energia Positiva: obiettivi 2030</a:t>
            </a:r>
            <a:endParaRPr lang="it-IT" altLang="it-IT" dirty="0">
              <a:solidFill>
                <a:prstClr val="white"/>
              </a:solidFill>
              <a:latin typeface="Calibri"/>
              <a:ea typeface="Batang" panose="02030600000101010101" pitchFamily="18" charset="-127"/>
              <a:cs typeface="Arial" pitchFamily="34" charset="0"/>
            </a:endParaRPr>
          </a:p>
        </p:txBody>
      </p:sp>
      <p:grpSp>
        <p:nvGrpSpPr>
          <p:cNvPr id="13315" name="Gruppo 11"/>
          <p:cNvGrpSpPr>
            <a:grpSpLocks/>
          </p:cNvGrpSpPr>
          <p:nvPr/>
        </p:nvGrpSpPr>
        <p:grpSpPr bwMode="auto">
          <a:xfrm>
            <a:off x="323850" y="6165850"/>
            <a:ext cx="2246313" cy="555625"/>
            <a:chOff x="395536" y="5785596"/>
            <a:chExt cx="3528392" cy="945503"/>
          </a:xfrm>
        </p:grpSpPr>
        <p:pic>
          <p:nvPicPr>
            <p:cNvPr id="13330" name="Immagine 13" descr="Logo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949280"/>
              <a:ext cx="1584176" cy="67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Immagine 14" descr="logo nuovo c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785596"/>
              <a:ext cx="1512168" cy="94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CustomShape 8"/>
          <p:cNvSpPr/>
          <p:nvPr/>
        </p:nvSpPr>
        <p:spPr>
          <a:xfrm>
            <a:off x="323850" y="1524000"/>
            <a:ext cx="350202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sz="1400" b="1" kern="0" spc="-1" dirty="0">
                <a:solidFill>
                  <a:srgbClr val="002060"/>
                </a:solidFill>
                <a:latin typeface="Arial"/>
                <a:ea typeface="DejaVu Sans"/>
                <a:cs typeface="Arial" pitchFamily="34" charset="0"/>
              </a:rPr>
              <a:t>OBIETTIVO 3.4 Una nuova produzione di energia termica</a:t>
            </a:r>
            <a:endParaRPr lang="it-IT" sz="1400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CustomShape 9"/>
          <p:cNvSpPr/>
          <p:nvPr/>
        </p:nvSpPr>
        <p:spPr>
          <a:xfrm>
            <a:off x="4730750" y="1828800"/>
            <a:ext cx="3879850" cy="522288"/>
          </a:xfrm>
          <a:custGeom>
            <a:avLst/>
            <a:gdLst/>
            <a:ahLst/>
            <a:cxnLst/>
            <a:rect l="l" t="t" r="r" b="b"/>
            <a:pathLst>
              <a:path w="4495800" h="307777">
                <a:moveTo>
                  <a:pt x="0" y="0"/>
                </a:moveTo>
                <a:lnTo>
                  <a:pt x="4495800" y="0"/>
                </a:lnTo>
                <a:lnTo>
                  <a:pt x="449580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sz="1400" kern="0" spc="-1" dirty="0">
                <a:solidFill>
                  <a:srgbClr val="002060"/>
                </a:solidFill>
                <a:latin typeface="Arial"/>
                <a:ea typeface="DejaVu Sans"/>
                <a:cs typeface="Arial" pitchFamily="34" charset="0"/>
              </a:rPr>
              <a:t>AZIONE 3.4.2 Progetti pilota per lo sviluppo del TLR4G </a:t>
            </a:r>
            <a:endParaRPr lang="it-IT" sz="1400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CustomShape 10"/>
          <p:cNvSpPr/>
          <p:nvPr/>
        </p:nvSpPr>
        <p:spPr>
          <a:xfrm>
            <a:off x="4767263" y="2397125"/>
            <a:ext cx="3944937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sz="1400" kern="0" spc="-1" dirty="0">
                <a:solidFill>
                  <a:srgbClr val="002060"/>
                </a:solidFill>
                <a:latin typeface="Arial"/>
                <a:ea typeface="DejaVu Sans"/>
                <a:cs typeface="Arial" pitchFamily="34" charset="0"/>
              </a:rPr>
              <a:t>AZIONE 3.4.3 Bonus per la manutenzione degli impianti termici.</a:t>
            </a:r>
            <a:endParaRPr lang="it-IT" sz="1400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CustomShape 11"/>
          <p:cNvSpPr/>
          <p:nvPr/>
        </p:nvSpPr>
        <p:spPr>
          <a:xfrm>
            <a:off x="4729163" y="3236913"/>
            <a:ext cx="4100512" cy="1476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b="1" kern="0" spc="-1" dirty="0">
                <a:solidFill>
                  <a:srgbClr val="E46C0A"/>
                </a:solidFill>
                <a:latin typeface="Arial"/>
                <a:ea typeface="DejaVu Sans"/>
                <a:cs typeface="Arial" pitchFamily="34" charset="0"/>
              </a:rPr>
              <a:t>AZIONE 3.5.1 Progetto pilota per lo sviluppo di un fondo di rotazione destinato a coprire i consumi elettrici delle case ERP con impianti fotovoltaici</a:t>
            </a:r>
            <a:endParaRPr lang="it-IT" b="1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28" name="CustomShape 12"/>
          <p:cNvSpPr/>
          <p:nvPr/>
        </p:nvSpPr>
        <p:spPr>
          <a:xfrm>
            <a:off x="274638" y="4470400"/>
            <a:ext cx="3500437" cy="941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sz="1400" b="1" kern="0" spc="-1" dirty="0">
                <a:solidFill>
                  <a:srgbClr val="E46C0A"/>
                </a:solidFill>
                <a:latin typeface="Arial"/>
                <a:ea typeface="DejaVu Sans"/>
                <a:cs typeface="Arial" pitchFamily="34" charset="0"/>
              </a:rPr>
              <a:t>OBIETTIVO 3.5 Copertura del 45% degli usi elettrici domestici, e del 10% degli usi elettrici del settore terziario e industriale, con fonti rinnovabili.</a:t>
            </a:r>
            <a:endParaRPr lang="it-IT" sz="1400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29" name="CustomShape 13"/>
          <p:cNvSpPr/>
          <p:nvPr/>
        </p:nvSpPr>
        <p:spPr>
          <a:xfrm>
            <a:off x="4659313" y="4903788"/>
            <a:ext cx="4491037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sz="1400" kern="0" spc="-1" dirty="0">
                <a:solidFill>
                  <a:srgbClr val="E46C0A"/>
                </a:solidFill>
                <a:latin typeface="Arial"/>
                <a:ea typeface="DejaVu Sans"/>
                <a:cs typeface="Arial" pitchFamily="34" charset="0"/>
              </a:rPr>
              <a:t>AZIONE 3.5.2 Sviluppo di accordi finalizzati allo sviluppo delle comunità energetiche</a:t>
            </a:r>
            <a:endParaRPr lang="it-IT" sz="1400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30" name="CustomShape 14"/>
          <p:cNvSpPr/>
          <p:nvPr/>
        </p:nvSpPr>
        <p:spPr>
          <a:xfrm>
            <a:off x="4613275" y="5430838"/>
            <a:ext cx="4492625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sz="1400" kern="0" spc="-1" dirty="0">
                <a:solidFill>
                  <a:srgbClr val="E46C0A"/>
                </a:solidFill>
                <a:latin typeface="Arial"/>
                <a:ea typeface="DejaVu Sans"/>
                <a:cs typeface="Arial" pitchFamily="34" charset="0"/>
              </a:rPr>
              <a:t>AZIONE 3.5.3 Definizione di una strategia per l’efficientamento degli usi elettrici nel settore terziario</a:t>
            </a:r>
            <a:endParaRPr lang="it-IT" sz="1400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CustomShape 16"/>
          <p:cNvSpPr/>
          <p:nvPr/>
        </p:nvSpPr>
        <p:spPr>
          <a:xfrm>
            <a:off x="4738688" y="1139825"/>
            <a:ext cx="3960812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it-IT" sz="1400" kern="0" spc="-1" dirty="0">
                <a:solidFill>
                  <a:srgbClr val="002060"/>
                </a:solidFill>
                <a:latin typeface="Arial"/>
                <a:ea typeface="DejaVu Sans"/>
                <a:cs typeface="Arial" pitchFamily="34" charset="0"/>
              </a:rPr>
              <a:t>AZIONE 3.4.1 Piano di decarbonizzazione dell’energia termica</a:t>
            </a:r>
            <a:endParaRPr lang="it-IT" sz="1400" kern="0" spc="-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13324" name="CustomShape 21"/>
          <p:cNvSpPr>
            <a:spLocks noChangeArrowheads="1"/>
          </p:cNvSpPr>
          <p:nvPr/>
        </p:nvSpPr>
        <p:spPr bwMode="auto">
          <a:xfrm rot="-703200">
            <a:off x="3770313" y="1501775"/>
            <a:ext cx="974725" cy="46038"/>
          </a:xfrm>
          <a:prstGeom prst="rightArrow">
            <a:avLst>
              <a:gd name="adj1" fmla="val 50000"/>
              <a:gd name="adj2" fmla="val 4852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5480000"/>
          </a:gradFill>
          <a:ln w="9360">
            <a:solidFill>
              <a:srgbClr val="4A7EBB"/>
            </a:solidFill>
            <a:round/>
            <a:headEnd/>
            <a:tailEnd/>
          </a:ln>
          <a:effectLst>
            <a:outerShdw dist="2304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5" name="CustomShape 22"/>
          <p:cNvSpPr>
            <a:spLocks noChangeArrowheads="1"/>
          </p:cNvSpPr>
          <p:nvPr/>
        </p:nvSpPr>
        <p:spPr bwMode="auto">
          <a:xfrm rot="556200" flipV="1">
            <a:off x="3824288" y="1954213"/>
            <a:ext cx="785812" cy="42862"/>
          </a:xfrm>
          <a:prstGeom prst="rightArrow">
            <a:avLst>
              <a:gd name="adj1" fmla="val 50000"/>
              <a:gd name="adj2" fmla="val 51266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5600000"/>
          </a:gradFill>
          <a:ln w="9360">
            <a:solidFill>
              <a:srgbClr val="4A7EBB"/>
            </a:solidFill>
            <a:round/>
            <a:headEnd/>
            <a:tailEnd/>
          </a:ln>
          <a:effectLst>
            <a:outerShdw dist="2304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CustomShape 23"/>
          <p:cNvSpPr>
            <a:spLocks noChangeArrowheads="1"/>
          </p:cNvSpPr>
          <p:nvPr/>
        </p:nvSpPr>
        <p:spPr bwMode="auto">
          <a:xfrm rot="982800" flipV="1">
            <a:off x="3546475" y="2425700"/>
            <a:ext cx="871538" cy="42863"/>
          </a:xfrm>
          <a:prstGeom prst="rightArrow">
            <a:avLst>
              <a:gd name="adj1" fmla="val 50000"/>
              <a:gd name="adj2" fmla="val 49515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5180000"/>
          </a:gradFill>
          <a:ln w="9360">
            <a:solidFill>
              <a:srgbClr val="4A7EBB"/>
            </a:solidFill>
            <a:round/>
            <a:headEnd/>
            <a:tailEnd/>
          </a:ln>
          <a:effectLst>
            <a:outerShdw dist="2304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CustomShape 24"/>
          <p:cNvSpPr>
            <a:spLocks noChangeArrowheads="1"/>
          </p:cNvSpPr>
          <p:nvPr/>
        </p:nvSpPr>
        <p:spPr bwMode="auto">
          <a:xfrm rot="-1490400">
            <a:off x="3765550" y="4475163"/>
            <a:ext cx="974725" cy="44450"/>
          </a:xfrm>
          <a:prstGeom prst="rightArrow">
            <a:avLst>
              <a:gd name="adj1" fmla="val 50000"/>
              <a:gd name="adj2" fmla="val 50253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4700000"/>
          </a:gradFill>
          <a:ln w="9360">
            <a:solidFill>
              <a:srgbClr val="4A7EBB"/>
            </a:solidFill>
            <a:round/>
            <a:headEnd/>
            <a:tailEnd/>
          </a:ln>
          <a:effectLst>
            <a:outerShdw dist="2304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CustomShape 25"/>
          <p:cNvSpPr>
            <a:spLocks noChangeArrowheads="1"/>
          </p:cNvSpPr>
          <p:nvPr/>
        </p:nvSpPr>
        <p:spPr bwMode="auto">
          <a:xfrm rot="711000">
            <a:off x="3741738" y="5062538"/>
            <a:ext cx="835025" cy="41275"/>
          </a:xfrm>
          <a:prstGeom prst="rightArrow">
            <a:avLst>
              <a:gd name="adj1" fmla="val 50000"/>
              <a:gd name="adj2" fmla="val 51045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860000"/>
          </a:gradFill>
          <a:ln w="9360">
            <a:solidFill>
              <a:srgbClr val="4A7EBB"/>
            </a:solidFill>
            <a:round/>
            <a:headEnd/>
            <a:tailEnd/>
          </a:ln>
          <a:effectLst>
            <a:outerShdw dist="2304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9" name="CustomShape 26"/>
          <p:cNvSpPr>
            <a:spLocks noChangeArrowheads="1"/>
          </p:cNvSpPr>
          <p:nvPr/>
        </p:nvSpPr>
        <p:spPr bwMode="auto">
          <a:xfrm rot="2164200" flipV="1">
            <a:off x="3762375" y="5391150"/>
            <a:ext cx="785813" cy="41275"/>
          </a:xfrm>
          <a:prstGeom prst="rightArrow">
            <a:avLst>
              <a:gd name="adj1" fmla="val 50000"/>
              <a:gd name="adj2" fmla="val 50593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3980000"/>
          </a:gradFill>
          <a:ln w="9360">
            <a:solidFill>
              <a:srgbClr val="4A7EBB"/>
            </a:solidFill>
            <a:round/>
            <a:headEnd/>
            <a:tailEnd/>
          </a:ln>
          <a:effectLst>
            <a:outerShdw dist="2304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algn="just" eaLnBrk="0" hangingPunct="0">
          <a:defRPr kumimoji="0" sz="1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2963</Words>
  <Application>Microsoft Office PowerPoint</Application>
  <PresentationFormat>Presentazione su schermo (4:3)</PresentationFormat>
  <Paragraphs>727</Paragraphs>
  <Slides>30</Slides>
  <Notes>11</Notes>
  <HiddenSlides>3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Pierluigi Bellinzona</cp:lastModifiedBy>
  <cp:revision>67</cp:revision>
  <dcterms:created xsi:type="dcterms:W3CDTF">2020-07-13T00:06:56Z</dcterms:created>
  <dcterms:modified xsi:type="dcterms:W3CDTF">2020-07-14T16:44:46Z</dcterms:modified>
</cp:coreProperties>
</file>