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9" r:id="rId2"/>
    <p:sldId id="290" r:id="rId3"/>
    <p:sldId id="299" r:id="rId4"/>
    <p:sldId id="291" r:id="rId5"/>
    <p:sldId id="302" r:id="rId6"/>
    <p:sldId id="304" r:id="rId7"/>
    <p:sldId id="293" r:id="rId8"/>
    <p:sldId id="295" r:id="rId9"/>
    <p:sldId id="309" r:id="rId10"/>
    <p:sldId id="310" r:id="rId11"/>
    <p:sldId id="311" r:id="rId12"/>
    <p:sldId id="306" r:id="rId13"/>
    <p:sldId id="307" r:id="rId14"/>
    <p:sldId id="308" r:id="rId15"/>
    <p:sldId id="305" r:id="rId16"/>
    <p:sldId id="286" r:id="rId17"/>
    <p:sldId id="288" r:id="rId18"/>
  </p:sldIdLst>
  <p:sldSz cx="9720263" cy="6480175"/>
  <p:notesSz cx="6797675" cy="9926638"/>
  <p:defaultTextStyle>
    <a:defPPr>
      <a:defRPr lang="en-GB"/>
    </a:defPPr>
    <a:lvl1pPr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1pPr>
    <a:lvl2pPr marL="741363" indent="-28416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2pPr>
    <a:lvl3pPr marL="11414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3pPr>
    <a:lvl4pPr marL="15986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4pPr>
    <a:lvl5pPr marL="20558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 varScale="1">
        <p:scale>
          <a:sx n="84" d="100"/>
          <a:sy n="84" d="100"/>
        </p:scale>
        <p:origin x="778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49218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49218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EC04F3D2-8295-4A48-9E46-8EC7783D5134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49218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smtClean="0"/>
            </a:lvl1pPr>
          </a:lstStyle>
          <a:p>
            <a:pPr>
              <a:defRPr/>
            </a:pPr>
            <a:fld id="{890380CC-0B84-4B03-AB78-84793EBA42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2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12775" y="754063"/>
            <a:ext cx="5559425" cy="370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24488" cy="445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 smtClean="0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0" y="0"/>
            <a:ext cx="294163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3849688" y="0"/>
            <a:ext cx="29416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0" y="9431338"/>
            <a:ext cx="2941638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31338"/>
            <a:ext cx="293528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3DFA8F4-90A2-42C4-9F2E-6B27C297E16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1363" indent="-28416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14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86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58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72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7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BAAB4C-1DAF-4A81-A292-D2592CB6F2C6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6008407-6E6B-47CB-A146-66C37A71FBF8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C136EB-F7C2-4D84-8DE0-20D303EDCB07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 sz="140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963142C-69E9-4465-AE93-38907A914F0C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 sz="14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04091C-E943-4092-9D11-91CFAF86324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it-IT" sz="140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873C783A-73C6-41F2-91A4-B7F761340305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it-IT" sz="14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5DC4B5-14E4-447C-A953-C2398F5E05DB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it-IT" sz="140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2667771A-2F0A-41D7-9659-B3C637F60D37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it-IT" sz="14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5F0C0CC-299B-4AD7-88BF-06E3B0CCEF45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it-IT" altLang="it-IT" sz="140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FE4552B4-18D1-4B81-A9A2-9BD875751ECB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it-IT" altLang="it-IT" sz="14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643A9D5-7C02-47BD-B29F-1E823992F10A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it-IT" altLang="it-IT" sz="140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DDC2E431-065A-4BF3-B57C-B0B4007A1933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it-IT" altLang="it-IT" sz="14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EF6FDF-750A-461F-B7F4-4008E79D419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D91B8AD-CD55-4442-879E-F1618904A451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3F87F7-5610-4816-BCB9-896721008BC2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E17C9CCB-B1B6-4CDD-A957-1323E452D771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C20BFF-3E14-44F4-A896-B5A8E9C75230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5F295AF6-EB65-4DDB-A3AF-6189E53C88DA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F01E58-C644-4AA1-8220-BDE04A86BB8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it-IT" sz="140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393C681E-2458-49B9-A957-EBD971AC6B53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it-IT" sz="14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C19D59-F679-41C0-9956-0159A5EFAFE3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 sz="1400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A1D1E5A-FFEC-41E9-A9FB-24A0CB8E8E12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 sz="140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C7FF65-3DE0-4836-9585-FA3992D55B6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96B1E9B-922D-4F80-82CA-BE9EDFC36030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972010-9D6C-475C-9F9E-F5CDC38094A0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59F622D-BE1C-4B53-98EC-812D28225AD8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B267A8-BD94-4D3B-8543-F52FBFD0EF2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2FCC43D0-EAEC-48CB-92C6-98CBB663F6C9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17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6014" y="259509"/>
            <a:ext cx="8748237" cy="1080029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6014" y="1512041"/>
            <a:ext cx="8748237" cy="4276616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85775" y="6005513"/>
            <a:ext cx="2268538" cy="346075"/>
          </a:xfrm>
          <a:prstGeom prst="rect">
            <a:avLst/>
          </a:prstGeom>
        </p:spPr>
        <p:txBody>
          <a:bodyPr lIns="91431" tIns="45716" rIns="91431" bIns="45716"/>
          <a:lstStyle>
            <a:lvl1pPr defTabSz="449218">
              <a:defRPr>
                <a:cs typeface="+mn-cs"/>
              </a:defRPr>
            </a:lvl1pPr>
          </a:lstStyle>
          <a:p>
            <a:pPr>
              <a:defRPr/>
            </a:pPr>
            <a:fld id="{A5BC7288-ED29-4133-9153-15D522F952B7}" type="datetime1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21050" y="6005513"/>
            <a:ext cx="3078163" cy="346075"/>
          </a:xfrm>
          <a:prstGeom prst="rect">
            <a:avLst/>
          </a:prstGeom>
        </p:spPr>
        <p:txBody>
          <a:bodyPr lIns="91431" tIns="45716" rIns="91431" bIns="45716"/>
          <a:lstStyle>
            <a:lvl1pPr defTabSz="449218">
              <a:defRPr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65950" y="6005513"/>
            <a:ext cx="2268538" cy="346075"/>
          </a:xfrm>
          <a:prstGeom prst="rect">
            <a:avLst/>
          </a:prstGeom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283E954-9713-4C38-9665-E6EA1D4D6E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076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"/>
          <p:cNvSpPr txBox="1">
            <a:spLocks noChangeArrowheads="1"/>
          </p:cNvSpPr>
          <p:nvPr/>
        </p:nvSpPr>
        <p:spPr bwMode="auto">
          <a:xfrm>
            <a:off x="484188" y="5900738"/>
            <a:ext cx="22558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3324225" y="5900738"/>
            <a:ext cx="30734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pic>
        <p:nvPicPr>
          <p:cNvPr id="1028" name="Immagin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31454" r="27226" b="17673"/>
          <a:stretch>
            <a:fillRect/>
          </a:stretch>
        </p:blipFill>
        <p:spPr bwMode="auto">
          <a:xfrm>
            <a:off x="247650" y="5497513"/>
            <a:ext cx="539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CasellaDiTesto 1"/>
          <p:cNvSpPr txBox="1">
            <a:spLocks noChangeArrowheads="1"/>
          </p:cNvSpPr>
          <p:nvPr userDrawn="1"/>
        </p:nvSpPr>
        <p:spPr bwMode="auto">
          <a:xfrm>
            <a:off x="9190038" y="6094413"/>
            <a:ext cx="5175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1000">
                <a:solidFill>
                  <a:srgbClr val="FF0000"/>
                </a:solidFill>
                <a:latin typeface="Frutiger" pitchFamily="2" charset="0"/>
              </a:rPr>
              <a:t>   </a:t>
            </a:r>
            <a:fld id="{2FB298C7-DF4C-4E9B-804B-BD314B02CF24}" type="slidenum">
              <a:rPr lang="it-IT" altLang="it-IT" sz="1000">
                <a:solidFill>
                  <a:srgbClr val="FF0000"/>
                </a:solidFill>
                <a:latin typeface="Frutiger" pitchFamily="2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‹N›</a:t>
            </a:fld>
            <a:endParaRPr lang="it-IT" altLang="it-IT">
              <a:solidFill>
                <a:srgbClr val="FF0000"/>
              </a:solidFill>
              <a:latin typeface="Frutiger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+mj-lt"/>
          <a:ea typeface="Arial Unicode MS" panose="020B0604020202020204" pitchFamily="34" charset="-128"/>
          <a:cs typeface="+mj-cs"/>
        </a:defRPr>
      </a:lvl1pPr>
      <a:lvl2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2pPr>
      <a:lvl3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3pPr>
      <a:lvl4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4pPr>
      <a:lvl5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5pPr>
      <a:lvl6pPr marL="2514350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6pPr>
      <a:lvl7pPr marL="2971503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7pPr>
      <a:lvl8pPr marL="3428658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8pPr>
      <a:lvl9pPr marL="3885813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1313" indent="-341313" algn="l" defTabSz="447675" rtl="0" eaLnBrk="0" fontAlgn="base" hangingPunct="0">
        <a:lnSpc>
          <a:spcPct val="93000"/>
        </a:lnSpc>
        <a:spcBef>
          <a:spcPct val="0"/>
        </a:spcBef>
        <a:spcAft>
          <a:spcPts val="1325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1pPr>
      <a:lvl2pPr marL="741363" indent="-284163" algn="l" defTabSz="447675" rtl="0" eaLnBrk="0" fontAlgn="base" hangingPunct="0">
        <a:lnSpc>
          <a:spcPct val="93000"/>
        </a:lnSpc>
        <a:spcBef>
          <a:spcPct val="0"/>
        </a:spcBef>
        <a:spcAft>
          <a:spcPts val="107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2pPr>
      <a:lvl3pPr marL="11414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788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3pPr>
      <a:lvl4pPr marL="15986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538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4pPr>
      <a:lvl5pPr marL="20558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5pPr>
      <a:lvl6pPr marL="2514350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6pPr>
      <a:lvl7pPr marL="2971503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7pPr>
      <a:lvl8pPr marL="3428658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8pPr>
      <a:lvl9pPr marL="3885813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po 1"/>
          <p:cNvGrpSpPr>
            <a:grpSpLocks/>
          </p:cNvGrpSpPr>
          <p:nvPr/>
        </p:nvGrpSpPr>
        <p:grpSpPr bwMode="auto">
          <a:xfrm>
            <a:off x="-11113" y="0"/>
            <a:ext cx="9750426" cy="6488113"/>
            <a:chOff x="-10912" y="0"/>
            <a:chExt cx="9749759" cy="6487795"/>
          </a:xfrm>
        </p:grpSpPr>
        <p:sp>
          <p:nvSpPr>
            <p:cNvPr id="5125" name="Rettangolo 1"/>
            <p:cNvSpPr>
              <a:spLocks noChangeArrowheads="1"/>
            </p:cNvSpPr>
            <p:nvPr/>
          </p:nvSpPr>
          <p:spPr bwMode="auto">
            <a:xfrm>
              <a:off x="-10912" y="3277869"/>
              <a:ext cx="9749759" cy="32099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/>
            </a:p>
          </p:txBody>
        </p:sp>
        <p:sp>
          <p:nvSpPr>
            <p:cNvPr id="2" name="Rettangolo 1"/>
            <p:cNvSpPr>
              <a:spLocks noChangeArrowheads="1"/>
            </p:cNvSpPr>
            <p:nvPr/>
          </p:nvSpPr>
          <p:spPr bwMode="auto">
            <a:xfrm>
              <a:off x="200" y="0"/>
              <a:ext cx="9719598" cy="32700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/>
            <a:lstStyle/>
            <a:p>
              <a:pPr defTabSz="449218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 altLang="it-IT">
                <a:latin typeface="Calibri" pitchFamily="32" charset="0"/>
                <a:ea typeface="+mn-ea"/>
              </a:endParaRPr>
            </a:p>
          </p:txBody>
        </p:sp>
        <p:grpSp>
          <p:nvGrpSpPr>
            <p:cNvPr id="5127" name="Gruppo 4"/>
            <p:cNvGrpSpPr>
              <a:grpSpLocks/>
            </p:cNvGrpSpPr>
            <p:nvPr/>
          </p:nvGrpSpPr>
          <p:grpSpPr bwMode="auto">
            <a:xfrm>
              <a:off x="4068043" y="750888"/>
              <a:ext cx="1447800" cy="2519362"/>
              <a:chOff x="3323687" y="791815"/>
              <a:chExt cx="1447544" cy="2520280"/>
            </a:xfrm>
          </p:grpSpPr>
          <p:pic>
            <p:nvPicPr>
              <p:cNvPr id="5128" name="Immagine 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2428"/>
              <a:stretch>
                <a:fillRect/>
              </a:stretch>
            </p:blipFill>
            <p:spPr bwMode="auto">
              <a:xfrm>
                <a:off x="3383731" y="791815"/>
                <a:ext cx="1387500" cy="1428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9" name="Immagin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621"/>
              <a:stretch>
                <a:fillRect/>
              </a:stretch>
            </p:blipFill>
            <p:spPr bwMode="auto">
              <a:xfrm>
                <a:off x="3323687" y="1883489"/>
                <a:ext cx="1440160" cy="1428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693863" y="3735388"/>
            <a:ext cx="6240462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buSzPct val="100000"/>
            </a:pPr>
            <a:r>
              <a:rPr lang="it-IT" altLang="it-IT" sz="2800">
                <a:latin typeface="Frutiger 75 Black" pitchFamily="2" charset="0"/>
              </a:rPr>
              <a:t>Bilancio Consolidato</a:t>
            </a:r>
          </a:p>
          <a:p>
            <a:pPr algn="ctr" eaLnBrk="1" hangingPunct="1">
              <a:buSzPct val="100000"/>
            </a:pPr>
            <a:r>
              <a:rPr lang="it-IT" altLang="it-IT" sz="2800">
                <a:latin typeface="Frutiger 75 Black" pitchFamily="2" charset="0"/>
              </a:rPr>
              <a:t>Esercizio 2019</a:t>
            </a:r>
          </a:p>
          <a:p>
            <a:pPr algn="ctr" eaLnBrk="1" hangingPunct="1">
              <a:buSzPct val="100000"/>
            </a:pPr>
            <a:endParaRPr lang="it-IT" altLang="it-IT" sz="2800">
              <a:latin typeface="Frutiger" pitchFamily="2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724227" y="5760367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Commissione Bilancio, 25 novembre 2020</a:t>
            </a:r>
            <a:endParaRPr lang="it-IT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42988" y="376238"/>
            <a:ext cx="74390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I Risultati Economici</a:t>
            </a:r>
          </a:p>
        </p:txBody>
      </p:sp>
      <p:sp>
        <p:nvSpPr>
          <p:cNvPr id="21507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47700" y="1295400"/>
            <a:ext cx="8388350" cy="3744913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it-IT" sz="2400" kern="0" dirty="0" smtClean="0">
                <a:latin typeface="Calibri" panose="020F0502020204030204" pitchFamily="34" charset="0"/>
              </a:rPr>
              <a:t>Il </a:t>
            </a:r>
            <a:r>
              <a:rPr lang="it-IT" sz="2400" b="1" kern="0" dirty="0" smtClean="0">
                <a:latin typeface="Calibri" panose="020F0502020204030204" pitchFamily="34" charset="0"/>
              </a:rPr>
              <a:t>Risultato </a:t>
            </a:r>
            <a:r>
              <a:rPr lang="it-IT" sz="24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operativo </a:t>
            </a:r>
            <a:r>
              <a:rPr lang="it-IT" sz="2400" kern="0" dirty="0">
                <a:solidFill>
                  <a:schemeClr val="tx1"/>
                </a:solidFill>
                <a:latin typeface="Calibri" panose="020F0502020204030204" pitchFamily="34" charset="0"/>
              </a:rPr>
              <a:t>della gestione caratteristica è positivo per</a:t>
            </a:r>
            <a:r>
              <a:rPr lang="it-IT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24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426,6</a:t>
            </a:r>
            <a:r>
              <a:rPr lang="it-IT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24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euro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it-IT" altLang="it-IT" sz="2400" kern="0" dirty="0">
                <a:solidFill>
                  <a:schemeClr val="tx1"/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24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Risultato ante imposte </a:t>
            </a:r>
            <a:r>
              <a:rPr lang="it-IT" altLang="it-IT" sz="2400" kern="0" dirty="0">
                <a:solidFill>
                  <a:schemeClr val="tx1"/>
                </a:solidFill>
                <a:latin typeface="Calibri" panose="020F0502020204030204" pitchFamily="34" charset="0"/>
              </a:rPr>
              <a:t>è pari a </a:t>
            </a:r>
            <a:r>
              <a:rPr lang="it-IT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  <a:r>
              <a:rPr lang="it-IT" sz="24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71,3</a:t>
            </a:r>
            <a:r>
              <a:rPr lang="it-IT" altLang="it-IT" sz="24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4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euro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it-IT" altLang="it-IT" sz="2400" kern="0" dirty="0">
                <a:solidFill>
                  <a:schemeClr val="tx1"/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24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carico fiscale</a:t>
            </a:r>
            <a:r>
              <a:rPr lang="it-IT" altLang="it-IT" sz="2400" kern="0" dirty="0">
                <a:solidFill>
                  <a:schemeClr val="tx1"/>
                </a:solidFill>
                <a:latin typeface="Calibri" panose="020F0502020204030204" pitchFamily="34" charset="0"/>
              </a:rPr>
              <a:t>, che somma alle imposte pagate dal Comune anche quelle afferenti le attività dei soggetti consolidati, ammontante complessivamente a </a:t>
            </a:r>
            <a:r>
              <a:rPr lang="it-IT" altLang="it-IT" sz="24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138,7 </a:t>
            </a:r>
            <a:r>
              <a:rPr lang="it-IT" altLang="it-IT" sz="24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euro, </a:t>
            </a:r>
            <a:r>
              <a:rPr lang="it-IT" altLang="it-IT" sz="24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porta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it-IT" altLang="it-IT" sz="24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2400" b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Risultato </a:t>
            </a:r>
            <a:r>
              <a:rPr lang="it-IT" altLang="it-IT" sz="24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netto </a:t>
            </a:r>
            <a:r>
              <a:rPr lang="it-IT" altLang="it-IT" sz="2400" b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è di </a:t>
            </a:r>
            <a:r>
              <a:rPr lang="it-IT" altLang="it-IT" sz="24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332,6 </a:t>
            </a:r>
            <a:r>
              <a:rPr lang="it-IT" altLang="it-IT" sz="24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</a:t>
            </a:r>
            <a:r>
              <a:rPr lang="it-IT" altLang="it-IT" sz="24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euro, di cui 272,2 di pertinenza del Gruppo e 60,4 milioni di pertinenza di terzi</a:t>
            </a:r>
            <a:endParaRPr lang="it-IT" altLang="it-IT" sz="24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125538" y="223838"/>
            <a:ext cx="74390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Conto Economico Riclassificato</a:t>
            </a:r>
            <a:endParaRPr lang="it-IT" altLang="it-IT" sz="1000">
              <a:solidFill>
                <a:schemeClr val="tx1"/>
              </a:solidFill>
              <a:latin typeface="Frutiger 75 Black" pitchFamily="2" charset="0"/>
            </a:endParaRPr>
          </a:p>
          <a:p>
            <a:pPr algn="r" eaLnBrk="1" hangingPunct="1">
              <a:buSzPct val="100000"/>
            </a:pPr>
            <a:r>
              <a:rPr lang="it-IT" altLang="it-IT" sz="1400">
                <a:solidFill>
                  <a:schemeClr val="tx1"/>
                </a:solidFill>
              </a:rPr>
              <a:t>(dati in milioni di euro)</a:t>
            </a:r>
          </a:p>
        </p:txBody>
      </p:sp>
      <p:sp>
        <p:nvSpPr>
          <p:cNvPr id="23555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154113" y="935038"/>
          <a:ext cx="7993062" cy="5329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1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147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u="none" strike="noStrike" dirty="0">
                          <a:effectLst/>
                          <a:latin typeface="Calibri" panose="020F0502020204030204" pitchFamily="34" charset="0"/>
                        </a:rPr>
                        <a:t>Voce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u="none" strike="noStrike" dirty="0">
                          <a:effectLst/>
                          <a:latin typeface="Calibri" panose="020F0502020204030204" pitchFamily="34" charset="0"/>
                        </a:rPr>
                        <a:t> Comune di Milano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u="none" strike="noStrike" dirty="0">
                          <a:effectLst/>
                          <a:latin typeface="Calibri" panose="020F0502020204030204" pitchFamily="34" charset="0"/>
                        </a:rPr>
                        <a:t> Bilancio Consolidato 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1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</a:rPr>
                        <a:t>Componenti positivi della gestione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3.231,2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6.443,9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47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>
                          <a:effectLst/>
                          <a:latin typeface="Calibri" panose="020F0502020204030204" pitchFamily="34" charset="0"/>
                        </a:rPr>
                        <a:t>Costi </a:t>
                      </a:r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esterni (beni e servizi)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(1.976,6)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(3.400,1)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1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b="1" u="none" strike="noStrike" dirty="0">
                          <a:effectLst/>
                          <a:latin typeface="Calibri" panose="020F0502020204030204" pitchFamily="34" charset="0"/>
                        </a:rPr>
                        <a:t>Valore </a:t>
                      </a:r>
                      <a:r>
                        <a:rPr lang="it-IT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aggiunto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1,254,6</a:t>
                      </a:r>
                      <a:endParaRPr lang="it-IT" sz="1800" b="1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3.043,8</a:t>
                      </a:r>
                      <a:endParaRPr lang="it-IT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87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>
                          <a:effectLst/>
                          <a:latin typeface="Calibri" panose="020F0502020204030204" pitchFamily="34" charset="0"/>
                        </a:rPr>
                        <a:t>Costo del lavoro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(585,3)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(1.612,5)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91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b="1" u="none" strike="noStrike" dirty="0">
                          <a:effectLst/>
                          <a:latin typeface="Calibri" panose="020F0502020204030204" pitchFamily="34" charset="0"/>
                        </a:rPr>
                        <a:t>Margine operativo lordo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669,9</a:t>
                      </a:r>
                      <a:endParaRPr lang="it-IT" sz="1800" b="1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1.431,3</a:t>
                      </a:r>
                      <a:endParaRPr lang="it-IT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91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Ammortamenti e accantonamenti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(626,9)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(1.004,7)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64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b="1" u="none" strike="noStrike" dirty="0">
                          <a:effectLst/>
                          <a:latin typeface="Calibri" panose="020F0502020204030204" pitchFamily="34" charset="0"/>
                        </a:rPr>
                        <a:t>Risultato operativo (gestione caratteristica)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42,4</a:t>
                      </a:r>
                      <a:endParaRPr lang="it-IT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426,6</a:t>
                      </a:r>
                      <a:endParaRPr lang="it-IT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91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</a:rPr>
                        <a:t>Saldo gestione finanziaria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62,3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(123,5)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91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>
                          <a:effectLst/>
                          <a:latin typeface="Calibri" panose="020F0502020204030204" pitchFamily="34" charset="0"/>
                        </a:rPr>
                        <a:t>Rettifiche di valore </a:t>
                      </a:r>
                      <a:r>
                        <a:rPr lang="it-IT" sz="1800" u="none" strike="noStrike" dirty="0" err="1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it-IT" sz="18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mm</a:t>
                      </a:r>
                      <a:r>
                        <a:rPr lang="it-IT" sz="1800" u="none" strike="noStrike" dirty="0"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finanziarie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91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</a:rPr>
                        <a:t>Saldo gestione straordinaria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211,1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162,6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91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b="1" u="none" strike="noStrike" dirty="0">
                          <a:effectLst/>
                          <a:latin typeface="Calibri" panose="020F0502020204030204" pitchFamily="34" charset="0"/>
                        </a:rPr>
                        <a:t>Risultato ante imposte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315,8</a:t>
                      </a:r>
                      <a:endParaRPr lang="it-IT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471,3</a:t>
                      </a:r>
                      <a:endParaRPr lang="it-IT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691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>
                          <a:effectLst/>
                          <a:latin typeface="Calibri" panose="020F0502020204030204" pitchFamily="34" charset="0"/>
                        </a:rPr>
                        <a:t>Imposte sul reddito e Irap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(34,3)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(138,7)</a:t>
                      </a:r>
                      <a:endParaRPr lang="it-IT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691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b="1" u="none" strike="noStrike" dirty="0">
                          <a:effectLst/>
                          <a:latin typeface="Calibri" panose="020F0502020204030204" pitchFamily="34" charset="0"/>
                        </a:rPr>
                        <a:t>Risultato netto 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281,5</a:t>
                      </a:r>
                      <a:endParaRPr lang="it-IT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332,6</a:t>
                      </a:r>
                      <a:endParaRPr lang="it-IT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1" marR="8891" marT="8892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900113" y="376238"/>
            <a:ext cx="8208962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Stato Patrimoniale Attivo</a:t>
            </a:r>
          </a:p>
          <a:p>
            <a:pPr algn="r" eaLnBrk="1" hangingPunct="1">
              <a:buSzPct val="100000"/>
            </a:pPr>
            <a:r>
              <a:rPr lang="it-IT" altLang="it-IT" sz="1200">
                <a:solidFill>
                  <a:schemeClr val="tx1"/>
                </a:solidFill>
              </a:rPr>
              <a:t>(dati in milioni di euro)</a:t>
            </a:r>
          </a:p>
        </p:txBody>
      </p:sp>
      <p:sp>
        <p:nvSpPr>
          <p:cNvPr id="25603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971550" y="1008063"/>
          <a:ext cx="8137525" cy="504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00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Voce</a:t>
                      </a:r>
                    </a:p>
                  </a:txBody>
                  <a:tcPr marL="9524" marR="9524" marT="8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Comune di </a:t>
                      </a:r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Bilancio</a:t>
                      </a:r>
                      <a:r>
                        <a:rPr lang="it-IT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Consolidato 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22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Immobilizzazioni Immateriali</a:t>
                      </a:r>
                    </a:p>
                  </a:txBody>
                  <a:tcPr marL="85711" marR="9524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21,6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1.576,4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71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Immobilizzazioni Materiali</a:t>
                      </a:r>
                    </a:p>
                  </a:txBody>
                  <a:tcPr marL="85711" marR="9524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8.930,8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12.274,6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Immobilizzazioni Finanziarie</a:t>
                      </a:r>
                    </a:p>
                  </a:txBody>
                  <a:tcPr marL="85711" marR="9524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2.798,1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1.357,7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74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Immobilizzazioni</a:t>
                      </a:r>
                    </a:p>
                  </a:txBody>
                  <a:tcPr marL="85711" marR="9524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11.750,5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15.208,7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Rimanenze</a:t>
                      </a:r>
                    </a:p>
                  </a:txBody>
                  <a:tcPr marL="85711" marR="9524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143,1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72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Crediti</a:t>
                      </a:r>
                    </a:p>
                  </a:txBody>
                  <a:tcPr marL="85711" marR="9524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2.401,4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3.444,1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26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Attività Finanziarie</a:t>
                      </a:r>
                    </a:p>
                  </a:txBody>
                  <a:tcPr marL="85711" marR="9524" marT="812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261,3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21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Disponibilità Liquide</a:t>
                      </a:r>
                    </a:p>
                  </a:txBody>
                  <a:tcPr marL="85711" marR="9524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1.869,3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2.491,3</a:t>
                      </a:r>
                    </a:p>
                  </a:txBody>
                  <a:tcPr marL="9524" marR="85711" marT="812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2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Attivo Circolante</a:t>
                      </a:r>
                    </a:p>
                  </a:txBody>
                  <a:tcPr marL="85711" marR="9524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4.270,7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6.339,8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72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Ratei e Risconti Attivi</a:t>
                      </a:r>
                    </a:p>
                  </a:txBody>
                  <a:tcPr marL="85711" marR="9524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21,0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734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ATTIVO</a:t>
                      </a:r>
                    </a:p>
                  </a:txBody>
                  <a:tcPr marL="85711" marR="9524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16.021,2</a:t>
                      </a:r>
                    </a:p>
                  </a:txBody>
                  <a:tcPr marL="9524" marR="85711" marT="812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21.569,5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1" marT="812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755650" y="376238"/>
            <a:ext cx="80645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Stato Patrimoniale – Passivo e Patrimonio Netto</a:t>
            </a:r>
          </a:p>
          <a:p>
            <a:pPr eaLnBrk="1" hangingPunct="1">
              <a:buSzPct val="100000"/>
            </a:pPr>
            <a:endParaRPr lang="it-IT" altLang="it-IT" sz="1200">
              <a:solidFill>
                <a:srgbClr val="FF0000"/>
              </a:solidFill>
              <a:latin typeface="Frutiger 75 Black" pitchFamily="2" charset="0"/>
            </a:endParaRPr>
          </a:p>
          <a:p>
            <a:pPr algn="r" eaLnBrk="1" hangingPunct="1">
              <a:buSzPct val="100000"/>
            </a:pPr>
            <a:r>
              <a:rPr lang="it-IT" altLang="it-IT" sz="1400">
                <a:solidFill>
                  <a:schemeClr val="tx1"/>
                </a:solidFill>
              </a:rPr>
              <a:t>(dati in milioni di euro)</a:t>
            </a:r>
            <a:endParaRPr lang="it-IT" altLang="it-IT" sz="1400">
              <a:solidFill>
                <a:srgbClr val="FF0000"/>
              </a:solidFill>
            </a:endParaRPr>
          </a:p>
        </p:txBody>
      </p:sp>
      <p:sp>
        <p:nvSpPr>
          <p:cNvPr id="27651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762000" y="1439863"/>
          <a:ext cx="8202613" cy="3878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7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056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Voce</a:t>
                      </a:r>
                    </a:p>
                  </a:txBody>
                  <a:tcPr marL="9524" marR="9524" marT="8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Comune </a:t>
                      </a:r>
                      <a:r>
                        <a:rPr lang="it-IT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 Milano</a:t>
                      </a:r>
                      <a:endParaRPr lang="it-IT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Bilancio</a:t>
                      </a:r>
                      <a:r>
                        <a:rPr lang="it-IT" sz="2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Consolidato </a:t>
                      </a:r>
                      <a:endParaRPr lang="it-IT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73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TOTALE Patrimonio Netto</a:t>
                      </a:r>
                    </a:p>
                  </a:txBody>
                  <a:tcPr marL="85718" marR="9524" marT="8286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7.999,1</a:t>
                      </a:r>
                      <a:endParaRPr lang="it-IT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85718" marT="82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9.365,7</a:t>
                      </a:r>
                      <a:endParaRPr lang="it-IT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8" marT="828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1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TOTALE Fondi Rischi e Oneri</a:t>
                      </a:r>
                    </a:p>
                  </a:txBody>
                  <a:tcPr marL="85718" marR="9524" marT="8286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67,3</a:t>
                      </a:r>
                      <a:endParaRPr lang="it-IT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85718" marT="82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487,3</a:t>
                      </a:r>
                      <a:endParaRPr lang="it-IT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8" marT="828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1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TFR</a:t>
                      </a:r>
                    </a:p>
                  </a:txBody>
                  <a:tcPr marL="85718" marR="9524" marT="8286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it-IT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it-IT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85718" marT="82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257,7</a:t>
                      </a:r>
                      <a:endParaRPr lang="it-IT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8" marT="828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9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TOTALE Debiti</a:t>
                      </a:r>
                    </a:p>
                  </a:txBody>
                  <a:tcPr marL="85718" marR="9524" marT="8286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4.965,1</a:t>
                      </a:r>
                      <a:endParaRPr lang="it-IT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85718" marT="82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8.407,0</a:t>
                      </a:r>
                      <a:endParaRPr lang="it-IT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8" marT="828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8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TOTALE Ratei e Risconti Passivi</a:t>
                      </a:r>
                    </a:p>
                  </a:txBody>
                  <a:tcPr marL="85718" marR="9524" marT="8286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2.989,7</a:t>
                      </a:r>
                      <a:endParaRPr lang="it-IT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85718" marT="82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3.051,8</a:t>
                      </a:r>
                      <a:endParaRPr lang="it-IT" sz="2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8" marT="828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8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TOTALE PASSIVO e PATRIMONIO NETTO</a:t>
                      </a:r>
                    </a:p>
                  </a:txBody>
                  <a:tcPr marL="85718" marR="9524" marT="8286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2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16.021,2</a:t>
                      </a:r>
                      <a:endParaRPr lang="it-IT" sz="2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4" marR="85718" marT="82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21.569,5</a:t>
                      </a:r>
                      <a:endParaRPr lang="it-IT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85718" marT="828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042988" y="144463"/>
            <a:ext cx="74390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I Principali Valori dello Stato Patrimoniale</a:t>
            </a:r>
          </a:p>
        </p:txBody>
      </p:sp>
      <p:sp>
        <p:nvSpPr>
          <p:cNvPr id="29699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557213" y="647700"/>
            <a:ext cx="8983662" cy="5616575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1900" kern="0" dirty="0">
                <a:latin typeface="Calibri" panose="020F0502020204030204" pitchFamily="34" charset="0"/>
              </a:rPr>
              <a:t>Il capitale investito in </a:t>
            </a:r>
            <a:r>
              <a:rPr lang="it-IT" altLang="it-IT" sz="19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Immobilizzazioni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 è pari a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15.208,7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euro, con un incremento di oltre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3.458,2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euro rispetto al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Bilancio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del Comune.</a:t>
            </a: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Il</a:t>
            </a:r>
            <a:r>
              <a:rPr lang="it-IT" altLang="it-IT" sz="19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 Patrimonio Netto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è di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  <a:r>
              <a:rPr 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.365,7</a:t>
            </a:r>
            <a:r>
              <a:rPr lang="it-IT" sz="1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euro, di cui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269,7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competenza di terzi (soggetti che detengono quote di partecipazione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SEA S.p.A. e nelle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società controllate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dai Gruppi ATM, A2A e SEA). </a:t>
            </a: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19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Patrimonio Netto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finanzia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il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61,6% dell’attivo immobilizzato (tale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rapporto nel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2018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era pari a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59,5%).</a:t>
            </a:r>
            <a:endParaRPr lang="it-IT" altLang="it-IT" sz="19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I </a:t>
            </a:r>
            <a:r>
              <a:rPr lang="it-IT" altLang="it-IT" sz="19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debiti complessivi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passano da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  <a:r>
              <a:rPr lang="it-IT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.965,1</a:t>
            </a:r>
            <a:r>
              <a:rPr lang="it-IT" sz="1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euro del comune di Milano a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8.407,0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euro del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Bilancio Consolidato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  <a:endParaRPr lang="it-IT" altLang="it-IT" sz="190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 </a:t>
            </a:r>
            <a:r>
              <a:rPr lang="it-IT" altLang="it-IT" sz="1900" b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disponibilità di cassa e le attività finanziarie prontamente liquidabili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per un totale di 2.752,6 milioni di euro, sono pari al 29,6% dei debiti complessivi e al 106,9% dei debiti a breve termine.</a:t>
            </a:r>
            <a:endParaRPr lang="it-IT" altLang="it-IT" sz="19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I </a:t>
            </a:r>
            <a:r>
              <a:rPr lang="it-IT" altLang="it-IT" sz="1900" b="1" kern="0" dirty="0">
                <a:solidFill>
                  <a:schemeClr val="tx1"/>
                </a:solidFill>
                <a:latin typeface="Calibri" panose="020F0502020204030204" pitchFamily="34" charset="0"/>
              </a:rPr>
              <a:t>debiti da finanziamento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verso obbligazionisti e istituti di credito passano da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4.110,1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euro del comune di Milano a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6.076,4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nel Bilancio Consolidato (+ 1.966,3 milioni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di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euro). Sono composti </a:t>
            </a:r>
            <a:r>
              <a:rPr lang="it-IT" altLang="it-IT" sz="1900" kern="0" dirty="0">
                <a:solidFill>
                  <a:schemeClr val="tx1"/>
                </a:solidFill>
                <a:latin typeface="Calibri" panose="020F0502020204030204" pitchFamily="34" charset="0"/>
              </a:rPr>
              <a:t>da </a:t>
            </a:r>
            <a:r>
              <a:rPr lang="it-IT" altLang="it-IT" sz="19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prestiti obbligazionari (2.801,3 mln), mutui CDP (1.887,7 mln), mutui BEI (715,5 mln) prestiti da istituti di credito (650,7 mln) e da altri finanziatori (21,2 mln).</a:t>
            </a:r>
            <a:endParaRPr lang="it-IT" altLang="it-IT" sz="1900" kern="0" dirty="0">
              <a:latin typeface="Calibri" panose="020F0502020204030204" pitchFamily="34" charset="0"/>
            </a:endParaRPr>
          </a:p>
          <a:p>
            <a:pPr marL="0" indent="0">
              <a:defRPr/>
            </a:pPr>
            <a:endParaRPr lang="it-IT" sz="1900" kern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684213" y="376238"/>
            <a:ext cx="8424862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Incidenza ricavi con il comune di Milano</a:t>
            </a:r>
            <a:endParaRPr lang="it-IT" altLang="it-IT" sz="1200">
              <a:solidFill>
                <a:srgbClr val="FF0000"/>
              </a:solidFill>
              <a:latin typeface="Frutiger 75 Black" pitchFamily="2" charset="0"/>
            </a:endParaRPr>
          </a:p>
          <a:p>
            <a:pPr algn="r" eaLnBrk="1" hangingPunct="1">
              <a:buSzPct val="100000"/>
            </a:pPr>
            <a:r>
              <a:rPr lang="it-IT" altLang="it-IT" sz="1200">
                <a:solidFill>
                  <a:schemeClr val="tx1"/>
                </a:solidFill>
              </a:rPr>
              <a:t>(dati in milioni di euro)</a:t>
            </a:r>
            <a:endParaRPr lang="it-IT" altLang="it-IT" sz="1200">
              <a:solidFill>
                <a:srgbClr val="FF0000"/>
              </a:solidFill>
            </a:endParaRPr>
          </a:p>
          <a:p>
            <a:pPr eaLnBrk="1" hangingPunct="1">
              <a:buSzPct val="100000"/>
            </a:pPr>
            <a:endParaRPr lang="it-IT" altLang="it-IT" sz="2400">
              <a:solidFill>
                <a:srgbClr val="FF0000"/>
              </a:solidFill>
              <a:latin typeface="Frutiger 75 Black" pitchFamily="2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827088" y="1079500"/>
          <a:ext cx="8281988" cy="4968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3233">
                  <a:extLst>
                    <a:ext uri="{9D8B030D-6E8A-4147-A177-3AD203B41FA5}">
                      <a16:colId xmlns:a16="http://schemas.microsoft.com/office/drawing/2014/main" val="4086282534"/>
                    </a:ext>
                  </a:extLst>
                </a:gridCol>
                <a:gridCol w="1478992">
                  <a:extLst>
                    <a:ext uri="{9D8B030D-6E8A-4147-A177-3AD203B41FA5}">
                      <a16:colId xmlns:a16="http://schemas.microsoft.com/office/drawing/2014/main" val="4204861511"/>
                    </a:ext>
                  </a:extLst>
                </a:gridCol>
                <a:gridCol w="1479921">
                  <a:extLst>
                    <a:ext uri="{9D8B030D-6E8A-4147-A177-3AD203B41FA5}">
                      <a16:colId xmlns:a16="http://schemas.microsoft.com/office/drawing/2014/main" val="446140540"/>
                    </a:ext>
                  </a:extLst>
                </a:gridCol>
                <a:gridCol w="1479921">
                  <a:extLst>
                    <a:ext uri="{9D8B030D-6E8A-4147-A177-3AD203B41FA5}">
                      <a16:colId xmlns:a16="http://schemas.microsoft.com/office/drawing/2014/main" val="2750478335"/>
                    </a:ext>
                  </a:extLst>
                </a:gridCol>
                <a:gridCol w="1479921">
                  <a:extLst>
                    <a:ext uri="{9D8B030D-6E8A-4147-A177-3AD203B41FA5}">
                      <a16:colId xmlns:a16="http://schemas.microsoft.com/office/drawing/2014/main" val="418504582"/>
                    </a:ext>
                  </a:extLst>
                </a:gridCol>
              </a:tblGrid>
              <a:tr h="526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Società/enti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Ricavi con economie terze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Ricavi infragruppo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Ricavi totali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Incidenza ricavi infragruppo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2517591292"/>
                  </a:ext>
                </a:extLst>
              </a:tr>
              <a:tr h="320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Gruppo A2A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1.733,8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</a:t>
                      </a: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97,2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</a:t>
                      </a: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1.831,0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5,3%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2524908194"/>
                  </a:ext>
                </a:extLst>
              </a:tr>
              <a:tr h="308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Gruppo SEA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</a:t>
                      </a: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756,8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</a:t>
                      </a: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</a:t>
                      </a: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758,0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0,2%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4170010985"/>
                  </a:ext>
                </a:extLst>
              </a:tr>
              <a:tr h="385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Gruppo ATM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</a:t>
                      </a: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320,3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</a:t>
                      </a: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682,9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</a:t>
                      </a: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1.003,2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68,1%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3824437044"/>
                  </a:ext>
                </a:extLst>
              </a:tr>
              <a:tr h="308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MM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</a:t>
                      </a: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232,3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41,4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273,7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15,1%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1471683667"/>
                  </a:ext>
                </a:extLst>
              </a:tr>
              <a:tr h="274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Milano Ristorazione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44,3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49,0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93,3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52,5%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1565236445"/>
                  </a:ext>
                </a:extLst>
              </a:tr>
              <a:tr h="274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Milanosport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18,4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5,0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23,4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21,5%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1408644886"/>
                  </a:ext>
                </a:extLst>
              </a:tr>
              <a:tr h="274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AMAT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6,0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9,2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65,5%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3006792510"/>
                  </a:ext>
                </a:extLst>
              </a:tr>
              <a:tr h="274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SOGEMI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14,8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14,8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510203322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AFM - Azienda Farmacie Milanesi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27,0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27,0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646427961"/>
                  </a:ext>
                </a:extLst>
              </a:tr>
              <a:tr h="274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Fondazione Milano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5,5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10,8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16,3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66,5%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3665201190"/>
                  </a:ext>
                </a:extLst>
              </a:tr>
              <a:tr h="430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Fondazione Teatro alla Scala 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12,2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0,7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12,9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5,3%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4172111289"/>
                  </a:ext>
                </a:extLst>
              </a:tr>
              <a:tr h="274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Agenzia TPL</a:t>
                      </a:r>
                      <a:endParaRPr lang="it-IT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64,2 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24,8 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89,0 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27,9%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781858848"/>
                  </a:ext>
                </a:extLst>
              </a:tr>
              <a:tr h="274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 2019</a:t>
                      </a:r>
                      <a:endParaRPr lang="it-IT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3.232,8 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919,0 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4.151,8 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22,1%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2563805822"/>
                  </a:ext>
                </a:extLst>
              </a:tr>
              <a:tr h="274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 2018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2.917,5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886,1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3.803,6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23,3%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3" marR="44453" marT="0" marB="0" anchor="ctr"/>
                </a:tc>
                <a:extLst>
                  <a:ext uri="{0D108BD9-81ED-4DB2-BD59-A6C34878D82A}">
                    <a16:rowId xmlns:a16="http://schemas.microsoft.com/office/drawing/2014/main" val="78745514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735013" y="1052513"/>
            <a:ext cx="8589962" cy="4708525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defRPr/>
            </a:pPr>
            <a:endParaRPr lang="it-IT" sz="2000" kern="0" dirty="0"/>
          </a:p>
        </p:txBody>
      </p:sp>
      <p:sp>
        <p:nvSpPr>
          <p:cNvPr id="32772" name="Text Box 1"/>
          <p:cNvSpPr txBox="1">
            <a:spLocks noChangeArrowheads="1"/>
          </p:cNvSpPr>
          <p:nvPr/>
        </p:nvSpPr>
        <p:spPr bwMode="auto">
          <a:xfrm>
            <a:off x="827088" y="376238"/>
            <a:ext cx="8424862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Incidenza ricavi con il comune di Milano</a:t>
            </a:r>
          </a:p>
          <a:p>
            <a:pPr eaLnBrk="1" hangingPunct="1">
              <a:buSzPct val="100000"/>
            </a:pPr>
            <a:endParaRPr lang="it-IT" altLang="it-IT" sz="2400">
              <a:solidFill>
                <a:srgbClr val="FF0000"/>
              </a:solidFill>
              <a:latin typeface="Frutiger 75 Black" pitchFamily="2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55650" y="1268413"/>
            <a:ext cx="8589963" cy="4708525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defRPr/>
            </a:pPr>
            <a:endParaRPr lang="it-IT" altLang="it-IT" sz="1800" kern="0" dirty="0">
              <a:latin typeface="Frutiger" panose="00000400000000000000" pitchFamily="2" charset="0"/>
            </a:endParaRPr>
          </a:p>
          <a:p>
            <a:pPr marL="0" indent="0">
              <a:defRPr/>
            </a:pPr>
            <a:endParaRPr lang="it-IT" sz="2000" kern="0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87413" y="1439863"/>
            <a:ext cx="7861300" cy="4113212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latin typeface="Calibri" panose="020F0502020204030204" pitchFamily="34" charset="0"/>
              </a:rPr>
              <a:t>L’incidenza dei ricavi che le </a:t>
            </a:r>
            <a:r>
              <a:rPr lang="it-IT" altLang="it-IT" sz="2200" kern="0" dirty="0" smtClean="0">
                <a:latin typeface="Calibri" panose="020F0502020204030204" pitchFamily="34" charset="0"/>
              </a:rPr>
              <a:t>Società </a:t>
            </a:r>
            <a:r>
              <a:rPr lang="it-IT" altLang="it-IT" sz="2200" kern="0" dirty="0">
                <a:latin typeface="Calibri" panose="020F0502020204030204" pitchFamily="34" charset="0"/>
              </a:rPr>
              <a:t>e gli </a:t>
            </a:r>
            <a:r>
              <a:rPr lang="it-IT" altLang="it-IT" sz="2200" kern="0" dirty="0" smtClean="0">
                <a:latin typeface="Calibri" panose="020F0502020204030204" pitchFamily="34" charset="0"/>
              </a:rPr>
              <a:t>Enti </a:t>
            </a:r>
            <a:r>
              <a:rPr lang="it-IT" altLang="it-IT" sz="2200" kern="0" dirty="0">
                <a:latin typeface="Calibri" panose="020F0502020204030204" pitchFamily="34" charset="0"/>
              </a:rPr>
              <a:t>strumentali compresi </a:t>
            </a: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nell’area di consolidamento realizzano con il comune di Milano è complessivamente pari al </a:t>
            </a:r>
            <a:r>
              <a:rPr lang="it-IT" altLang="it-IT" sz="22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22,1% </a:t>
            </a: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dei loro ricavi complessivi.</a:t>
            </a: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I ricavi realizzati con economie terze sono pari al </a:t>
            </a:r>
            <a:r>
              <a:rPr lang="it-IT" altLang="it-IT" sz="22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77,9% </a:t>
            </a: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del totale.</a:t>
            </a: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Nel </a:t>
            </a:r>
            <a:r>
              <a:rPr lang="it-IT" altLang="it-IT" sz="22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2018 </a:t>
            </a: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l’incidenza dei ricavi con il comune di Milano era </a:t>
            </a:r>
            <a:r>
              <a:rPr lang="it-IT" altLang="it-IT" sz="22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del 23,3%, a perimetro di consolidamento simile ma non perfettamente omogeneo rispetto all’attuale.</a:t>
            </a:r>
            <a:endParaRPr lang="it-IT" altLang="it-IT" sz="22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defRPr/>
            </a:pPr>
            <a:endParaRPr lang="it-IT" sz="2200" kern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735013" y="1052513"/>
            <a:ext cx="8589962" cy="4708525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defRPr/>
            </a:pPr>
            <a:endParaRPr lang="it-IT" sz="2000" kern="0" dirty="0"/>
          </a:p>
        </p:txBody>
      </p:sp>
      <p:sp>
        <p:nvSpPr>
          <p:cNvPr id="34820" name="Text Box 1"/>
          <p:cNvSpPr txBox="1">
            <a:spLocks noChangeArrowheads="1"/>
          </p:cNvSpPr>
          <p:nvPr/>
        </p:nvSpPr>
        <p:spPr bwMode="auto">
          <a:xfrm>
            <a:off x="827088" y="376238"/>
            <a:ext cx="8424862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Imposte</a:t>
            </a:r>
          </a:p>
          <a:p>
            <a:pPr eaLnBrk="1" hangingPunct="1">
              <a:buSzPct val="100000"/>
            </a:pPr>
            <a:endParaRPr lang="it-IT" altLang="it-IT" sz="2400">
              <a:solidFill>
                <a:srgbClr val="FF0000"/>
              </a:solidFill>
              <a:latin typeface="Frutiger 75 Black" pitchFamily="2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55650" y="1268413"/>
            <a:ext cx="8589963" cy="4708525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defRPr/>
            </a:pPr>
            <a:endParaRPr lang="it-IT" altLang="it-IT" sz="1800" kern="0" dirty="0">
              <a:latin typeface="Frutiger" panose="00000400000000000000" pitchFamily="2" charset="0"/>
            </a:endParaRPr>
          </a:p>
          <a:p>
            <a:pPr marL="0" indent="0">
              <a:defRPr/>
            </a:pPr>
            <a:endParaRPr lang="it-IT" sz="2000" kern="0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87413" y="1223963"/>
            <a:ext cx="7861300" cy="4113212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>
              <a:buFont typeface="Arial" panose="020B0604020202020204" pitchFamily="34" charset="0"/>
              <a:buChar char="•"/>
              <a:defRPr/>
            </a:pPr>
            <a:endParaRPr lang="it-IT" altLang="it-IT" sz="2200" kern="0" dirty="0">
              <a:latin typeface="Calibri" panose="020F0502020204030204" pitchFamily="34" charset="0"/>
            </a:endParaRP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latin typeface="Calibri" panose="020F0502020204030204" pitchFamily="34" charset="0"/>
              </a:rPr>
              <a:t>Le imposte a </a:t>
            </a: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carico del Gruppo Amministrazione Pubblica del comune di Milano sono pari a </a:t>
            </a:r>
            <a:r>
              <a:rPr lang="it-IT" altLang="it-IT" sz="22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138,7 </a:t>
            </a: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 di euro.</a:t>
            </a: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Le imposte gravanti sul comune di Milano (per IRAP) ammontano a </a:t>
            </a:r>
            <a:r>
              <a:rPr lang="it-IT" altLang="it-IT" sz="22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34,3 </a:t>
            </a: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milioni, mentre il carico degli altri soggetti del Gruppo (compresa IRES) è di </a:t>
            </a:r>
            <a:r>
              <a:rPr lang="it-IT" altLang="it-IT" sz="22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104,4 </a:t>
            </a: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milioni.</a:t>
            </a: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Le imposte rilevate nel Bilancio Consolidato </a:t>
            </a:r>
            <a:r>
              <a:rPr lang="it-IT" altLang="it-IT" sz="22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2018 </a:t>
            </a: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erano pari a  </a:t>
            </a:r>
            <a:r>
              <a:rPr lang="it-IT" altLang="it-IT" sz="22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143,5 </a:t>
            </a:r>
            <a:r>
              <a:rPr lang="it-IT" altLang="it-IT" sz="2200" kern="0" dirty="0">
                <a:solidFill>
                  <a:schemeClr val="tx1"/>
                </a:solidFill>
                <a:latin typeface="Calibri" panose="020F0502020204030204" pitchFamily="34" charset="0"/>
              </a:rPr>
              <a:t>milioni. L’esercizio corrente registra quindi un </a:t>
            </a:r>
            <a:r>
              <a:rPr lang="it-IT" altLang="it-IT" sz="22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decremento  di 4,8 milioni.</a:t>
            </a:r>
            <a:endParaRPr lang="it-IT" altLang="it-IT" sz="22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defRPr/>
            </a:pPr>
            <a:endParaRPr lang="it-IT" sz="2200" kern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125538" y="315913"/>
            <a:ext cx="743902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Elementi e Contenuti</a:t>
            </a:r>
          </a:p>
        </p:txBody>
      </p:sp>
      <p:sp>
        <p:nvSpPr>
          <p:cNvPr id="7171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28650" y="1079500"/>
            <a:ext cx="8335963" cy="5040313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 smtClean="0">
                <a:latin typeface="Calibri" panose="020F0502020204030204" pitchFamily="34" charset="0"/>
              </a:rPr>
              <a:t>Il Bilancio Consolidato deriva dall’aggregazione </a:t>
            </a:r>
            <a:r>
              <a:rPr lang="it-IT" altLang="it-IT" sz="2200" kern="0" dirty="0">
                <a:latin typeface="Calibri" panose="020F0502020204030204" pitchFamily="34" charset="0"/>
              </a:rPr>
              <a:t>dello Stato Patrimoniale e del Conto Economico del Bilancio dell’Ente con i bilanci dei soggetti inclusi nell’area di consolidamento (in presenza di partecipazioni in gruppi, si considera il bilancio consolidato di questi). La chiusura dell’esercizio deve essere al 31/12</a:t>
            </a: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latin typeface="Calibri" panose="020F0502020204030204" pitchFamily="34" charset="0"/>
              </a:rPr>
              <a:t>Per </a:t>
            </a:r>
            <a:r>
              <a:rPr lang="it-IT" altLang="it-IT" sz="2200" b="1" kern="0" dirty="0">
                <a:latin typeface="Calibri" panose="020F0502020204030204" pitchFamily="34" charset="0"/>
              </a:rPr>
              <a:t>le </a:t>
            </a:r>
            <a:r>
              <a:rPr lang="it-IT" altLang="it-IT" sz="2200" b="1" kern="0" dirty="0" smtClean="0">
                <a:latin typeface="Calibri" panose="020F0502020204030204" pitchFamily="34" charset="0"/>
              </a:rPr>
              <a:t>società/enti </a:t>
            </a:r>
            <a:r>
              <a:rPr lang="it-IT" altLang="it-IT" sz="2200" b="1" kern="0" dirty="0">
                <a:latin typeface="Calibri" panose="020F0502020204030204" pitchFamily="34" charset="0"/>
              </a:rPr>
              <a:t>controllati</a:t>
            </a:r>
            <a:r>
              <a:rPr lang="it-IT" altLang="it-IT" sz="2200" kern="0" dirty="0">
                <a:latin typeface="Calibri" panose="020F0502020204030204" pitchFamily="34" charset="0"/>
              </a:rPr>
              <a:t>, il consolidamento avviene con il </a:t>
            </a:r>
            <a:r>
              <a:rPr lang="it-IT" altLang="it-IT" sz="2200" i="1" kern="0" dirty="0">
                <a:latin typeface="Calibri" panose="020F0502020204030204" pitchFamily="34" charset="0"/>
              </a:rPr>
              <a:t>metodo integrale</a:t>
            </a:r>
            <a:r>
              <a:rPr lang="it-IT" altLang="it-IT" sz="2200" kern="0" dirty="0">
                <a:latin typeface="Calibri" panose="020F0502020204030204" pitchFamily="34" charset="0"/>
              </a:rPr>
              <a:t>: integrale attrazione all’interno del bilancio consolidato di tutte le attività e passività, componenti positivi e negativi di reddito dei bilanci del gruppo. Gli elementi vengono ripresi linearmente con contestuale eliminazione di tutti i valori </a:t>
            </a:r>
            <a:r>
              <a:rPr lang="it-IT" altLang="it-IT" sz="2200" kern="0" dirty="0" err="1">
                <a:latin typeface="Calibri" panose="020F0502020204030204" pitchFamily="34" charset="0"/>
              </a:rPr>
              <a:t>intercompany</a:t>
            </a:r>
            <a:endParaRPr lang="it-IT" altLang="it-IT" sz="2200" kern="0" dirty="0">
              <a:latin typeface="Calibri" panose="020F0502020204030204" pitchFamily="34" charset="0"/>
            </a:endParaRP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latin typeface="Calibri" panose="020F0502020204030204" pitchFamily="34" charset="0"/>
              </a:rPr>
              <a:t>Le quote di patrimonio netto di competenza di terzi sono evidenziate nel contesto del patrimonio netto così come la parte di risultato economico di terzi viene distinta nel conto economico consolidato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125538" y="288925"/>
            <a:ext cx="74390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Elementi e Contenuti</a:t>
            </a:r>
          </a:p>
        </p:txBody>
      </p:sp>
      <p:sp>
        <p:nvSpPr>
          <p:cNvPr id="9219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84213" y="1295400"/>
            <a:ext cx="7880350" cy="4752975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latin typeface="Calibri" panose="020F0502020204030204" pitchFamily="34" charset="0"/>
              </a:rPr>
              <a:t>Per le </a:t>
            </a:r>
            <a:r>
              <a:rPr lang="it-IT" altLang="it-IT" sz="2200" b="1" kern="0" dirty="0">
                <a:latin typeface="Calibri" panose="020F0502020204030204" pitchFamily="34" charset="0"/>
              </a:rPr>
              <a:t>società e gli enti partecipati non controllati </a:t>
            </a:r>
            <a:r>
              <a:rPr lang="it-IT" altLang="it-IT" sz="2200" kern="0" dirty="0">
                <a:latin typeface="Calibri" panose="020F0502020204030204" pitchFamily="34" charset="0"/>
              </a:rPr>
              <a:t>il consolidamento avviene con il </a:t>
            </a:r>
            <a:r>
              <a:rPr lang="it-IT" altLang="it-IT" sz="2200" i="1" kern="0" dirty="0">
                <a:latin typeface="Calibri" panose="020F0502020204030204" pitchFamily="34" charset="0"/>
              </a:rPr>
              <a:t>metodo proporzionale</a:t>
            </a:r>
            <a:r>
              <a:rPr lang="it-IT" altLang="it-IT" sz="2200" kern="0" dirty="0">
                <a:latin typeface="Calibri" panose="020F0502020204030204" pitchFamily="34" charset="0"/>
              </a:rPr>
              <a:t>:</a:t>
            </a:r>
            <a:r>
              <a:rPr lang="it-IT" altLang="it-IT" sz="2200" i="1" kern="0" dirty="0">
                <a:latin typeface="Calibri" panose="020F0502020204030204" pitchFamily="34" charset="0"/>
              </a:rPr>
              <a:t> </a:t>
            </a:r>
            <a:r>
              <a:rPr lang="it-IT" sz="2200" kern="0" dirty="0">
                <a:latin typeface="Calibri" panose="020F0502020204030204" pitchFamily="34" charset="0"/>
              </a:rPr>
              <a:t>attrazione delle singole voci dei bilanci del Gruppo per una quota proporzionale alla partecipazione detenuta</a:t>
            </a: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 smtClean="0">
                <a:latin typeface="Calibri" panose="020F0502020204030204" pitchFamily="34" charset="0"/>
              </a:rPr>
              <a:t>L’esito </a:t>
            </a:r>
            <a:r>
              <a:rPr lang="it-IT" altLang="it-IT" sz="2200" kern="0" dirty="0">
                <a:latin typeface="Calibri" panose="020F0502020204030204" pitchFamily="34" charset="0"/>
              </a:rPr>
              <a:t>del processo di consolidamento consiste nella </a:t>
            </a:r>
            <a:r>
              <a:rPr lang="it-IT" altLang="it-IT" sz="2200" b="1" kern="0" dirty="0">
                <a:latin typeface="Calibri" panose="020F0502020204030204" pitchFamily="34" charset="0"/>
              </a:rPr>
              <a:t>rappresentazione del capitale di funzionamento e del reddito del Gruppo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042988" y="376238"/>
            <a:ext cx="74390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La Formazione del Bilancio Consolidato 2019</a:t>
            </a:r>
          </a:p>
        </p:txBody>
      </p:sp>
      <p:sp>
        <p:nvSpPr>
          <p:cNvPr id="11267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900113" y="1079500"/>
            <a:ext cx="7920037" cy="4464050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latin typeface="Calibri" panose="020F0502020204030204" pitchFamily="34" charset="0"/>
              </a:rPr>
              <a:t>Il Gruppo Comune di Milano deve essere rappresentato come unica entità </a:t>
            </a:r>
            <a:r>
              <a:rPr lang="it-IT" altLang="it-IT" sz="2200" kern="0" dirty="0" smtClean="0">
                <a:latin typeface="Calibri" panose="020F0502020204030204" pitchFamily="34" charset="0"/>
              </a:rPr>
              <a:t>economico - </a:t>
            </a:r>
            <a:r>
              <a:rPr lang="it-IT" altLang="it-IT" sz="2200" kern="0" dirty="0">
                <a:latin typeface="Calibri" panose="020F0502020204030204" pitchFamily="34" charset="0"/>
              </a:rPr>
              <a:t>patrimoniale e pertanto il Bilancio Consolidato non deve contenere elementi relativi ai rapporti contrattuali, economici, finanziari e patrimoniali interni (tra tutti i soggetti giuridici che rientrano nell’area di consolidamento: Comune di Milano, società ed enti strumentali)</a:t>
            </a: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latin typeface="Calibri" panose="020F0502020204030204" pitchFamily="34" charset="0"/>
              </a:rPr>
              <a:t>Si parte dallo Stato Patrimoniale e dal Conto Economico </a:t>
            </a:r>
            <a:r>
              <a:rPr lang="it-IT" altLang="it-IT" sz="2200" kern="0" dirty="0" smtClean="0">
                <a:latin typeface="Calibri" panose="020F0502020204030204" pitchFamily="34" charset="0"/>
              </a:rPr>
              <a:t>2019 </a:t>
            </a:r>
            <a:r>
              <a:rPr lang="it-IT" altLang="it-IT" sz="2200" kern="0" dirty="0">
                <a:latin typeface="Calibri" panose="020F0502020204030204" pitchFamily="34" charset="0"/>
              </a:rPr>
              <a:t>del Comune di Milano, approvati con delibera CC n. </a:t>
            </a:r>
            <a:r>
              <a:rPr lang="it-IT" altLang="it-IT" sz="2200" kern="0" dirty="0" smtClean="0">
                <a:latin typeface="Calibri" panose="020F0502020204030204" pitchFamily="34" charset="0"/>
              </a:rPr>
              <a:t>24 </a:t>
            </a:r>
            <a:r>
              <a:rPr lang="it-IT" altLang="it-IT" sz="2200" kern="0" dirty="0">
                <a:latin typeface="Calibri" panose="020F0502020204030204" pitchFamily="34" charset="0"/>
              </a:rPr>
              <a:t>del </a:t>
            </a:r>
            <a:r>
              <a:rPr lang="it-IT" altLang="it-IT" sz="2200" kern="0" dirty="0" smtClean="0">
                <a:latin typeface="Calibri" panose="020F0502020204030204" pitchFamily="34" charset="0"/>
              </a:rPr>
              <a:t>08/06/2020 </a:t>
            </a:r>
            <a:r>
              <a:rPr lang="it-IT" altLang="it-IT" sz="2200" kern="0" dirty="0">
                <a:latin typeface="Calibri" panose="020F0502020204030204" pitchFamily="34" charset="0"/>
              </a:rPr>
              <a:t>(Rendiconto di Gestione </a:t>
            </a:r>
            <a:r>
              <a:rPr lang="it-IT" altLang="it-IT" sz="2200" kern="0" dirty="0" smtClean="0">
                <a:latin typeface="Calibri" panose="020F0502020204030204" pitchFamily="34" charset="0"/>
              </a:rPr>
              <a:t>2019)…</a:t>
            </a:r>
            <a:endParaRPr lang="it-IT" altLang="it-IT" sz="2200" kern="0" dirty="0">
              <a:latin typeface="Calibri" panose="020F0502020204030204" pitchFamily="34" charset="0"/>
            </a:endParaRPr>
          </a:p>
          <a:p>
            <a:pPr marL="285722" indent="-285722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latin typeface="Calibri" panose="020F0502020204030204" pitchFamily="34" charset="0"/>
              </a:rPr>
              <a:t>… aggregando le risultanze dei bilanci </a:t>
            </a:r>
            <a:r>
              <a:rPr lang="it-IT" altLang="it-IT" sz="2200" kern="0" dirty="0" smtClean="0">
                <a:latin typeface="Calibri" panose="020F0502020204030204" pitchFamily="34" charset="0"/>
              </a:rPr>
              <a:t>2019 </a:t>
            </a:r>
            <a:r>
              <a:rPr lang="it-IT" altLang="it-IT" sz="2200" kern="0" dirty="0">
                <a:latin typeface="Calibri" panose="020F0502020204030204" pitchFamily="34" charset="0"/>
              </a:rPr>
              <a:t>delle società e degli enti strumentali del perimetro di consolidamento, definito con delibera di GC n. </a:t>
            </a:r>
            <a:r>
              <a:rPr lang="it-IT" altLang="it-IT" sz="2200" kern="0" dirty="0" smtClean="0">
                <a:latin typeface="Calibri" panose="020F0502020204030204" pitchFamily="34" charset="0"/>
              </a:rPr>
              <a:t>125 del 31/01/2020</a:t>
            </a:r>
            <a:endParaRPr lang="it-IT" altLang="it-IT" sz="2200" kern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84213" y="180975"/>
            <a:ext cx="743902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Area di Consolidamento 2019</a:t>
            </a:r>
          </a:p>
        </p:txBody>
      </p:sp>
      <p:sp>
        <p:nvSpPr>
          <p:cNvPr id="13315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13316" name="CasellaDiTesto 35"/>
          <p:cNvSpPr txBox="1">
            <a:spLocks noChangeArrowheads="1"/>
          </p:cNvSpPr>
          <p:nvPr/>
        </p:nvSpPr>
        <p:spPr bwMode="auto">
          <a:xfrm>
            <a:off x="1081088" y="5434013"/>
            <a:ext cx="8027987" cy="830262"/>
          </a:xfrm>
          <a:prstGeom prst="rect">
            <a:avLst/>
          </a:prstGeom>
          <a:solidFill>
            <a:srgbClr val="CC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31" tIns="45716" rIns="91431" bIns="45716">
            <a:spAutoFit/>
          </a:bodyPr>
          <a:lstStyle/>
          <a:p>
            <a:r>
              <a:rPr lang="it-IT" altLang="it-IT" sz="1600">
                <a:solidFill>
                  <a:schemeClr val="tx1"/>
                </a:solidFill>
              </a:rPr>
              <a:t>Rispetto al 2018, nell’Area di Consolidamento del 2019 è stata inclusa AFM – Azienda Farmacie Milanesi S.p.A., partecipata dal comune di Milano con il 20%. La quota di controllo è detenuta da Admenta Italia S.p.A.</a:t>
            </a:r>
          </a:p>
        </p:txBody>
      </p:sp>
      <p:pic>
        <p:nvPicPr>
          <p:cNvPr id="13317" name="Immagine 36" descr="F2A4E6A5-86EA-4413-90D6-619423C4A8DF|3|Oracle.SmartView.EPRCS|{cc97650a-44de-4724-9a61-b597e4be007b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719138"/>
            <a:ext cx="66960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B46857-D07C-4285-865C-9FC7B1C997C1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52413" y="887413"/>
            <a:ext cx="9251950" cy="5016500"/>
          </a:xfrm>
          <a:prstGeom prst="rect">
            <a:avLst/>
          </a:prstGeom>
          <a:noFill/>
        </p:spPr>
        <p:txBody>
          <a:bodyPr lIns="91431" tIns="45716" rIns="91431" bIns="45716">
            <a:spAutoFit/>
          </a:bodyPr>
          <a:lstStyle/>
          <a:p>
            <a:pPr marL="342866" indent="-342866" defTabSz="449218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Nel GRUPPO DELL’AMMINISTRAZIONE PUBBLICA (GAP)</a:t>
            </a:r>
          </a:p>
          <a:p>
            <a:pPr marL="1084263" lvl="1" indent="-342900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chemeClr val="tx1"/>
                </a:solidFill>
              </a:rPr>
              <a:t>le Società e gli Enti strumentali controllati; </a:t>
            </a:r>
          </a:p>
          <a:p>
            <a:pPr marL="1084263" lvl="1" indent="-342900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chemeClr val="tx1"/>
                </a:solidFill>
              </a:rPr>
              <a:t>le Società partecipate nelle quali l’ente dispone di una quota di diritti di voto esercitabili in Assemblea pari o superiore al 20%; </a:t>
            </a:r>
          </a:p>
          <a:p>
            <a:pPr marL="1084263" lvl="1" indent="-342900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chemeClr val="tx1"/>
                </a:solidFill>
              </a:rPr>
              <a:t>in caso di partecipazione &lt; 20%, le Società partecipate a totale partecipazione pubblica affidatarie dirette di servizi pubblici locali da parte del comune capogruppo;</a:t>
            </a:r>
          </a:p>
          <a:p>
            <a:pPr marL="1084263" lvl="1" indent="-342900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chemeClr val="tx1"/>
                </a:solidFill>
              </a:rPr>
              <a:t>gli Enti strumentali partecipati, di diritto pubblico o privato, soggetti al controllo pubblico;</a:t>
            </a:r>
          </a:p>
          <a:p>
            <a:pPr marL="342900" indent="-342900" defTabSz="449218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 defTabSz="449218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Dal GAP all’AREA DI CONSOLIDAMENTO</a:t>
            </a:r>
          </a:p>
          <a:p>
            <a:pPr marL="1084263" lvl="1" indent="-342900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chemeClr val="tx1"/>
                </a:solidFill>
              </a:rPr>
              <a:t>Gli Enti e le Società totalmente partecipati dall’Amministrazione capogruppo; </a:t>
            </a:r>
          </a:p>
          <a:p>
            <a:pPr marL="1084263" lvl="1" indent="-342900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chemeClr val="tx1"/>
                </a:solidFill>
              </a:rPr>
              <a:t>le Società </a:t>
            </a:r>
            <a:r>
              <a:rPr lang="it-IT" sz="2000" i="1" dirty="0">
                <a:solidFill>
                  <a:schemeClr val="tx1"/>
                </a:solidFill>
              </a:rPr>
              <a:t>in </a:t>
            </a:r>
            <a:r>
              <a:rPr lang="it-IT" sz="2000" i="1" dirty="0" err="1">
                <a:solidFill>
                  <a:schemeClr val="tx1"/>
                </a:solidFill>
              </a:rPr>
              <a:t>house</a:t>
            </a:r>
            <a:r>
              <a:rPr lang="it-IT" sz="2000" i="1" dirty="0">
                <a:solidFill>
                  <a:schemeClr val="tx1"/>
                </a:solidFill>
              </a:rPr>
              <a:t>;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pPr marL="1084263" lvl="1" indent="-342900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chemeClr val="tx1"/>
                </a:solidFill>
              </a:rPr>
              <a:t>gli Enti partecipati titolari di affidamento diretto da parte dei componenti del Gruppo, a prescindere dalla quota di partecipazione;</a:t>
            </a:r>
          </a:p>
          <a:p>
            <a:pPr marL="1084263" lvl="1" indent="-342900" defTabSz="449218"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chemeClr val="tx1"/>
                </a:solidFill>
              </a:rPr>
              <a:t>le società e gli enti </a:t>
            </a:r>
            <a:r>
              <a:rPr lang="it-IT" sz="2000" i="1" dirty="0">
                <a:solidFill>
                  <a:schemeClr val="tx1"/>
                </a:solidFill>
              </a:rPr>
              <a:t>rilevanti</a:t>
            </a:r>
            <a:r>
              <a:rPr lang="it-IT" sz="2000" dirty="0">
                <a:solidFill>
                  <a:schemeClr val="tx1"/>
                </a:solidFill>
              </a:rPr>
              <a:t> sotto il profilo economico – patrimoniale.</a:t>
            </a:r>
          </a:p>
        </p:txBody>
      </p:sp>
      <p:sp>
        <p:nvSpPr>
          <p:cNvPr id="15364" name="Titolo 1"/>
          <p:cNvSpPr txBox="1">
            <a:spLocks/>
          </p:cNvSpPr>
          <p:nvPr/>
        </p:nvSpPr>
        <p:spPr bwMode="auto">
          <a:xfrm>
            <a:off x="755650" y="393700"/>
            <a:ext cx="87487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Area di Consolidamento: criteri di inclusione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485775" y="1295400"/>
            <a:ext cx="8478838" cy="4248150"/>
          </a:xfrm>
        </p:spPr>
        <p:txBody>
          <a:bodyPr>
            <a:noAutofit/>
          </a:bodyPr>
          <a:lstStyle/>
          <a:p>
            <a:pPr marL="342866" indent="-342866" defTabSz="449218">
              <a:buFont typeface="Arial" panose="020B0604020202020204" pitchFamily="34" charset="0"/>
              <a:buChar char="•"/>
              <a:defRPr/>
            </a:pPr>
            <a:r>
              <a:rPr lang="it-IT" altLang="it-IT" sz="2200" b="1" dirty="0" smtClean="0">
                <a:latin typeface="Calibri" panose="020F0502020204030204" pitchFamily="34" charset="0"/>
              </a:rPr>
              <a:t>SPV </a:t>
            </a:r>
            <a:r>
              <a:rPr lang="it-IT" altLang="it-IT" sz="2200" b="1" dirty="0">
                <a:latin typeface="Calibri" panose="020F0502020204030204" pitchFamily="34" charset="0"/>
              </a:rPr>
              <a:t>Linea </a:t>
            </a:r>
            <a:r>
              <a:rPr lang="it-IT" altLang="it-IT" sz="2200" b="1" dirty="0" smtClean="0">
                <a:latin typeface="Calibri" panose="020F0502020204030204" pitchFamily="34" charset="0"/>
              </a:rPr>
              <a:t>M4 </a:t>
            </a:r>
            <a:r>
              <a:rPr lang="it-IT" altLang="it-IT" sz="2200" b="1" dirty="0">
                <a:latin typeface="Calibri" panose="020F0502020204030204" pitchFamily="34" charset="0"/>
              </a:rPr>
              <a:t>S.p.A.</a:t>
            </a:r>
            <a:r>
              <a:rPr lang="it-IT" altLang="it-IT" sz="2200" b="1" dirty="0" smtClean="0">
                <a:latin typeface="Calibri" panose="020F0502020204030204" pitchFamily="34" charset="0"/>
              </a:rPr>
              <a:t> </a:t>
            </a:r>
            <a:r>
              <a:rPr lang="it-IT" altLang="it-IT" sz="2200" dirty="0">
                <a:latin typeface="Calibri" panose="020F0502020204030204" pitchFamily="34" charset="0"/>
              </a:rPr>
              <a:t>non è stata consolidata in quanto, trattandosi di società veicolo nell’ambito della costruzione e gestione in Project </a:t>
            </a:r>
            <a:r>
              <a:rPr lang="it-IT" altLang="it-IT" sz="2200" dirty="0" err="1">
                <a:latin typeface="Calibri" panose="020F0502020204030204" pitchFamily="34" charset="0"/>
              </a:rPr>
              <a:t>Financing</a:t>
            </a:r>
            <a:r>
              <a:rPr lang="it-IT" altLang="it-IT" sz="2200" dirty="0">
                <a:latin typeface="Calibri" panose="020F0502020204030204" pitchFamily="34" charset="0"/>
              </a:rPr>
              <a:t> della linea 4 della metropolitana, viene considerata “off-balance” per </a:t>
            </a:r>
            <a:r>
              <a:rPr lang="it-IT" altLang="it-IT" sz="2200" dirty="0" smtClean="0">
                <a:latin typeface="Calibri" panose="020F0502020204030204" pitchFamily="34" charset="0"/>
              </a:rPr>
              <a:t>definizione</a:t>
            </a:r>
          </a:p>
          <a:p>
            <a:pPr marL="342866" indent="-342866" defTabSz="449218">
              <a:buFont typeface="Arial" panose="020B0604020202020204" pitchFamily="34" charset="0"/>
              <a:buChar char="•"/>
              <a:defRPr/>
            </a:pPr>
            <a:r>
              <a:rPr lang="it-IT" altLang="it-IT" sz="2200" b="1" dirty="0" smtClean="0">
                <a:latin typeface="Calibri" panose="020F0502020204030204" pitchFamily="34" charset="0"/>
              </a:rPr>
              <a:t>Expo S.p.A. e </a:t>
            </a:r>
            <a:r>
              <a:rPr lang="it-IT" altLang="it-IT" sz="2200" b="1" dirty="0" err="1" smtClean="0">
                <a:latin typeface="Calibri" panose="020F0502020204030204" pitchFamily="34" charset="0"/>
              </a:rPr>
              <a:t>Arexpo</a:t>
            </a:r>
            <a:r>
              <a:rPr lang="it-IT" altLang="it-IT" sz="2200" b="1" dirty="0" smtClean="0">
                <a:latin typeface="Calibri" panose="020F0502020204030204" pitchFamily="34" charset="0"/>
              </a:rPr>
              <a:t> S.p.A. </a:t>
            </a:r>
            <a:r>
              <a:rPr lang="it-IT" altLang="it-IT" sz="2200" dirty="0" smtClean="0">
                <a:latin typeface="Calibri" panose="020F0502020204030204" pitchFamily="34" charset="0"/>
              </a:rPr>
              <a:t>non sono state consolidate perché non sono società </a:t>
            </a:r>
            <a:r>
              <a:rPr lang="it-IT" altLang="it-IT" sz="2200" i="1" dirty="0" smtClean="0">
                <a:latin typeface="Calibri" panose="020F0502020204030204" pitchFamily="34" charset="0"/>
              </a:rPr>
              <a:t>in </a:t>
            </a:r>
            <a:r>
              <a:rPr lang="it-IT" altLang="it-IT" sz="2200" i="1" dirty="0" err="1" smtClean="0">
                <a:latin typeface="Calibri" panose="020F0502020204030204" pitchFamily="34" charset="0"/>
              </a:rPr>
              <a:t>house</a:t>
            </a:r>
            <a:r>
              <a:rPr lang="it-IT" altLang="it-IT" sz="2200" i="1" dirty="0">
                <a:latin typeface="Calibri" panose="020F0502020204030204" pitchFamily="34" charset="0"/>
              </a:rPr>
              <a:t> </a:t>
            </a:r>
            <a:r>
              <a:rPr lang="it-IT" altLang="it-IT" sz="2200" dirty="0" smtClean="0">
                <a:latin typeface="Calibri" panose="020F0502020204030204" pitchFamily="34" charset="0"/>
              </a:rPr>
              <a:t>e i valori di bilancio dell’Attivo Patrimoniale, del Patrimonio Netto e dei Ricavi non sono </a:t>
            </a:r>
            <a:r>
              <a:rPr lang="it-IT" altLang="it-IT" sz="2200" i="1" dirty="0" smtClean="0">
                <a:latin typeface="Calibri" panose="020F0502020204030204" pitchFamily="34" charset="0"/>
              </a:rPr>
              <a:t>rilevanti</a:t>
            </a:r>
            <a:r>
              <a:rPr lang="it-IT" altLang="it-IT" sz="2200" dirty="0" smtClean="0">
                <a:latin typeface="Calibri" panose="020F0502020204030204" pitchFamily="34" charset="0"/>
              </a:rPr>
              <a:t> rispetto alle medesime grandezze dei bilancio comunale (&lt; 3%)</a:t>
            </a:r>
          </a:p>
          <a:p>
            <a:pPr marL="0" indent="0" defTabSz="449218">
              <a:defRPr/>
            </a:pPr>
            <a:endParaRPr lang="it-IT" altLang="it-IT" sz="2200" dirty="0" smtClean="0">
              <a:latin typeface="Calibri" panose="020F0502020204030204" pitchFamily="34" charset="0"/>
            </a:endParaRPr>
          </a:p>
          <a:p>
            <a:pPr marL="342866" indent="-342866" defTabSz="449218">
              <a:buFont typeface="Arial" panose="020B0604020202020204" pitchFamily="34" charset="0"/>
              <a:buChar char="•"/>
              <a:defRPr/>
            </a:pPr>
            <a:endParaRPr lang="it-IT" altLang="it-IT" sz="2200" dirty="0">
              <a:latin typeface="Calibri" panose="020F0502020204030204" pitchFamily="34" charset="0"/>
            </a:endParaRPr>
          </a:p>
          <a:p>
            <a:pPr marL="0" indent="0" defTabSz="449218">
              <a:defRPr/>
            </a:pPr>
            <a:endParaRPr lang="it-IT" sz="2200" dirty="0">
              <a:latin typeface="Calibri" panose="020F0502020204030204" pitchFamily="34" charset="0"/>
            </a:endParaRPr>
          </a:p>
        </p:txBody>
      </p:sp>
      <p:sp>
        <p:nvSpPr>
          <p:cNvPr id="16387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18AF6BC-E5A0-44BA-BFF2-C96ED36FAF9C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6388" name="Titolo 1"/>
          <p:cNvSpPr txBox="1">
            <a:spLocks/>
          </p:cNvSpPr>
          <p:nvPr/>
        </p:nvSpPr>
        <p:spPr bwMode="auto">
          <a:xfrm>
            <a:off x="539750" y="287338"/>
            <a:ext cx="87487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Società partecipate incluse nel GAP ma escluse dall’Area di Consolidamento: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952500" y="792163"/>
          <a:ext cx="8353425" cy="4598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6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63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SOCIETA' / ENTI</a:t>
                      </a:r>
                    </a:p>
                  </a:txBody>
                  <a:tcPr marL="9527" marR="9527" marT="770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MOTIVI DI ESCLUSIONE</a:t>
                      </a:r>
                    </a:p>
                  </a:txBody>
                  <a:tcPr marL="9527" marR="9527" marT="770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6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CAP </a:t>
                      </a:r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Holding S.p.A.</a:t>
                      </a:r>
                    </a:p>
                  </a:txBody>
                  <a:tcPr marL="10127" marR="10127" marT="72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Servizio pubblico affidato da ATO Città Metropolitana di Milano</a:t>
                      </a:r>
                      <a:endParaRPr lang="it-IT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0127" marR="10127" marT="728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062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Azienda di servizi alla persona “Golgi – Redaelli”</a:t>
                      </a:r>
                      <a:endParaRPr lang="it-IT" sz="20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32" marR="9527" marT="7708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Enti coinvolti nella gestione della spesa finanziata con le risorse destinate al Servizio Sanitario Nazionale</a:t>
                      </a:r>
                    </a:p>
                  </a:txBody>
                  <a:tcPr marL="9527" marR="85732" marT="770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149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Azienda di servizi alla persona “Istituti milanesi </a:t>
                      </a:r>
                      <a:r>
                        <a:rPr lang="it-IT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Martinitt</a:t>
                      </a: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Stelline e Pio Albergo Trivulzio”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32" marR="9527" marT="7708" marB="0" anchor="ctr"/>
                </a:tc>
                <a:tc vMerge="1">
                  <a:txBody>
                    <a:bodyPr/>
                    <a:lstStyle/>
                    <a:p>
                      <a:pPr algn="r" rtl="0" fontAlgn="ctr"/>
                      <a:endParaRPr lang="it-IT" sz="1800" b="1" i="0" u="none" strike="noStrike" dirty="0">
                        <a:solidFill>
                          <a:srgbClr val="254061"/>
                        </a:solidFill>
                        <a:effectLst/>
                        <a:latin typeface="Frutiger" panose="00000400000000000000" pitchFamily="2" charset="0"/>
                      </a:endParaRPr>
                    </a:p>
                  </a:txBody>
                  <a:tcPr marL="9525" marR="85724" marT="952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06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Fondazione IRCCS Istituto neurologico Carlo </a:t>
                      </a:r>
                      <a:r>
                        <a:rPr lang="it-IT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Besta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32" marR="9527" marT="7708" marB="0" anchor="ctr"/>
                </a:tc>
                <a:tc rowSpan="3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Enti coinvolti nella gestione della spesa finanziata con le risorse destinate al Servizio Sanitario Nazionale</a:t>
                      </a:r>
                    </a:p>
                  </a:txBody>
                  <a:tcPr marL="9527" marR="85732" marT="7708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706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Fondazione IRCCS Istituto nazionale dei tumori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32" marR="9527" marT="7708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it-IT" sz="15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Frutiger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9525" marR="85722" marT="770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06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Fondazione IRCCS Ca' </a:t>
                      </a:r>
                      <a:r>
                        <a:rPr lang="it-IT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Granda</a:t>
                      </a: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Ospedale Maggiore Policlinico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5732" marR="9527" marT="7708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it-IT" sz="15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Frutiger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 marL="9525" marR="85722" marT="770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34" name="Titolo 1"/>
          <p:cNvSpPr txBox="1">
            <a:spLocks/>
          </p:cNvSpPr>
          <p:nvPr/>
        </p:nvSpPr>
        <p:spPr bwMode="auto">
          <a:xfrm>
            <a:off x="755650" y="223838"/>
            <a:ext cx="8748713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Società /Enti partecipati esclusi dal GAP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755650" y="376238"/>
            <a:ext cx="8208963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>
                <a:solidFill>
                  <a:srgbClr val="FF0000"/>
                </a:solidFill>
                <a:latin typeface="Frutiger 75 Black" pitchFamily="2" charset="0"/>
              </a:rPr>
              <a:t>Il Conto Economico</a:t>
            </a:r>
          </a:p>
          <a:p>
            <a:pPr algn="r" eaLnBrk="1" hangingPunct="1">
              <a:buSzPct val="100000"/>
            </a:pPr>
            <a:r>
              <a:rPr lang="it-IT" altLang="it-IT" sz="1400">
                <a:solidFill>
                  <a:schemeClr val="tx1"/>
                </a:solidFill>
              </a:rPr>
              <a:t>(dati in milioni di euro)</a:t>
            </a:r>
          </a:p>
        </p:txBody>
      </p:sp>
      <p:sp>
        <p:nvSpPr>
          <p:cNvPr id="19459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graphicFrame>
        <p:nvGraphicFramePr>
          <p:cNvPr id="4" name="Segnaposto contenuto 4"/>
          <p:cNvGraphicFramePr>
            <a:graphicFrameLocks/>
          </p:cNvGraphicFramePr>
          <p:nvPr/>
        </p:nvGraphicFramePr>
        <p:xfrm>
          <a:off x="1012825" y="1079500"/>
          <a:ext cx="8167688" cy="491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8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Voce</a:t>
                      </a:r>
                    </a:p>
                  </a:txBody>
                  <a:tcPr marL="9525" marR="9525" marT="78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Comune di </a:t>
                      </a:r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Bilancio</a:t>
                      </a:r>
                      <a:r>
                        <a:rPr lang="it-IT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Consolidato 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78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Componenti positivi della gestione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4" marR="9525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3.231,2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6.443,9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49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Componenti</a:t>
                      </a:r>
                      <a:r>
                        <a:rPr lang="it-IT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negativi della gestione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4" marR="9525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(3.188,8)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(6.017,3)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5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Differenza fra componenti</a:t>
                      </a:r>
                      <a:r>
                        <a:rPr lang="it-IT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positivi e negativi della gestione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4" marR="9525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42,4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426,6</a:t>
                      </a:r>
                      <a:endParaRPr lang="it-IT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3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Proventi e 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oneri 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inanziari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4" marR="9525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62,3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(123,3)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49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Rettifiche di 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valore 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ttività 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inanziarie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4" marR="9525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97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Proventi e 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oneri 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traordinari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4" marR="9525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211,1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162,6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2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Risultato </a:t>
                      </a:r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 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mposte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4" marR="9525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315,8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471,3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Imposte</a:t>
                      </a:r>
                    </a:p>
                  </a:txBody>
                  <a:tcPr marL="85724" marR="9525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(34,3)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(138,7)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Risultato</a:t>
                      </a:r>
                      <a:r>
                        <a:rPr lang="it-IT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netto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4" marR="9525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281,5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332,6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4" marT="789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3864</TotalTime>
  <Words>1628</Words>
  <Application>Microsoft Office PowerPoint</Application>
  <PresentationFormat>Personalizzato</PresentationFormat>
  <Paragraphs>310</Paragraphs>
  <Slides>17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Arial</vt:lpstr>
      <vt:lpstr>Arial Unicode MS</vt:lpstr>
      <vt:lpstr>Calibri</vt:lpstr>
      <vt:lpstr>Frutiger</vt:lpstr>
      <vt:lpstr>Frutiger 75 Black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 Famoso</dc:creator>
  <cp:lastModifiedBy>Giovanna Luigia Aprigliano</cp:lastModifiedBy>
  <cp:revision>261</cp:revision>
  <cp:lastPrinted>2018-09-26T16:17:13Z</cp:lastPrinted>
  <dcterms:created xsi:type="dcterms:W3CDTF">2015-12-16T11:13:48Z</dcterms:created>
  <dcterms:modified xsi:type="dcterms:W3CDTF">2020-11-24T14:18:34Z</dcterms:modified>
</cp:coreProperties>
</file>