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87" r:id="rId5"/>
    <p:sldId id="288" r:id="rId6"/>
    <p:sldId id="261" r:id="rId7"/>
    <p:sldId id="262" r:id="rId8"/>
    <p:sldId id="285" r:id="rId9"/>
    <p:sldId id="286" r:id="rId10"/>
    <p:sldId id="280" r:id="rId11"/>
    <p:sldId id="289" r:id="rId12"/>
    <p:sldId id="293" r:id="rId13"/>
    <p:sldId id="297" r:id="rId14"/>
    <p:sldId id="263" r:id="rId15"/>
    <p:sldId id="291" r:id="rId16"/>
    <p:sldId id="292" r:id="rId17"/>
    <p:sldId id="298" r:id="rId18"/>
    <p:sldId id="299" r:id="rId19"/>
    <p:sldId id="300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47" autoAdjust="0"/>
    <p:restoredTop sz="94660"/>
  </p:normalViewPr>
  <p:slideViewPr>
    <p:cSldViewPr>
      <p:cViewPr>
        <p:scale>
          <a:sx n="100" d="100"/>
          <a:sy n="100" d="100"/>
        </p:scale>
        <p:origin x="-195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>
                <a:latin typeface="Arial"/>
              </a:rPr>
              <a:t>Fai clic per modificare il formato delle note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>
                <a:latin typeface="Times New Roman"/>
              </a:rPr>
              <a:t>&lt;intestazione&gt;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>
                <a:latin typeface="Times New Roman"/>
              </a:rPr>
              <a:t>&lt;data/ora&gt;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>
                <a:latin typeface="Times New Roman"/>
              </a:rPr>
              <a:t>&lt;piè di pagina&gt;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7D66FF8-3B45-4ECD-8E14-420044904FBD}" type="slidenum">
              <a:rPr lang="it-IT" sz="1400">
                <a:latin typeface="Times New Roman"/>
              </a:rPr>
              <a:pPr algn="r"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5A30161F-BE70-42F9-AE2F-B3350C710D69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  <p:sp>
        <p:nvSpPr>
          <p:cNvPr id="318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5D6AD90-7866-4B26-B260-75867B3AD51E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F8DCC43-DD78-4D58-845D-3ADEC794794D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/>
          </a:p>
        </p:txBody>
      </p:sp>
      <p:sp>
        <p:nvSpPr>
          <p:cNvPr id="387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F9A6575-E5E5-4E3C-A802-530FD8D5E5D1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F8DCC43-DD78-4D58-845D-3ADEC794794D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11</a:t>
            </a:fld>
            <a:endParaRPr/>
          </a:p>
        </p:txBody>
      </p:sp>
      <p:sp>
        <p:nvSpPr>
          <p:cNvPr id="387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F9A6575-E5E5-4E3C-A802-530FD8D5E5D1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F8DCC43-DD78-4D58-845D-3ADEC794794D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/>
          </a:p>
        </p:txBody>
      </p:sp>
      <p:sp>
        <p:nvSpPr>
          <p:cNvPr id="387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F9A6575-E5E5-4E3C-A802-530FD8D5E5D1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3C90AF7E-299E-4607-AE20-0075ACECDE13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13</a:t>
            </a:fld>
            <a:endParaRPr/>
          </a:p>
        </p:txBody>
      </p:sp>
      <p:sp>
        <p:nvSpPr>
          <p:cNvPr id="336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455574DA-8346-4707-B8EA-B1358DF25697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C1308B5-C058-456F-90AA-B93FF9FE8F8E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/>
          </a:p>
        </p:txBody>
      </p:sp>
      <p:sp>
        <p:nvSpPr>
          <p:cNvPr id="396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E6E370C6-A626-4A84-B028-38EFC7AD9481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07979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4138CC1-8415-4B4B-800F-A7C0DF12E660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15</a:t>
            </a:fld>
            <a:endParaRPr/>
          </a:p>
        </p:txBody>
      </p:sp>
      <p:sp>
        <p:nvSpPr>
          <p:cNvPr id="39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2D9A1E1-2C6A-4771-AB60-4D62B72CB52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4138CC1-8415-4B4B-800F-A7C0DF12E660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/>
          </a:p>
        </p:txBody>
      </p:sp>
      <p:sp>
        <p:nvSpPr>
          <p:cNvPr id="39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2D9A1E1-2C6A-4771-AB60-4D62B72CB52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4138CC1-8415-4B4B-800F-A7C0DF12E660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17</a:t>
            </a:fld>
            <a:endParaRPr/>
          </a:p>
        </p:txBody>
      </p:sp>
      <p:sp>
        <p:nvSpPr>
          <p:cNvPr id="39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2D9A1E1-2C6A-4771-AB60-4D62B72CB52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4138CC1-8415-4B4B-800F-A7C0DF12E660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18</a:t>
            </a:fld>
            <a:endParaRPr/>
          </a:p>
        </p:txBody>
      </p:sp>
      <p:sp>
        <p:nvSpPr>
          <p:cNvPr id="39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2D9A1E1-2C6A-4771-AB60-4D62B72CB52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BB4DCB9-D40F-4B82-8663-51A1C58C4707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/>
          </a:p>
        </p:txBody>
      </p:sp>
      <p:sp>
        <p:nvSpPr>
          <p:cNvPr id="321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3A16636-A2E4-4163-A97A-910E6FB2F0A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BB4DCB9-D40F-4B82-8663-51A1C58C4707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3</a:t>
            </a:fld>
            <a:endParaRPr/>
          </a:p>
        </p:txBody>
      </p:sp>
      <p:sp>
        <p:nvSpPr>
          <p:cNvPr id="321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3A16636-A2E4-4163-A97A-910E6FB2F0A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BB4DCB9-D40F-4B82-8663-51A1C58C4707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4</a:t>
            </a:fld>
            <a:endParaRPr/>
          </a:p>
        </p:txBody>
      </p:sp>
      <p:sp>
        <p:nvSpPr>
          <p:cNvPr id="321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03A16636-A2E4-4163-A97A-910E6FB2F0AF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441D9F0D-E538-4951-994C-15C3FD83F653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/>
          </a:p>
        </p:txBody>
      </p:sp>
      <p:sp>
        <p:nvSpPr>
          <p:cNvPr id="330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413FBAD-5DC8-4EA9-A763-4A6CB31CDCCC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77213E9-C887-4BC3-A870-71F62E46AE3C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6</a:t>
            </a:fld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C553FF7-1AE6-4477-84FB-D19F4B683014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77213E9-C887-4BC3-A870-71F62E46AE3C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7</a:t>
            </a:fld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C553FF7-1AE6-4477-84FB-D19F4B683014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777213E9-C887-4BC3-A870-71F62E46AE3C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8</a:t>
            </a:fld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AC553FF7-1AE6-4477-84FB-D19F4B683014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3884760" y="8685360"/>
            <a:ext cx="2957040" cy="44244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F8DCC43-DD78-4D58-845D-3ADEC794794D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9</a:t>
            </a:fld>
            <a:endParaRPr/>
          </a:p>
        </p:txBody>
      </p:sp>
      <p:sp>
        <p:nvSpPr>
          <p:cNvPr id="387" name="CustomShape 2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FF9A6575-E5E5-4E3C-A802-530FD8D5E5D1}" type="slidenum">
              <a:rPr lang="it-IT" sz="1200" strike="noStrike">
                <a:solidFill>
                  <a:srgbClr val="000000"/>
                </a:solid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Immagine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Immagine 7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Immagine 7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18960" cy="4615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81080" cy="4615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18960" cy="4615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fld id="{21AB0BF0-8B45-40C5-BF40-B4F7C2620636}" type="slidenum">
              <a:rPr lang="it-IT" sz="1400" strike="noStrike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‹N›</a:t>
            </a:fld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>
                <a:latin typeface="Arial"/>
              </a:rPr>
              <a:t>Fai clic per modificare il formato del testo del titolo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Fai clic per modificare il formato del testo della struttura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latin typeface="Arial"/>
              </a:rPr>
              <a:t>Secondo livello struttura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Terzo livello struttura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Quarto livello struttura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Quinto livello struttura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Sesto livello struttura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Settimo livello struttura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18960" cy="4615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81080" cy="4615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18960" cy="4615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fld id="{0155C442-F974-40E2-B8B6-CDD588B9DDD2}" type="slidenum">
              <a:rPr lang="it-IT" sz="1400" strike="noStrike">
                <a:solidFill>
                  <a:srgbClr val="000000"/>
                </a:solidFill>
                <a:latin typeface="Arial"/>
              </a:rPr>
              <a:pPr>
                <a:lnSpc>
                  <a:spcPct val="100000"/>
                </a:lnSpc>
              </a:pPr>
              <a:t>‹N›</a:t>
            </a:fld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 sz="4400">
                <a:latin typeface="Arial"/>
              </a:rPr>
              <a:t>Fai clic per modificare il formato del testo del titolo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Fai clic per modificare il formato del testo della struttura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latin typeface="Arial"/>
              </a:rPr>
              <a:t>Secondo livello struttura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Terzo livello struttura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Quarto livello struttura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Quinto livello struttura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Sesto livello struttura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Settimo livello struttura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tiff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93.34.11.228:8088/superset/dashboard/anomalietermiche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Relationship Id="rId9" Type="http://schemas.openxmlformats.org/officeDocument/2006/relationships/hyperlink" Target="http://www.cittametropolitana.mi.it/DeCiMetro/CARTE_TEMATICHE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0" y="18900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" name="Picture 2"/>
          <p:cNvPicPr/>
          <p:nvPr/>
        </p:nvPicPr>
        <p:blipFill>
          <a:blip r:embed="rId3"/>
          <a:stretch/>
        </p:blipFill>
        <p:spPr>
          <a:xfrm>
            <a:off x="285840" y="607212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1692360" y="189000"/>
            <a:ext cx="5903640" cy="36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trike="noStrike">
                <a:solidFill>
                  <a:srgbClr val="000000"/>
                </a:solidFill>
                <a:latin typeface="Arial"/>
              </a:rPr>
              <a:t>      </a:t>
            </a:r>
            <a:endParaRPr/>
          </a:p>
        </p:txBody>
      </p:sp>
      <p:sp>
        <p:nvSpPr>
          <p:cNvPr id="86" name="CustomShape 3"/>
          <p:cNvSpPr/>
          <p:nvPr/>
        </p:nvSpPr>
        <p:spPr>
          <a:xfrm>
            <a:off x="619200" y="1440000"/>
            <a:ext cx="7919640" cy="2466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600" strike="noStrike" dirty="0">
                <a:solidFill>
                  <a:srgbClr val="355E00"/>
                </a:solidFill>
                <a:latin typeface="Arial"/>
              </a:rPr>
              <a:t> 
</a:t>
            </a:r>
            <a:r>
              <a:rPr lang="it-IT" sz="2800" strike="noStrike" dirty="0">
                <a:solidFill>
                  <a:srgbClr val="355E00"/>
                </a:solidFill>
                <a:latin typeface="Arial"/>
              </a:rPr>
              <a:t>I Progetti </a:t>
            </a:r>
            <a:r>
              <a:rPr lang="it-IT" sz="2800" strike="noStrike" dirty="0" smtClean="0">
                <a:solidFill>
                  <a:srgbClr val="355E00"/>
                </a:solidFill>
                <a:latin typeface="Arial"/>
              </a:rPr>
              <a:t>per la Sostenibilità a favore dei comuni della </a:t>
            </a:r>
            <a:r>
              <a:rPr lang="it-IT" sz="2800" strike="noStrike" dirty="0">
                <a:solidFill>
                  <a:srgbClr val="355E00"/>
                </a:solidFill>
                <a:latin typeface="Arial"/>
              </a:rPr>
              <a:t>Città Metropolitana di Milano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dirty="0" smtClean="0">
                <a:solidFill>
                  <a:srgbClr val="355E00"/>
                </a:solidFill>
                <a:latin typeface="Arial"/>
              </a:rPr>
              <a:t>Cinzia Davoli </a:t>
            </a:r>
            <a:r>
              <a:rPr lang="it-IT" strike="noStrike" dirty="0" smtClean="0">
                <a:solidFill>
                  <a:srgbClr val="355E00"/>
                </a:solidFill>
                <a:latin typeface="Arial"/>
              </a:rPr>
              <a:t>– Responsabile servizio progetti strategici e sistemi di supporto alle decisioni, Area Ambiente e tutela del territorio – </a:t>
            </a:r>
          </a:p>
          <a:p>
            <a:pPr algn="ctr">
              <a:lnSpc>
                <a:spcPct val="100000"/>
              </a:lnSpc>
            </a:pPr>
            <a:r>
              <a:rPr lang="it-IT" strike="noStrike" dirty="0" smtClean="0">
                <a:solidFill>
                  <a:srgbClr val="355E00"/>
                </a:solidFill>
                <a:latin typeface="Arial"/>
              </a:rPr>
              <a:t>Città </a:t>
            </a:r>
            <a:r>
              <a:rPr lang="it-IT" strike="noStrike" dirty="0">
                <a:solidFill>
                  <a:srgbClr val="355E00"/>
                </a:solidFill>
                <a:latin typeface="Arial"/>
              </a:rPr>
              <a:t>metropolitana </a:t>
            </a:r>
            <a:r>
              <a:rPr lang="it-IT" strike="noStrike" dirty="0" smtClean="0">
                <a:solidFill>
                  <a:srgbClr val="355E00"/>
                </a:solidFill>
                <a:latin typeface="Arial"/>
              </a:rPr>
              <a:t>Milano</a:t>
            </a:r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87" name="CustomShape 4"/>
          <p:cNvSpPr/>
          <p:nvPr/>
        </p:nvSpPr>
        <p:spPr>
          <a:xfrm>
            <a:off x="0" y="554040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5"/>
          <p:cNvSpPr/>
          <p:nvPr/>
        </p:nvSpPr>
        <p:spPr>
          <a:xfrm>
            <a:off x="6143636" y="5987520"/>
            <a:ext cx="2571244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strike="noStrike" dirty="0" smtClean="0">
                <a:solidFill>
                  <a:srgbClr val="355E00"/>
                </a:solidFill>
                <a:latin typeface="Trebuchet MS"/>
              </a:rPr>
              <a:t>Palazzo Marino - Milano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600" strike="noStrike" dirty="0" smtClean="0">
                <a:solidFill>
                  <a:srgbClr val="355E00"/>
                </a:solidFill>
                <a:latin typeface="Trebuchet MS"/>
              </a:rPr>
              <a:t>26 settembre 2019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77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4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1" name="CustomShape 5"/>
          <p:cNvSpPr/>
          <p:nvPr/>
        </p:nvSpPr>
        <p:spPr>
          <a:xfrm>
            <a:off x="0" y="289758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600" b="1" dirty="0" smtClean="0">
                <a:solidFill>
                  <a:srgbClr val="000000"/>
                </a:solidFill>
              </a:rPr>
              <a:t>Cosa sono le Nature </a:t>
            </a:r>
            <a:r>
              <a:rPr lang="it-IT" sz="1600" b="1" dirty="0" err="1" smtClean="0">
                <a:solidFill>
                  <a:srgbClr val="000000"/>
                </a:solidFill>
              </a:rPr>
              <a:t>based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err="1" smtClean="0">
                <a:solidFill>
                  <a:srgbClr val="000000"/>
                </a:solidFill>
              </a:rPr>
              <a:t>solutions</a:t>
            </a:r>
            <a:r>
              <a:rPr lang="it-IT" sz="1600" b="1" dirty="0" smtClean="0">
                <a:solidFill>
                  <a:srgbClr val="000000"/>
                </a:solidFill>
              </a:rPr>
              <a:t> in pratica? </a:t>
            </a:r>
            <a:endParaRPr lang="it-IT" sz="1600" b="1" dirty="0">
              <a:solidFill>
                <a:srgbClr val="000000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357686" y="981075"/>
            <a:ext cx="4429156" cy="3814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77760" tIns="38880" rIns="77760" bIns="38880"/>
          <a:lstStyle/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Gli alberi urbani, i parchi e i giardini agiscono intercettando polvere sottili, assorbendo inquinanti o abbassando la temperatura oltre ad agire come effetto tampone durante le inondazioni. </a:t>
            </a: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Le aree verdi forniscono anche opportunità per ricreazione, migliorano il benessere, creano spazio per gli incontri. </a:t>
            </a: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Le NBS forniscono anche</a:t>
            </a:r>
            <a:r>
              <a:rPr lang="it-IT" sz="1400" b="1" dirty="0">
                <a:solidFill>
                  <a:srgbClr val="000000"/>
                </a:solidFill>
              </a:rPr>
              <a:t> vantaggi ulteriori</a:t>
            </a:r>
            <a:r>
              <a:rPr lang="it-IT" sz="1400" dirty="0">
                <a:solidFill>
                  <a:srgbClr val="000000"/>
                </a:solidFill>
              </a:rPr>
              <a:t>, come per esempio biodiversità elevata, conservazione delle specie, produzione di energia e gestione dei rifiuti, la promozione della coesione sociale attraverso i processi collaborativi. </a:t>
            </a: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Questo significa che una NBS ideale è basata su una </a:t>
            </a:r>
            <a:r>
              <a:rPr lang="it-IT" sz="1400" b="1" dirty="0" err="1">
                <a:solidFill>
                  <a:srgbClr val="000000"/>
                </a:solidFill>
              </a:rPr>
              <a:t>co-creazione</a:t>
            </a:r>
            <a:r>
              <a:rPr lang="it-IT" sz="1400" b="1" dirty="0">
                <a:solidFill>
                  <a:srgbClr val="000000"/>
                </a:solidFill>
              </a:rPr>
              <a:t> di molteplici vantaggi ambientali e sociali</a:t>
            </a:r>
            <a:r>
              <a:rPr lang="it-IT" sz="1400" dirty="0">
                <a:solidFill>
                  <a:srgbClr val="000000"/>
                </a:solidFill>
              </a:rPr>
              <a:t>.</a:t>
            </a: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 l="7538" t="6091" r="2536"/>
          <a:stretch>
            <a:fillRect/>
          </a:stretch>
        </p:blipFill>
        <p:spPr bwMode="auto">
          <a:xfrm>
            <a:off x="142844" y="1500174"/>
            <a:ext cx="4068712" cy="352743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57158" y="5572140"/>
            <a:ext cx="8351838" cy="876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2000" b="1" dirty="0">
                <a:solidFill>
                  <a:srgbClr val="000000"/>
                </a:solidFill>
              </a:rPr>
              <a:t>Le </a:t>
            </a:r>
            <a:r>
              <a:rPr lang="it-IT" sz="2000" b="1" dirty="0" err="1">
                <a:solidFill>
                  <a:srgbClr val="000000"/>
                </a:solidFill>
              </a:rPr>
              <a:t>Natural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Based</a:t>
            </a:r>
            <a:r>
              <a:rPr lang="it-IT" sz="2000" b="1" dirty="0">
                <a:solidFill>
                  <a:srgbClr val="000000"/>
                </a:solidFill>
              </a:rPr>
              <a:t> Solution sono un complesso sistema olistico</a:t>
            </a:r>
          </a:p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77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4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1" name="CustomShape 5"/>
          <p:cNvSpPr/>
          <p:nvPr/>
        </p:nvSpPr>
        <p:spPr>
          <a:xfrm>
            <a:off x="0" y="289758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600" b="1" dirty="0" smtClean="0">
                <a:solidFill>
                  <a:srgbClr val="000000"/>
                </a:solidFill>
              </a:rPr>
              <a:t>Cosa sono le Nature </a:t>
            </a:r>
            <a:r>
              <a:rPr lang="it-IT" sz="1600" b="1" dirty="0" err="1" smtClean="0">
                <a:solidFill>
                  <a:srgbClr val="000000"/>
                </a:solidFill>
              </a:rPr>
              <a:t>based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err="1" smtClean="0">
                <a:solidFill>
                  <a:srgbClr val="000000"/>
                </a:solidFill>
              </a:rPr>
              <a:t>solutions</a:t>
            </a:r>
            <a:r>
              <a:rPr lang="it-IT" sz="1600" b="1" dirty="0" smtClean="0">
                <a:solidFill>
                  <a:srgbClr val="000000"/>
                </a:solidFill>
              </a:rPr>
              <a:t> in pratica? </a:t>
            </a:r>
            <a:endParaRPr lang="it-IT" sz="1600" b="1" dirty="0">
              <a:solidFill>
                <a:srgbClr val="000000"/>
              </a:solidFill>
            </a:endParaRPr>
          </a:p>
        </p:txBody>
      </p:sp>
      <p:pic>
        <p:nvPicPr>
          <p:cNvPr id="14" name="Picture 2" descr="D:\Users\cdavoli\Pictures\swa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6038" y="642918"/>
            <a:ext cx="2697962" cy="36000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7350" y="3357562"/>
            <a:ext cx="36766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642918"/>
            <a:ext cx="32766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D:\Users\cdavoli\Pictures\TETTOVERD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2918"/>
            <a:ext cx="3302000" cy="219392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3643314"/>
            <a:ext cx="3634066" cy="263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8">
            <a:extLst>
              <a:ext uri="{FF2B5EF4-FFF2-40B4-BE49-F238E27FC236}">
                <a16:creationId xmlns:a16="http://schemas.microsoft.com/office/drawing/2014/main" xmlns="" id="{17179CEA-A26C-44A9-B71C-0265971BA6C0}"/>
              </a:ext>
            </a:extLst>
          </p:cNvPr>
          <p:cNvGrpSpPr/>
          <p:nvPr/>
        </p:nvGrpSpPr>
        <p:grpSpPr>
          <a:xfrm>
            <a:off x="0" y="2857496"/>
            <a:ext cx="3357554" cy="2286016"/>
            <a:chOff x="10458474" y="3779837"/>
            <a:chExt cx="2819401" cy="1813300"/>
          </a:xfrm>
        </p:grpSpPr>
        <p:pic>
          <p:nvPicPr>
            <p:cNvPr id="19" name="Picture 11" descr="A group of people walking on a sidewalk&#10;&#10;Description automatically generated">
              <a:extLst>
                <a:ext uri="{FF2B5EF4-FFF2-40B4-BE49-F238E27FC236}">
                  <a16:creationId xmlns:a16="http://schemas.microsoft.com/office/drawing/2014/main" xmlns="" id="{7DEC6D49-8EE2-4681-9435-1E156E66CF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757" b="8061"/>
            <a:stretch/>
          </p:blipFill>
          <p:spPr bwMode="auto">
            <a:xfrm>
              <a:off x="10458474" y="3779837"/>
              <a:ext cx="2819400" cy="170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50">
              <a:extLst>
                <a:ext uri="{FF2B5EF4-FFF2-40B4-BE49-F238E27FC236}">
                  <a16:creationId xmlns:a16="http://schemas.microsoft.com/office/drawing/2014/main" xmlns="" id="{F2412A13-17F4-48C3-916B-C0380C4EA06F}"/>
                </a:ext>
              </a:extLst>
            </p:cNvPr>
            <p:cNvSpPr/>
            <p:nvPr/>
          </p:nvSpPr>
          <p:spPr bwMode="auto">
            <a:xfrm>
              <a:off x="10458475" y="5461375"/>
              <a:ext cx="2819400" cy="1317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latin typeface="Arial" charset="0"/>
                <a:cs typeface="Arial Unicode MS" charset="0"/>
              </a:endParaRPr>
            </a:p>
          </p:txBody>
        </p:sp>
      </p:grpSp>
      <p:pic>
        <p:nvPicPr>
          <p:cNvPr id="21" name="Picture 18">
            <a:extLst>
              <a:ext uri="{FF2B5EF4-FFF2-40B4-BE49-F238E27FC236}">
                <a16:creationId xmlns:a16="http://schemas.microsoft.com/office/drawing/2014/main" xmlns="" id="{EF59612D-0508-434C-B95C-07D602CA7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93" y="4740846"/>
            <a:ext cx="2556543" cy="15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77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4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1" name="CustomShape 5"/>
          <p:cNvSpPr/>
          <p:nvPr/>
        </p:nvSpPr>
        <p:spPr>
          <a:xfrm>
            <a:off x="0" y="289758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600" b="1" dirty="0" smtClean="0">
                <a:solidFill>
                  <a:srgbClr val="000000"/>
                </a:solidFill>
              </a:rPr>
              <a:t>Impatto economico </a:t>
            </a:r>
            <a:r>
              <a:rPr lang="it-IT" sz="1600" b="1" dirty="0" err="1" smtClean="0">
                <a:solidFill>
                  <a:srgbClr val="000000"/>
                </a:solidFill>
              </a:rPr>
              <a:t>Natural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err="1" smtClean="0">
                <a:solidFill>
                  <a:srgbClr val="000000"/>
                </a:solidFill>
              </a:rPr>
              <a:t>Based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err="1" smtClean="0">
                <a:solidFill>
                  <a:srgbClr val="000000"/>
                </a:solidFill>
              </a:rPr>
              <a:t>Solutions</a:t>
            </a:r>
            <a:r>
              <a:rPr lang="it-IT" sz="1600" b="1" dirty="0" smtClean="0">
                <a:solidFill>
                  <a:srgbClr val="000000"/>
                </a:solidFill>
              </a:rPr>
              <a:t>? </a:t>
            </a:r>
            <a:endParaRPr lang="it-IT" sz="16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85794"/>
            <a:ext cx="84677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e 7"/>
          <p:cNvSpPr/>
          <p:nvPr/>
        </p:nvSpPr>
        <p:spPr>
          <a:xfrm>
            <a:off x="285720" y="1357298"/>
            <a:ext cx="1428728" cy="8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072362" y="952501"/>
            <a:ext cx="1428728" cy="8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000364" y="4881591"/>
            <a:ext cx="1428728" cy="8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072066" y="785794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RISING NUMBER OF SMALL BUSINESSES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4929190" y="642918"/>
            <a:ext cx="1571604" cy="857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79280" y="360360"/>
            <a:ext cx="8819640" cy="11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8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139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141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5"/>
          <p:cNvSpPr/>
          <p:nvPr/>
        </p:nvSpPr>
        <p:spPr>
          <a:xfrm>
            <a:off x="-17928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Trebuchet MS"/>
              </a:rPr>
              <a:t> Progetti finanziati e in candidatura</a:t>
            </a:r>
            <a:endParaRPr/>
          </a:p>
        </p:txBody>
      </p:sp>
      <p:sp>
        <p:nvSpPr>
          <p:cNvPr id="144" name="CustomShape 7"/>
          <p:cNvSpPr/>
          <p:nvPr/>
        </p:nvSpPr>
        <p:spPr>
          <a:xfrm>
            <a:off x="288000" y="936000"/>
            <a:ext cx="6212826" cy="200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2000" strike="noStrike" dirty="0">
                <a:solidFill>
                  <a:srgbClr val="000000"/>
                </a:solidFill>
                <a:latin typeface="Arial"/>
              </a:rPr>
              <a:t>5 </a:t>
            </a:r>
            <a:r>
              <a:rPr lang="it-IT" sz="2000" strike="noStrike" dirty="0" smtClean="0">
                <a:solidFill>
                  <a:srgbClr val="000000"/>
                </a:solidFill>
                <a:latin typeface="Arial"/>
              </a:rPr>
              <a:t>progetti</a:t>
            </a:r>
          </a:p>
          <a:p>
            <a:pPr algn="just">
              <a:lnSpc>
                <a:spcPct val="100000"/>
              </a:lnSpc>
            </a:pPr>
            <a:endParaRPr sz="2000"/>
          </a:p>
          <a:p>
            <a:pPr algn="just">
              <a:lnSpc>
                <a:spcPct val="100000"/>
              </a:lnSpc>
            </a:pPr>
            <a:r>
              <a:rPr lang="it-IT" sz="2000" strike="noStrike" dirty="0">
                <a:solidFill>
                  <a:srgbClr val="000000"/>
                </a:solidFill>
                <a:latin typeface="Arial"/>
              </a:rPr>
              <a:t>11 Milioni di euro </a:t>
            </a:r>
            <a:r>
              <a:rPr lang="it-IT" sz="2000" strike="noStrike" dirty="0" smtClean="0">
                <a:solidFill>
                  <a:srgbClr val="000000"/>
                </a:solidFill>
                <a:latin typeface="Arial"/>
              </a:rPr>
              <a:t>totali</a:t>
            </a:r>
          </a:p>
          <a:p>
            <a:pPr algn="just">
              <a:lnSpc>
                <a:spcPct val="100000"/>
              </a:lnSpc>
            </a:pPr>
            <a:endParaRPr sz="2000"/>
          </a:p>
          <a:p>
            <a:pPr algn="just">
              <a:lnSpc>
                <a:spcPct val="100000"/>
              </a:lnSpc>
            </a:pPr>
            <a:r>
              <a:rPr lang="it-IT" sz="2000" strike="noStrike" dirty="0">
                <a:solidFill>
                  <a:srgbClr val="000000"/>
                </a:solidFill>
                <a:latin typeface="Arial"/>
              </a:rPr>
              <a:t>1.5 </a:t>
            </a:r>
            <a:r>
              <a:rPr lang="it-IT" sz="2000" strike="noStrike" dirty="0" smtClean="0">
                <a:solidFill>
                  <a:srgbClr val="000000"/>
                </a:solidFill>
                <a:latin typeface="Arial"/>
              </a:rPr>
              <a:t>Milioni di euro </a:t>
            </a:r>
            <a:r>
              <a:rPr lang="it-IT" sz="2000" strike="noStrike" dirty="0">
                <a:solidFill>
                  <a:srgbClr val="000000"/>
                </a:solidFill>
                <a:latin typeface="Arial"/>
              </a:rPr>
              <a:t>a </a:t>
            </a:r>
            <a:r>
              <a:rPr lang="it-IT" sz="2000" strike="noStrike" dirty="0" smtClean="0">
                <a:solidFill>
                  <a:srgbClr val="000000"/>
                </a:solidFill>
                <a:latin typeface="Arial"/>
              </a:rPr>
              <a:t>CMM</a:t>
            </a:r>
          </a:p>
          <a:p>
            <a:pPr algn="just">
              <a:lnSpc>
                <a:spcPct val="100000"/>
              </a:lnSpc>
            </a:pPr>
            <a:endParaRPr sz="2000"/>
          </a:p>
          <a:p>
            <a:pPr algn="just">
              <a:lnSpc>
                <a:spcPct val="100000"/>
              </a:lnSpc>
            </a:pPr>
            <a:r>
              <a:rPr lang="it-IT" sz="2000" strike="noStrike" dirty="0">
                <a:solidFill>
                  <a:srgbClr val="000000"/>
                </a:solidFill>
                <a:latin typeface="Arial"/>
              </a:rPr>
              <a:t>57 </a:t>
            </a:r>
            <a:r>
              <a:rPr lang="it-IT" sz="2000" strike="noStrike" dirty="0" err="1" smtClean="0">
                <a:solidFill>
                  <a:srgbClr val="000000"/>
                </a:solidFill>
                <a:latin typeface="Arial"/>
              </a:rPr>
              <a:t>partners</a:t>
            </a:r>
            <a:r>
              <a:rPr lang="it-IT" sz="2000" strike="noStrike" dirty="0" smtClean="0">
                <a:solidFill>
                  <a:srgbClr val="000000"/>
                </a:solidFill>
                <a:latin typeface="Arial"/>
              </a:rPr>
              <a:t> locali ed internazionali</a:t>
            </a:r>
            <a:endParaRPr sz="2000"/>
          </a:p>
          <a:p>
            <a:pPr algn="just">
              <a:lnSpc>
                <a:spcPct val="100000"/>
              </a:lnSpc>
            </a:pPr>
            <a:endParaRPr sz="2000"/>
          </a:p>
          <a:p>
            <a:pPr algn="just">
              <a:lnSpc>
                <a:spcPct val="100000"/>
              </a:lnSpc>
            </a:pPr>
            <a:endParaRPr lang="it-IT" sz="2000" dirty="0" smtClean="0"/>
          </a:p>
          <a:p>
            <a:pPr algn="just">
              <a:lnSpc>
                <a:spcPct val="100000"/>
              </a:lnSpc>
            </a:pPr>
            <a:endParaRPr lang="it-IT" sz="2000" dirty="0" smtClean="0"/>
          </a:p>
          <a:p>
            <a:pPr algn="just">
              <a:lnSpc>
                <a:spcPct val="100000"/>
              </a:lnSpc>
            </a:pPr>
            <a:endParaRPr sz="2000"/>
          </a:p>
          <a:p>
            <a:pPr algn="just">
              <a:lnSpc>
                <a:spcPct val="100000"/>
              </a:lnSpc>
            </a:pPr>
            <a:r>
              <a:rPr lang="it-IT" sz="2000" strike="noStrike" dirty="0">
                <a:solidFill>
                  <a:srgbClr val="000000"/>
                </a:solidFill>
                <a:latin typeface="Arial"/>
              </a:rPr>
              <a:t>7 progetti in sostegno </a:t>
            </a:r>
            <a:r>
              <a:rPr lang="it-IT" sz="2000" strike="noStrike" dirty="0" smtClean="0">
                <a:solidFill>
                  <a:srgbClr val="000000"/>
                </a:solidFill>
                <a:latin typeface="Arial"/>
              </a:rPr>
              <a:t>attivo</a:t>
            </a:r>
          </a:p>
          <a:p>
            <a:pPr algn="just">
              <a:lnSpc>
                <a:spcPct val="100000"/>
              </a:lnSpc>
            </a:pPr>
            <a:endParaRPr lang="it-IT" sz="2000" strike="noStrike" dirty="0" smtClean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2000" dirty="0" smtClean="0">
                <a:solidFill>
                  <a:srgbClr val="000000"/>
                </a:solidFill>
                <a:latin typeface="Arial"/>
              </a:rPr>
              <a:t>3 progetti in candidatura</a:t>
            </a:r>
            <a:endParaRPr sz="2000"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785794"/>
            <a:ext cx="3786182" cy="32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1863" y="3143248"/>
            <a:ext cx="4448063" cy="31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" name="CustomShape 6"/>
          <p:cNvSpPr/>
          <p:nvPr/>
        </p:nvSpPr>
        <p:spPr>
          <a:xfrm>
            <a:off x="3500430" y="3357562"/>
            <a:ext cx="2508480" cy="1582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5357826"/>
            <a:ext cx="4343401" cy="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 descr="D:\Users\cdavoli\Pictures\logo_desk_footer3.fw_.png"/>
          <p:cNvPicPr>
            <a:picLocks noChangeAspect="1" noChangeArrowheads="1"/>
          </p:cNvPicPr>
          <p:nvPr/>
        </p:nvPicPr>
        <p:blipFill>
          <a:blip r:embed="rId8"/>
          <a:srcRect l="49564" b="400"/>
          <a:stretch>
            <a:fillRect/>
          </a:stretch>
        </p:blipFill>
        <p:spPr bwMode="auto">
          <a:xfrm>
            <a:off x="4786314" y="1643050"/>
            <a:ext cx="1572863" cy="1000132"/>
          </a:xfrm>
          <a:prstGeom prst="rect">
            <a:avLst/>
          </a:prstGeom>
          <a:noFill/>
        </p:spPr>
      </p:pic>
      <p:pic>
        <p:nvPicPr>
          <p:cNvPr id="16" name="Picture 6" descr="D:\Users\cdavoli\Pictures\logo_desk_footer3.fw_.png"/>
          <p:cNvPicPr>
            <a:picLocks noChangeAspect="1" noChangeArrowheads="1"/>
          </p:cNvPicPr>
          <p:nvPr/>
        </p:nvPicPr>
        <p:blipFill>
          <a:blip r:embed="rId8"/>
          <a:srcRect r="70845" b="9455"/>
          <a:stretch>
            <a:fillRect/>
          </a:stretch>
        </p:blipFill>
        <p:spPr bwMode="auto">
          <a:xfrm>
            <a:off x="7000892" y="2143116"/>
            <a:ext cx="785818" cy="785818"/>
          </a:xfrm>
          <a:prstGeom prst="rect">
            <a:avLst/>
          </a:prstGeom>
          <a:noFill/>
        </p:spPr>
      </p:pic>
      <p:pic>
        <p:nvPicPr>
          <p:cNvPr id="17" name="Picture 6" descr="D:\Users\cdavoli\Pictures\logo_desk_footer3.fw_.png"/>
          <p:cNvPicPr>
            <a:picLocks noChangeAspect="1" noChangeArrowheads="1"/>
          </p:cNvPicPr>
          <p:nvPr/>
        </p:nvPicPr>
        <p:blipFill>
          <a:blip r:embed="rId8"/>
          <a:srcRect l="23324" r="47521" b="18509"/>
          <a:stretch>
            <a:fillRect/>
          </a:stretch>
        </p:blipFill>
        <p:spPr bwMode="auto">
          <a:xfrm>
            <a:off x="4429124" y="3714752"/>
            <a:ext cx="793756" cy="714380"/>
          </a:xfrm>
          <a:prstGeom prst="rect">
            <a:avLst/>
          </a:prstGeom>
          <a:noFill/>
        </p:spPr>
      </p:pic>
      <p:pic>
        <p:nvPicPr>
          <p:cNvPr id="18" name="Picture 13" descr="D:\Users\KRossetto\Desktop\download.jpg"/>
          <p:cNvPicPr>
            <a:picLocks noChangeAspect="1" noChangeArrowheads="1"/>
          </p:cNvPicPr>
          <p:nvPr/>
        </p:nvPicPr>
        <p:blipFill>
          <a:blip r:embed="rId9" cstate="print"/>
          <a:srcRect r="69231"/>
          <a:stretch>
            <a:fillRect/>
          </a:stretch>
        </p:blipFill>
        <p:spPr bwMode="auto">
          <a:xfrm>
            <a:off x="5072066" y="2571744"/>
            <a:ext cx="571504" cy="588017"/>
          </a:xfrm>
          <a:prstGeom prst="rect">
            <a:avLst/>
          </a:prstGeom>
          <a:noFill/>
        </p:spPr>
      </p:pic>
      <p:pic>
        <p:nvPicPr>
          <p:cNvPr id="19" name="Immagine 18" descr="Universita_IUAV_di_Venezia.jpg"/>
          <p:cNvPicPr>
            <a:picLocks noChangeAspect="1"/>
          </p:cNvPicPr>
          <p:nvPr/>
        </p:nvPicPr>
        <p:blipFill>
          <a:blip r:embed="rId10" cstate="print"/>
          <a:srcRect r="65843"/>
          <a:stretch>
            <a:fillRect/>
          </a:stretch>
        </p:blipFill>
        <p:spPr>
          <a:xfrm>
            <a:off x="5072066" y="642918"/>
            <a:ext cx="428628" cy="836596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/>
          <a:srcRect l="52583" b="31766"/>
          <a:stretch>
            <a:fillRect/>
          </a:stretch>
        </p:blipFill>
        <p:spPr bwMode="auto">
          <a:xfrm>
            <a:off x="3571868" y="1571612"/>
            <a:ext cx="1223953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28926" y="714356"/>
            <a:ext cx="2157412" cy="87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30188" y="3643314"/>
            <a:ext cx="813812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/>
          <a:srcRect l="11070" r="50184" b="23237"/>
          <a:stretch>
            <a:fillRect/>
          </a:stretch>
        </p:blipFill>
        <p:spPr bwMode="auto">
          <a:xfrm>
            <a:off x="3714744" y="2214554"/>
            <a:ext cx="100013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79280" y="360360"/>
            <a:ext cx="8819640" cy="11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02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303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304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305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"/>
          <p:cNvSpPr/>
          <p:nvPr/>
        </p:nvSpPr>
        <p:spPr>
          <a:xfrm>
            <a:off x="-17928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 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609502C-64AB-1745-A85C-EAD254F96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70"/>
          <a:stretch/>
        </p:blipFill>
        <p:spPr>
          <a:xfrm>
            <a:off x="0" y="5232080"/>
            <a:ext cx="9144000" cy="162592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F782F221-B5BB-1345-8652-7A09EBFAB49F}"/>
              </a:ext>
            </a:extLst>
          </p:cNvPr>
          <p:cNvSpPr txBox="1"/>
          <p:nvPr/>
        </p:nvSpPr>
        <p:spPr>
          <a:xfrm>
            <a:off x="7113055" y="6143644"/>
            <a:ext cx="203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COMUNI</a:t>
            </a:r>
          </a:p>
        </p:txBody>
      </p:sp>
      <p:grpSp>
        <p:nvGrpSpPr>
          <p:cNvPr id="2" name="Gruppo 6">
            <a:extLst>
              <a:ext uri="{FF2B5EF4-FFF2-40B4-BE49-F238E27FC236}">
                <a16:creationId xmlns:a16="http://schemas.microsoft.com/office/drawing/2014/main" xmlns="" id="{02EF8417-B3CA-BF40-AB20-06E29B5C7579}"/>
              </a:ext>
            </a:extLst>
          </p:cNvPr>
          <p:cNvGrpSpPr/>
          <p:nvPr/>
        </p:nvGrpSpPr>
        <p:grpSpPr>
          <a:xfrm>
            <a:off x="1214414" y="642918"/>
            <a:ext cx="7776864" cy="3477693"/>
            <a:chOff x="729435" y="671387"/>
            <a:chExt cx="8251589" cy="3549701"/>
          </a:xfrm>
        </p:grpSpPr>
        <p:sp>
          <p:nvSpPr>
            <p:cNvPr id="37" name="Ovale 36">
              <a:extLst>
                <a:ext uri="{FF2B5EF4-FFF2-40B4-BE49-F238E27FC236}">
                  <a16:creationId xmlns:a16="http://schemas.microsoft.com/office/drawing/2014/main" xmlns="" id="{09DEE257-CFCF-5144-BE77-AF4CC30C9F0B}"/>
                </a:ext>
              </a:extLst>
            </p:cNvPr>
            <p:cNvSpPr/>
            <p:nvPr/>
          </p:nvSpPr>
          <p:spPr>
            <a:xfrm>
              <a:off x="729435" y="671387"/>
              <a:ext cx="3686398" cy="354970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xmlns="" id="{EB1C3F11-F0A5-264B-A2EE-3DD0A50D2554}"/>
                </a:ext>
              </a:extLst>
            </p:cNvPr>
            <p:cNvSpPr/>
            <p:nvPr/>
          </p:nvSpPr>
          <p:spPr>
            <a:xfrm>
              <a:off x="5129720" y="739440"/>
              <a:ext cx="2022071" cy="2084043"/>
            </a:xfrm>
            <a:prstGeom prst="ellipse">
              <a:avLst/>
            </a:prstGeom>
            <a:solidFill>
              <a:srgbClr val="FBC547"/>
            </a:solidFill>
            <a:ln>
              <a:solidFill>
                <a:srgbClr val="FBC5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5" name="Picture 7" descr="D:\Users\cdavoli\Pictures\mitigazione adattamento.jpeg">
              <a:extLst>
                <a:ext uri="{FF2B5EF4-FFF2-40B4-BE49-F238E27FC236}">
                  <a16:creationId xmlns:a16="http://schemas.microsoft.com/office/drawing/2014/main" xmlns="" id="{0C905D0D-63E2-5A45-ACE2-D7D93560C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6988" t="-781" r="6832" b="39257"/>
            <a:stretch>
              <a:fillRect/>
            </a:stretch>
          </p:blipFill>
          <p:spPr bwMode="auto">
            <a:xfrm>
              <a:off x="1511030" y="2424547"/>
              <a:ext cx="1617238" cy="1179337"/>
            </a:xfrm>
            <a:prstGeom prst="rect">
              <a:avLst/>
            </a:prstGeom>
            <a:noFill/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xmlns="" id="{9B7B451E-7E96-2E4F-919D-E266D9F218C3}"/>
                </a:ext>
              </a:extLst>
            </p:cNvPr>
            <p:cNvSpPr/>
            <p:nvPr/>
          </p:nvSpPr>
          <p:spPr>
            <a:xfrm>
              <a:off x="2414694" y="738426"/>
              <a:ext cx="3051838" cy="2823974"/>
            </a:xfrm>
            <a:prstGeom prst="ellipse">
              <a:avLst/>
            </a:prstGeom>
            <a:solidFill>
              <a:srgbClr val="E03B75"/>
            </a:solidFill>
            <a:ln>
              <a:solidFill>
                <a:srgbClr val="E03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Picture 8" descr="http://storage.laprovinciadivarese.it/mediaon/cms.quotidiani/storage/site_media/media/photologue/2014/7/29/photos/cache/bomba-dacqua-a-varese-danni-e-allagamenti_8573f6fc-1702-11e4-bc0d-bf8c354d7e65_cougar_image.jpg">
              <a:extLst>
                <a:ext uri="{FF2B5EF4-FFF2-40B4-BE49-F238E27FC236}">
                  <a16:creationId xmlns:a16="http://schemas.microsoft.com/office/drawing/2014/main" xmlns="" id="{28ECFF5D-2FAC-F640-A486-A10C6C0FE9F6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5338516" y="1436994"/>
              <a:ext cx="1458194" cy="1259598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CustomShape 7">
              <a:extLst>
                <a:ext uri="{FF2B5EF4-FFF2-40B4-BE49-F238E27FC236}">
                  <a16:creationId xmlns:a16="http://schemas.microsoft.com/office/drawing/2014/main" xmlns="" id="{1A78E811-4C71-4249-83C6-9D036D66022D}"/>
                </a:ext>
              </a:extLst>
            </p:cNvPr>
            <p:cNvSpPr/>
            <p:nvPr/>
          </p:nvSpPr>
          <p:spPr>
            <a:xfrm>
              <a:off x="5497659" y="846960"/>
              <a:ext cx="1609043" cy="5323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just">
                <a:lnSpc>
                  <a:spcPct val="100000"/>
                </a:lnSpc>
              </a:pPr>
              <a:r>
                <a:rPr lang="it-IT" sz="1300" b="1" dirty="0">
                  <a:solidFill>
                    <a:schemeClr val="bg1"/>
                  </a:solidFill>
                  <a:latin typeface="Arial"/>
                </a:rPr>
                <a:t>Allagamenti esondazioni</a:t>
              </a:r>
            </a:p>
          </p:txBody>
        </p:sp>
        <p:sp>
          <p:nvSpPr>
            <p:cNvPr id="25" name="CustomShape 8">
              <a:extLst>
                <a:ext uri="{FF2B5EF4-FFF2-40B4-BE49-F238E27FC236}">
                  <a16:creationId xmlns:a16="http://schemas.microsoft.com/office/drawing/2014/main" xmlns="" id="{1F1A1736-B029-874A-9F94-2E00475FE7F7}"/>
                </a:ext>
              </a:extLst>
            </p:cNvPr>
            <p:cNvSpPr/>
            <p:nvPr/>
          </p:nvSpPr>
          <p:spPr>
            <a:xfrm>
              <a:off x="3500499" y="1812338"/>
              <a:ext cx="2815676" cy="2544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9">
              <a:extLst>
                <a:ext uri="{FF2B5EF4-FFF2-40B4-BE49-F238E27FC236}">
                  <a16:creationId xmlns:a16="http://schemas.microsoft.com/office/drawing/2014/main" xmlns="" id="{D694F383-38F1-C042-8E69-8E17A5519B76}"/>
                </a:ext>
              </a:extLst>
            </p:cNvPr>
            <p:cNvSpPr/>
            <p:nvPr/>
          </p:nvSpPr>
          <p:spPr>
            <a:xfrm>
              <a:off x="1037442" y="1817074"/>
              <a:ext cx="1385520" cy="50387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just"/>
              <a:r>
                <a:rPr lang="it-IT" sz="1400" strike="noStrike" dirty="0">
                  <a:solidFill>
                    <a:schemeClr val="bg1"/>
                  </a:solidFill>
                  <a:latin typeface="Arial"/>
                </a:rPr>
                <a:t> </a:t>
              </a:r>
              <a:r>
                <a:rPr lang="it-IT" sz="1300" b="1" dirty="0">
                  <a:solidFill>
                    <a:schemeClr val="bg1"/>
                  </a:solidFill>
                  <a:latin typeface="Arial"/>
                </a:rPr>
                <a:t>Mitigazioni - Adattamento</a:t>
              </a:r>
            </a:p>
          </p:txBody>
        </p:sp>
        <p:sp>
          <p:nvSpPr>
            <p:cNvPr id="28" name="CustomShape 12">
              <a:extLst>
                <a:ext uri="{FF2B5EF4-FFF2-40B4-BE49-F238E27FC236}">
                  <a16:creationId xmlns:a16="http://schemas.microsoft.com/office/drawing/2014/main" xmlns="" id="{D47BA4B7-DA28-9048-96D3-2B91F3907D9E}"/>
                </a:ext>
              </a:extLst>
            </p:cNvPr>
            <p:cNvSpPr/>
            <p:nvPr/>
          </p:nvSpPr>
          <p:spPr>
            <a:xfrm>
              <a:off x="3368028" y="1369360"/>
              <a:ext cx="1306229" cy="2544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just">
                <a:lnSpc>
                  <a:spcPct val="100000"/>
                </a:lnSpc>
              </a:pPr>
              <a:r>
                <a:rPr lang="it-IT" sz="1400" b="1" dirty="0">
                  <a:solidFill>
                    <a:schemeClr val="bg1"/>
                  </a:solidFill>
                  <a:latin typeface="Arial"/>
                </a:rPr>
                <a:t>Forestazione</a:t>
              </a:r>
            </a:p>
          </p:txBody>
        </p:sp>
        <p:pic>
          <p:nvPicPr>
            <p:cNvPr id="33" name="Picture 5" descr="D:\Users\cdavoli\Pictures\forestazione-urbana-arboricoltura_09.jpg">
              <a:extLst>
                <a:ext uri="{FF2B5EF4-FFF2-40B4-BE49-F238E27FC236}">
                  <a16:creationId xmlns:a16="http://schemas.microsoft.com/office/drawing/2014/main" xmlns="" id="{D7E167CB-70CC-BE45-AACC-B2793C4B2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63662" y="1723767"/>
              <a:ext cx="1540907" cy="1155681"/>
            </a:xfrm>
            <a:prstGeom prst="rect">
              <a:avLst/>
            </a:prstGeom>
            <a:noFill/>
          </p:spPr>
        </p:pic>
        <p:sp>
          <p:nvSpPr>
            <p:cNvPr id="14" name="Ovale 13">
              <a:extLst>
                <a:ext uri="{FF2B5EF4-FFF2-40B4-BE49-F238E27FC236}">
                  <a16:creationId xmlns:a16="http://schemas.microsoft.com/office/drawing/2014/main" xmlns="" id="{F9E7D246-ED76-5344-97AC-10450A9FAB50}"/>
                </a:ext>
              </a:extLst>
            </p:cNvPr>
            <p:cNvSpPr/>
            <p:nvPr/>
          </p:nvSpPr>
          <p:spPr>
            <a:xfrm>
              <a:off x="4182253" y="2309888"/>
              <a:ext cx="1885360" cy="1903627"/>
            </a:xfrm>
            <a:prstGeom prst="ellipse">
              <a:avLst/>
            </a:prstGeom>
            <a:solidFill>
              <a:srgbClr val="41A65F"/>
            </a:solidFill>
            <a:ln>
              <a:solidFill>
                <a:srgbClr val="41A6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xmlns="" id="{3CF8340C-35AC-334D-AC83-2025C0BB3D48}"/>
                </a:ext>
              </a:extLst>
            </p:cNvPr>
            <p:cNvSpPr/>
            <p:nvPr/>
          </p:nvSpPr>
          <p:spPr>
            <a:xfrm>
              <a:off x="6271278" y="1288780"/>
              <a:ext cx="2709746" cy="2897123"/>
            </a:xfrm>
            <a:prstGeom prst="ellipse">
              <a:avLst/>
            </a:prstGeom>
            <a:solidFill>
              <a:srgbClr val="2A75A4"/>
            </a:solidFill>
            <a:ln>
              <a:solidFill>
                <a:srgbClr val="2A75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7" name="CustomShape 11">
              <a:extLst>
                <a:ext uri="{FF2B5EF4-FFF2-40B4-BE49-F238E27FC236}">
                  <a16:creationId xmlns:a16="http://schemas.microsoft.com/office/drawing/2014/main" xmlns="" id="{B4D0FFFE-E412-704E-9B2F-C9F1469E71FD}"/>
                </a:ext>
              </a:extLst>
            </p:cNvPr>
            <p:cNvSpPr/>
            <p:nvPr/>
          </p:nvSpPr>
          <p:spPr>
            <a:xfrm>
              <a:off x="4608598" y="2630293"/>
              <a:ext cx="1367184" cy="4856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just"/>
              <a:r>
                <a:rPr lang="it-IT" sz="1400" b="1" dirty="0">
                  <a:solidFill>
                    <a:schemeClr val="bg1"/>
                  </a:solidFill>
                  <a:latin typeface="Arial"/>
                </a:rPr>
                <a:t>Qualità dell'aria</a:t>
              </a:r>
              <a:endParaRPr sz="1400" b="1" dirty="0">
                <a:solidFill>
                  <a:schemeClr val="bg1"/>
                </a:solidFill>
                <a:latin typeface="Arial"/>
              </a:endParaRPr>
            </a:p>
          </p:txBody>
        </p:sp>
        <p:sp>
          <p:nvSpPr>
            <p:cNvPr id="23" name="CustomShape 6">
              <a:extLst>
                <a:ext uri="{FF2B5EF4-FFF2-40B4-BE49-F238E27FC236}">
                  <a16:creationId xmlns:a16="http://schemas.microsoft.com/office/drawing/2014/main" xmlns="" id="{D841FA2F-5514-0C4B-8FEF-87660618D4BE}"/>
                </a:ext>
              </a:extLst>
            </p:cNvPr>
            <p:cNvSpPr/>
            <p:nvPr/>
          </p:nvSpPr>
          <p:spPr>
            <a:xfrm>
              <a:off x="6839595" y="1876543"/>
              <a:ext cx="1605989" cy="5323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just">
                <a:lnSpc>
                  <a:spcPct val="100000"/>
                </a:lnSpc>
              </a:pPr>
              <a:r>
                <a:rPr lang="it-IT" sz="1400" b="1" strike="noStrike" dirty="0">
                  <a:solidFill>
                    <a:schemeClr val="bg1"/>
                  </a:solidFill>
                  <a:latin typeface="Arial"/>
                </a:rPr>
                <a:t>Isole di calore</a:t>
              </a:r>
              <a:r>
                <a:rPr lang="it-IT" sz="1400" strike="noStrike" dirty="0">
                  <a:solidFill>
                    <a:schemeClr val="bg1"/>
                  </a:solidFill>
                  <a:latin typeface="Arial"/>
                </a:rPr>
                <a:t> </a:t>
              </a:r>
              <a:endParaRPr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6" descr="D:\Users\cdavoli\Pictures\inquinamento.jpg">
              <a:extLst>
                <a:ext uri="{FF2B5EF4-FFF2-40B4-BE49-F238E27FC236}">
                  <a16:creationId xmlns:a16="http://schemas.microsoft.com/office/drawing/2014/main" xmlns="" id="{CC478C7D-94D7-1B42-87FE-FA7AE681A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16200" y="3149045"/>
              <a:ext cx="959993" cy="639995"/>
            </a:xfrm>
            <a:prstGeom prst="rect">
              <a:avLst/>
            </a:prstGeom>
            <a:noFill/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xmlns="" id="{D022432F-29C9-0F44-B205-075DF181147C}"/>
                </a:ext>
              </a:extLst>
            </p:cNvPr>
            <p:cNvPicPr/>
            <p:nvPr/>
          </p:nvPicPr>
          <p:blipFill>
            <a:blip r:embed="rId9" cstate="print"/>
            <a:stretch/>
          </p:blipFill>
          <p:spPr>
            <a:xfrm>
              <a:off x="6821949" y="2256662"/>
              <a:ext cx="1469270" cy="1257852"/>
            </a:xfrm>
            <a:prstGeom prst="rect">
              <a:avLst/>
            </a:prstGeom>
            <a:ln w="25560">
              <a:solidFill>
                <a:srgbClr val="008000"/>
              </a:solidFill>
              <a:miter/>
            </a:ln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xmlns="" id="{8DDD85D2-3480-2948-BC70-D6D36DF868EA}"/>
                </a:ext>
              </a:extLst>
            </p:cNvPr>
            <p:cNvSpPr/>
            <p:nvPr/>
          </p:nvSpPr>
          <p:spPr>
            <a:xfrm>
              <a:off x="5576193" y="2424331"/>
              <a:ext cx="1542227" cy="1580433"/>
            </a:xfrm>
            <a:prstGeom prst="ellipse">
              <a:avLst/>
            </a:prstGeom>
            <a:solidFill>
              <a:srgbClr val="F8A24D"/>
            </a:solidFill>
            <a:ln>
              <a:solidFill>
                <a:srgbClr val="F8A2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1" name="Picture 1">
              <a:extLst>
                <a:ext uri="{FF2B5EF4-FFF2-40B4-BE49-F238E27FC236}">
                  <a16:creationId xmlns:a16="http://schemas.microsoft.com/office/drawing/2014/main" xmlns="" id="{9E168328-9F3B-6F49-9CE2-78774ED25176}"/>
                </a:ext>
              </a:extLst>
            </p:cNvPr>
            <p:cNvPicPr/>
            <p:nvPr/>
          </p:nvPicPr>
          <p:blipFill>
            <a:blip r:embed="rId10" cstate="print"/>
            <a:srcRect l="7537" t="6086" r="2526"/>
            <a:stretch/>
          </p:blipFill>
          <p:spPr>
            <a:xfrm>
              <a:off x="5996227" y="3036016"/>
              <a:ext cx="736013" cy="788178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29" name="CustomShape 13">
              <a:extLst>
                <a:ext uri="{FF2B5EF4-FFF2-40B4-BE49-F238E27FC236}">
                  <a16:creationId xmlns:a16="http://schemas.microsoft.com/office/drawing/2014/main" xmlns="" id="{CDDFACAA-25E1-A449-8E10-FD08656BACA1}"/>
                </a:ext>
              </a:extLst>
            </p:cNvPr>
            <p:cNvSpPr/>
            <p:nvPr/>
          </p:nvSpPr>
          <p:spPr>
            <a:xfrm>
              <a:off x="6033650" y="2783957"/>
              <a:ext cx="666230" cy="3570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just">
                <a:lnSpc>
                  <a:spcPct val="100000"/>
                </a:lnSpc>
              </a:pPr>
              <a:r>
                <a:rPr lang="it-IT" sz="1300" b="1" strike="noStrike" dirty="0">
                  <a:solidFill>
                    <a:schemeClr val="bg1"/>
                  </a:solidFill>
                  <a:latin typeface="Arial"/>
                </a:rPr>
                <a:t>NBS</a:t>
              </a:r>
              <a:endParaRPr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4FD791A3-8CF7-C34E-9BE1-142EFAB952F4}"/>
              </a:ext>
            </a:extLst>
          </p:cNvPr>
          <p:cNvSpPr/>
          <p:nvPr/>
        </p:nvSpPr>
        <p:spPr>
          <a:xfrm>
            <a:off x="2130656" y="4428149"/>
            <a:ext cx="6689344" cy="432048"/>
          </a:xfrm>
          <a:prstGeom prst="rect">
            <a:avLst/>
          </a:prstGeom>
          <a:solidFill>
            <a:srgbClr val="1F3E4F"/>
          </a:solidFill>
          <a:ln>
            <a:solidFill>
              <a:srgbClr val="1F3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TECNOLOGIA INNOVATIVA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xmlns="" id="{B032C757-7E0A-D547-A6A5-CE1A57BAF4F3}"/>
              </a:ext>
            </a:extLst>
          </p:cNvPr>
          <p:cNvSpPr/>
          <p:nvPr/>
        </p:nvSpPr>
        <p:spPr>
          <a:xfrm rot="16200000">
            <a:off x="-1345392" y="2570564"/>
            <a:ext cx="4042172" cy="431878"/>
          </a:xfrm>
          <a:prstGeom prst="rect">
            <a:avLst/>
          </a:prstGeom>
          <a:solidFill>
            <a:srgbClr val="1F3E4F"/>
          </a:solidFill>
          <a:ln>
            <a:solidFill>
              <a:srgbClr val="1F3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FORMAZIONE TEMATICA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6C84FAF9-5610-844F-9532-2876A72EF35B}"/>
              </a:ext>
            </a:extLst>
          </p:cNvPr>
          <p:cNvCxnSpPr>
            <a:cxnSpLocks/>
          </p:cNvCxnSpPr>
          <p:nvPr/>
        </p:nvCxnSpPr>
        <p:spPr>
          <a:xfrm flipH="1">
            <a:off x="891634" y="2322615"/>
            <a:ext cx="6111215" cy="51007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xmlns="" id="{C18E6FE0-1279-CE42-BF32-50FD28FB94D5}"/>
              </a:ext>
            </a:extLst>
          </p:cNvPr>
          <p:cNvCxnSpPr>
            <a:cxnSpLocks/>
          </p:cNvCxnSpPr>
          <p:nvPr/>
        </p:nvCxnSpPr>
        <p:spPr>
          <a:xfrm flipH="1">
            <a:off x="4361963" y="2655509"/>
            <a:ext cx="12227" cy="1731973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xmlns="" id="{0BD87755-F985-7243-A154-648C865082FF}"/>
              </a:ext>
            </a:extLst>
          </p:cNvPr>
          <p:cNvCxnSpPr>
            <a:cxnSpLocks/>
          </p:cNvCxnSpPr>
          <p:nvPr/>
        </p:nvCxnSpPr>
        <p:spPr>
          <a:xfrm>
            <a:off x="2866857" y="3456840"/>
            <a:ext cx="0" cy="938077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xmlns="" id="{46E76A6A-9633-6140-9223-4737BBABA9D4}"/>
              </a:ext>
            </a:extLst>
          </p:cNvPr>
          <p:cNvCxnSpPr>
            <a:cxnSpLocks/>
          </p:cNvCxnSpPr>
          <p:nvPr/>
        </p:nvCxnSpPr>
        <p:spPr>
          <a:xfrm>
            <a:off x="6084168" y="2410233"/>
            <a:ext cx="0" cy="1982366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xmlns="" id="{1C2F4CF9-99C1-9E42-838B-4494418435B6}"/>
              </a:ext>
            </a:extLst>
          </p:cNvPr>
          <p:cNvCxnSpPr>
            <a:cxnSpLocks/>
          </p:cNvCxnSpPr>
          <p:nvPr/>
        </p:nvCxnSpPr>
        <p:spPr>
          <a:xfrm>
            <a:off x="5417097" y="3544396"/>
            <a:ext cx="0" cy="843086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xmlns="" id="{5EC50FE7-4759-E047-BD81-3837A7AE2F21}"/>
              </a:ext>
            </a:extLst>
          </p:cNvPr>
          <p:cNvCxnSpPr>
            <a:cxnSpLocks/>
          </p:cNvCxnSpPr>
          <p:nvPr/>
        </p:nvCxnSpPr>
        <p:spPr>
          <a:xfrm>
            <a:off x="6511770" y="3645024"/>
            <a:ext cx="13189" cy="768542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xmlns="" id="{548D5EB5-D707-0141-832A-5FC3D6AFB0BD}"/>
              </a:ext>
            </a:extLst>
          </p:cNvPr>
          <p:cNvCxnSpPr>
            <a:cxnSpLocks/>
          </p:cNvCxnSpPr>
          <p:nvPr/>
        </p:nvCxnSpPr>
        <p:spPr>
          <a:xfrm>
            <a:off x="7837043" y="3374142"/>
            <a:ext cx="0" cy="1054007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ccia destra 56">
            <a:extLst>
              <a:ext uri="{FF2B5EF4-FFF2-40B4-BE49-F238E27FC236}">
                <a16:creationId xmlns:a16="http://schemas.microsoft.com/office/drawing/2014/main" xmlns="" id="{83773484-2AC1-534C-8A88-A09364BD35BA}"/>
              </a:ext>
            </a:extLst>
          </p:cNvPr>
          <p:cNvSpPr/>
          <p:nvPr/>
        </p:nvSpPr>
        <p:spPr>
          <a:xfrm rot="5400000">
            <a:off x="4998231" y="4907404"/>
            <a:ext cx="954193" cy="864096"/>
          </a:xfrm>
          <a:prstGeom prst="rightArrow">
            <a:avLst/>
          </a:prstGeom>
          <a:solidFill>
            <a:srgbClr val="1F3E4F"/>
          </a:solidFill>
          <a:ln>
            <a:solidFill>
              <a:srgbClr val="1F3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xmlns="" id="{572424A6-8D47-D140-B20F-A598A3CF8373}"/>
              </a:ext>
            </a:extLst>
          </p:cNvPr>
          <p:cNvCxnSpPr>
            <a:cxnSpLocks/>
          </p:cNvCxnSpPr>
          <p:nvPr/>
        </p:nvCxnSpPr>
        <p:spPr>
          <a:xfrm flipH="1">
            <a:off x="891634" y="2224504"/>
            <a:ext cx="4935915" cy="50101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xmlns="" id="{1194A7B0-175C-4A40-9652-61DBD020EFBC}"/>
              </a:ext>
            </a:extLst>
          </p:cNvPr>
          <p:cNvCxnSpPr>
            <a:cxnSpLocks/>
          </p:cNvCxnSpPr>
          <p:nvPr/>
        </p:nvCxnSpPr>
        <p:spPr>
          <a:xfrm flipH="1">
            <a:off x="1196434" y="1789584"/>
            <a:ext cx="2456231" cy="0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xmlns="" id="{1454FAE2-83D6-D648-BDBE-EB46A0FFEF7B}"/>
              </a:ext>
            </a:extLst>
          </p:cNvPr>
          <p:cNvCxnSpPr>
            <a:cxnSpLocks/>
          </p:cNvCxnSpPr>
          <p:nvPr/>
        </p:nvCxnSpPr>
        <p:spPr>
          <a:xfrm flipH="1" flipV="1">
            <a:off x="935604" y="3406037"/>
            <a:ext cx="4122370" cy="9479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xmlns="" id="{F42DB873-025D-4749-89F8-A75D104B2E01}"/>
              </a:ext>
            </a:extLst>
          </p:cNvPr>
          <p:cNvCxnSpPr>
            <a:cxnSpLocks/>
          </p:cNvCxnSpPr>
          <p:nvPr/>
        </p:nvCxnSpPr>
        <p:spPr>
          <a:xfrm flipH="1">
            <a:off x="920908" y="2828444"/>
            <a:ext cx="914788" cy="0"/>
          </a:xfrm>
          <a:prstGeom prst="straightConnector1">
            <a:avLst/>
          </a:prstGeom>
          <a:ln w="25400">
            <a:solidFill>
              <a:srgbClr val="1F3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ccia destra 56">
            <a:extLst>
              <a:ext uri="{FF2B5EF4-FFF2-40B4-BE49-F238E27FC236}">
                <a16:creationId xmlns:a16="http://schemas.microsoft.com/office/drawing/2014/main" xmlns="" id="{83773484-2AC1-534C-8A88-A09364BD35BA}"/>
              </a:ext>
            </a:extLst>
          </p:cNvPr>
          <p:cNvSpPr/>
          <p:nvPr/>
        </p:nvSpPr>
        <p:spPr>
          <a:xfrm rot="5400000">
            <a:off x="201531" y="4773574"/>
            <a:ext cx="954195" cy="928693"/>
          </a:xfrm>
          <a:prstGeom prst="rightArrow">
            <a:avLst/>
          </a:prstGeom>
          <a:solidFill>
            <a:srgbClr val="1F3E4F"/>
          </a:solidFill>
          <a:ln>
            <a:solidFill>
              <a:srgbClr val="1F3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95865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84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7" name="CustomShape 4"/>
          <p:cNvSpPr/>
          <p:nvPr/>
        </p:nvSpPr>
        <p:spPr>
          <a:xfrm>
            <a:off x="-285840" y="258840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 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sz="1700" b="1" strike="noStrike" dirty="0" smtClean="0">
                <a:solidFill>
                  <a:srgbClr val="355E00"/>
                </a:solidFill>
                <a:latin typeface="Trebuchet MS"/>
              </a:rPr>
              <a:t>Cosa </a:t>
            </a:r>
            <a:r>
              <a:rPr lang="it-IT" sz="1700" b="1" strike="noStrike" dirty="0" smtClean="0">
                <a:solidFill>
                  <a:srgbClr val="355E00"/>
                </a:solidFill>
                <a:latin typeface="Trebuchet MS"/>
              </a:rPr>
              <a:t>ai Comuni: 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CONOSCENZA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89" name="CustomShape 5"/>
          <p:cNvSpPr/>
          <p:nvPr/>
        </p:nvSpPr>
        <p:spPr>
          <a:xfrm>
            <a:off x="348120" y="785880"/>
            <a:ext cx="5120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u="sng" strike="noStrike" dirty="0" smtClean="0">
                <a:solidFill>
                  <a:srgbClr val="355E00"/>
                </a:solidFill>
                <a:latin typeface="Trebuchet MS"/>
              </a:rPr>
              <a:t>Formazione continua:</a:t>
            </a:r>
          </a:p>
          <a:p>
            <a:pPr>
              <a:lnSpc>
                <a:spcPct val="100000"/>
              </a:lnSpc>
            </a:pPr>
            <a:endParaRPr lang="it-IT" b="1" strike="noStrike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Dal giugno 2019 formazione sull’utilizzo dei più innovativi strumenti di </a:t>
            </a:r>
          </a:p>
          <a:p>
            <a:pPr>
              <a:lnSpc>
                <a:spcPct val="100000"/>
              </a:lnSpc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	supporto alle decisioni in ambito di trattamento dati territoriali</a:t>
            </a:r>
          </a:p>
          <a:p>
            <a:pPr lvl="1"/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Dall’inizio 2020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webinair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per formazione scientifica sui fenomeni climatici</a:t>
            </a:r>
          </a:p>
          <a:p>
            <a:pPr lvl="1"/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e i fattori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climalteranti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 lvl="1"/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Da giugno 2020 corsi di formazione sulle </a:t>
            </a:r>
          </a:p>
          <a:p>
            <a:pPr>
              <a:lnSpc>
                <a:spcPct val="100000"/>
              </a:lnSpc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NBS con le maggiori università</a:t>
            </a:r>
          </a:p>
          <a:p>
            <a:pPr lvl="1"/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d’Europa</a:t>
            </a:r>
          </a:p>
          <a:p>
            <a:pPr lvl="1"/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it-IT" b="1" strike="noStrike" dirty="0" smtClean="0">
              <a:solidFill>
                <a:srgbClr val="355E00"/>
              </a:solidFill>
              <a:latin typeface="Trebuchet M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625454"/>
            <a:ext cx="3357586" cy="25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Risultati immagini per progetto desk"/>
          <p:cNvPicPr>
            <a:picLocks noChangeAspect="1" noChangeArrowheads="1"/>
          </p:cNvPicPr>
          <p:nvPr/>
        </p:nvPicPr>
        <p:blipFill>
          <a:blip r:embed="rId5"/>
          <a:srcRect t="36720"/>
          <a:stretch>
            <a:fillRect/>
          </a:stretch>
        </p:blipFill>
        <p:spPr bwMode="auto">
          <a:xfrm>
            <a:off x="4214810" y="4643446"/>
            <a:ext cx="4071934" cy="1477320"/>
          </a:xfrm>
          <a:prstGeom prst="rect">
            <a:avLst/>
          </a:prstGeom>
          <a:noFill/>
        </p:spPr>
      </p:pic>
      <p:pic>
        <p:nvPicPr>
          <p:cNvPr id="5128" name="Picture 8" descr="http://www.pongovernance1420.gov.it/wp-content/uploads/2019/06/Genova_DESK_giugno19.jpg"/>
          <p:cNvPicPr>
            <a:picLocks noChangeAspect="1" noChangeArrowheads="1"/>
          </p:cNvPicPr>
          <p:nvPr/>
        </p:nvPicPr>
        <p:blipFill>
          <a:blip r:embed="rId6"/>
          <a:srcRect r="-40" b="14578"/>
          <a:stretch>
            <a:fillRect/>
          </a:stretch>
        </p:blipFill>
        <p:spPr bwMode="auto">
          <a:xfrm>
            <a:off x="5000628" y="2643182"/>
            <a:ext cx="3857652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84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7" name="CustomShape 4"/>
          <p:cNvSpPr/>
          <p:nvPr/>
        </p:nvSpPr>
        <p:spPr>
          <a:xfrm>
            <a:off x="-285840" y="258840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 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sz="1700" b="1" strike="noStrike" dirty="0" smtClean="0">
                <a:solidFill>
                  <a:srgbClr val="355E00"/>
                </a:solidFill>
                <a:latin typeface="Trebuchet MS"/>
              </a:rPr>
              <a:t>Cosa </a:t>
            </a:r>
            <a:r>
              <a:rPr lang="it-IT" sz="1700" b="1" strike="noStrike" dirty="0" smtClean="0">
                <a:solidFill>
                  <a:srgbClr val="355E00"/>
                </a:solidFill>
                <a:latin typeface="Trebuchet MS"/>
              </a:rPr>
              <a:t>ai Comuni: 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SERVIZI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89" name="CustomShape 5"/>
          <p:cNvSpPr/>
          <p:nvPr/>
        </p:nvSpPr>
        <p:spPr>
          <a:xfrm>
            <a:off x="348120" y="785880"/>
            <a:ext cx="5120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Sul portale di Città metropolitana di Milano </a:t>
            </a:r>
            <a:r>
              <a:rPr lang="it-IT" b="1" u="sng" strike="noStrike" dirty="0" smtClean="0">
                <a:solidFill>
                  <a:srgbClr val="355E00"/>
                </a:solidFill>
                <a:latin typeface="Trebuchet MS"/>
              </a:rPr>
              <a:t>gratuitamente</a:t>
            </a:r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:</a:t>
            </a:r>
            <a:endParaRPr lang="it-IT" b="1" strike="noStrike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Servizi di mappa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Strumenti di supporto alla decisioni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Strumenti di concertazione di dati territoriali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Kit di dati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Banca dati navigabile per le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Natural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	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Based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Solutions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(attualmente in fase di traduzione)</a:t>
            </a: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Da marzo 2020 3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Tools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di modellazione per NBS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Possibilità di interloquire al fine di studiare insieme soluzioni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customizzate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o approfondimenti tematici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1214422"/>
            <a:ext cx="24574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/>
          <p:nvPr/>
        </p:nvPicPr>
        <p:blipFill>
          <a:blip r:embed="rId5" cstate="print"/>
          <a:stretch/>
        </p:blipFill>
        <p:spPr>
          <a:xfrm>
            <a:off x="4929190" y="3071810"/>
            <a:ext cx="3857030" cy="1642874"/>
          </a:xfrm>
          <a:prstGeom prst="rect">
            <a:avLst/>
          </a:prstGeom>
          <a:ln w="936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84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7" name="CustomShape 4"/>
          <p:cNvSpPr/>
          <p:nvPr/>
        </p:nvSpPr>
        <p:spPr>
          <a:xfrm>
            <a:off x="-285840" y="258840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 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sz="1700" b="1" strike="noStrike" dirty="0" smtClean="0">
                <a:solidFill>
                  <a:srgbClr val="355E00"/>
                </a:solidFill>
                <a:latin typeface="Trebuchet MS"/>
              </a:rPr>
              <a:t>Cosa </a:t>
            </a:r>
            <a:r>
              <a:rPr lang="it-IT" sz="1700" b="1" strike="noStrike" dirty="0" smtClean="0">
                <a:solidFill>
                  <a:srgbClr val="355E00"/>
                </a:solidFill>
                <a:latin typeface="Trebuchet MS"/>
              </a:rPr>
              <a:t>ai Comuni: 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OPPORTUNITA’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89" name="CustomShape 5"/>
          <p:cNvSpPr/>
          <p:nvPr/>
        </p:nvSpPr>
        <p:spPr>
          <a:xfrm>
            <a:off x="348120" y="785880"/>
            <a:ext cx="5120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buFontTx/>
              <a:buChar char="-"/>
            </a:pPr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Network di relazioni nazionali ed internazionali per portar accompagnare </a:t>
            </a:r>
          </a:p>
          <a:p>
            <a:pPr>
              <a:lnSpc>
                <a:spcPct val="100000"/>
              </a:lnSpc>
            </a:pPr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i Comuni a vedere e testare le esperienze più significative ed innovative</a:t>
            </a: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Possibilità di partecipare insieme a progetti finanziati, soprattutto in previsione </a:t>
            </a:r>
          </a:p>
          <a:p>
            <a:pPr>
              <a:lnSpc>
                <a:spcPct val="100000"/>
              </a:lnSpc>
            </a:pPr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	della nuova stagione della programmazione Europea 2020-27 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 lvl="1"/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Possibilità di condividere progetti 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e quindi vedere realizzate azioni pilota</a:t>
            </a:r>
          </a:p>
          <a:p>
            <a:pPr lvl="1"/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Ad esempio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Solaro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e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Masate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in cui si stanno realizzando 2 sistemi di</a:t>
            </a:r>
          </a:p>
          <a:p>
            <a:pPr lvl="1"/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b="1" dirty="0" err="1" smtClean="0">
                <a:solidFill>
                  <a:srgbClr val="355E00"/>
                </a:solidFill>
                <a:latin typeface="Trebuchet MS"/>
              </a:rPr>
              <a:t>decollettamento</a:t>
            </a:r>
            <a:r>
              <a:rPr lang="it-IT" b="1" dirty="0" smtClean="0">
                <a:solidFill>
                  <a:srgbClr val="355E00"/>
                </a:solidFill>
                <a:latin typeface="Trebuchet MS"/>
              </a:rPr>
              <a:t> delle acque meteoriche di una superficie di 8000mq</a:t>
            </a:r>
          </a:p>
          <a:p>
            <a:pPr lvl="1"/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 lvl="1"/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 lvl="1"/>
            <a:r>
              <a:rPr lang="it-IT" b="1" strike="noStrike" dirty="0" smtClean="0">
                <a:solidFill>
                  <a:srgbClr val="355E00"/>
                </a:solidFill>
                <a:latin typeface="Trebuchet MS"/>
              </a:rPr>
              <a:t>				</a:t>
            </a:r>
          </a:p>
          <a:p>
            <a:pPr>
              <a:lnSpc>
                <a:spcPct val="100000"/>
              </a:lnSpc>
            </a:pPr>
            <a:endParaRPr lang="it-IT" b="1" strike="noStrike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429000"/>
            <a:ext cx="4281478" cy="259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429000"/>
            <a:ext cx="1829515" cy="259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84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5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6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7" name="CustomShape 4"/>
          <p:cNvSpPr/>
          <p:nvPr/>
        </p:nvSpPr>
        <p:spPr>
          <a:xfrm>
            <a:off x="0" y="258840"/>
            <a:ext cx="918000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it-IT" sz="1700" b="1" dirty="0" smtClean="0">
                <a:solidFill>
                  <a:srgbClr val="355E00"/>
                </a:solidFill>
                <a:latin typeface="Arial"/>
              </a:rPr>
              <a:t>Esempio dati e servizi per ciascun Comune</a:t>
            </a:r>
            <a:endParaRPr lang="it-IT" b="1" dirty="0" smtClean="0">
              <a:solidFill>
                <a:srgbClr val="355E00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59" y="714115"/>
            <a:ext cx="3634837" cy="25720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642918"/>
            <a:ext cx="3551704" cy="252741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3500438"/>
            <a:ext cx="3429024" cy="2408938"/>
          </a:xfrm>
          <a:prstGeom prst="rect">
            <a:avLst/>
          </a:prstGeom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237891"/>
            <a:ext cx="4071966" cy="27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tangolo 13"/>
          <p:cNvSpPr/>
          <p:nvPr/>
        </p:nvSpPr>
        <p:spPr>
          <a:xfrm>
            <a:off x="4429124" y="6009521"/>
            <a:ext cx="46434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hlinkClick r:id="rId8"/>
              </a:rPr>
              <a:t>http://93.34.11.228:8088/superset/</a:t>
            </a:r>
            <a:r>
              <a:rPr lang="it-IT" sz="1200" dirty="0" err="1" smtClean="0">
                <a:hlinkClick r:id="rId8"/>
              </a:rPr>
              <a:t>dashboard</a:t>
            </a:r>
            <a:r>
              <a:rPr lang="it-IT" sz="1200" dirty="0" smtClean="0">
                <a:hlinkClick r:id="rId8"/>
              </a:rPr>
              <a:t>/</a:t>
            </a:r>
            <a:r>
              <a:rPr lang="it-IT" sz="1200" dirty="0" err="1" smtClean="0">
                <a:hlinkClick r:id="rId8"/>
              </a:rPr>
              <a:t>anomalietermiche</a:t>
            </a:r>
            <a:r>
              <a:rPr lang="it-IT" sz="1200" dirty="0" smtClean="0">
                <a:hlinkClick r:id="rId8"/>
              </a:rPr>
              <a:t>/</a:t>
            </a:r>
            <a:endParaRPr lang="it-IT" sz="1200" dirty="0"/>
          </a:p>
        </p:txBody>
      </p:sp>
      <p:sp>
        <p:nvSpPr>
          <p:cNvPr id="15" name="Rettangolo 14"/>
          <p:cNvSpPr/>
          <p:nvPr/>
        </p:nvSpPr>
        <p:spPr>
          <a:xfrm>
            <a:off x="0" y="5857892"/>
            <a:ext cx="4000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 smtClean="0">
                <a:hlinkClick r:id="rId9"/>
              </a:rPr>
              <a:t>http://www.cittametropolitana.mi.it/</a:t>
            </a:r>
            <a:r>
              <a:rPr lang="it-IT" sz="1100" dirty="0" err="1" smtClean="0">
                <a:hlinkClick r:id="rId9"/>
              </a:rPr>
              <a:t>DeCiMetro</a:t>
            </a:r>
            <a:r>
              <a:rPr lang="it-IT" sz="1100" dirty="0" smtClean="0">
                <a:hlinkClick r:id="rId9"/>
              </a:rPr>
              <a:t>/</a:t>
            </a:r>
            <a:r>
              <a:rPr lang="it-IT" sz="1100" dirty="0" err="1" smtClean="0">
                <a:hlinkClick r:id="rId9"/>
              </a:rPr>
              <a:t>CARTE_TEMATICHE</a:t>
            </a:r>
            <a:r>
              <a:rPr lang="it-IT" sz="1100" dirty="0" smtClean="0">
                <a:hlinkClick r:id="rId9"/>
              </a:rPr>
              <a:t>/</a:t>
            </a:r>
            <a:r>
              <a:rPr lang="it-IT" sz="1100" dirty="0" err="1" smtClean="0">
                <a:hlinkClick r:id="rId9"/>
              </a:rPr>
              <a:t>index.html</a:t>
            </a:r>
            <a:endParaRPr lang="it-IT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79280" y="360360"/>
            <a:ext cx="8819640" cy="11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0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91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93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"/>
          <p:cNvSpPr/>
          <p:nvPr/>
        </p:nvSpPr>
        <p:spPr>
          <a:xfrm>
            <a:off x="-17928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7"/>
          <p:cNvSpPr/>
          <p:nvPr/>
        </p:nvSpPr>
        <p:spPr>
          <a:xfrm>
            <a:off x="72360" y="28440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TextShape 8"/>
          <p:cNvSpPr txBox="1"/>
          <p:nvPr/>
        </p:nvSpPr>
        <p:spPr>
          <a:xfrm>
            <a:off x="0" y="260280"/>
            <a:ext cx="6072198" cy="360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sz="1700" b="1" dirty="0" smtClean="0">
                <a:solidFill>
                  <a:srgbClr val="355E00"/>
                </a:solidFill>
                <a:latin typeface="Trebuchet MS"/>
              </a:rPr>
              <a:t>17 </a:t>
            </a:r>
            <a:r>
              <a:rPr lang="it-IT" sz="1700" b="1" dirty="0" err="1" smtClean="0">
                <a:solidFill>
                  <a:srgbClr val="355E00"/>
                </a:solidFill>
                <a:latin typeface="Trebuchet MS"/>
              </a:rPr>
              <a:t>goals</a:t>
            </a:r>
            <a:r>
              <a:rPr lang="it-IT" sz="1700" b="1" dirty="0" smtClean="0">
                <a:solidFill>
                  <a:srgbClr val="355E00"/>
                </a:solidFill>
                <a:latin typeface="Trebuchet MS"/>
              </a:rPr>
              <a:t> Agenda Onu Sviluppo Sostenibile 2030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1333" b="1141"/>
          <a:stretch>
            <a:fillRect/>
          </a:stretch>
        </p:blipFill>
        <p:spPr bwMode="auto">
          <a:xfrm>
            <a:off x="2285984" y="748144"/>
            <a:ext cx="4786346" cy="51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79280" y="360360"/>
            <a:ext cx="8750438" cy="4254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0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91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93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"/>
          <p:cNvSpPr/>
          <p:nvPr/>
        </p:nvSpPr>
        <p:spPr>
          <a:xfrm>
            <a:off x="-17928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7"/>
          <p:cNvSpPr/>
          <p:nvPr/>
        </p:nvSpPr>
        <p:spPr>
          <a:xfrm>
            <a:off x="72360" y="28440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TextShape 8"/>
          <p:cNvSpPr txBox="1"/>
          <p:nvPr/>
        </p:nvSpPr>
        <p:spPr>
          <a:xfrm>
            <a:off x="0" y="260280"/>
            <a:ext cx="9144000" cy="360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sz="1700" b="1" dirty="0" smtClean="0">
                <a:solidFill>
                  <a:srgbClr val="355E00"/>
                </a:solidFill>
                <a:latin typeface="Trebuchet MS"/>
              </a:rPr>
              <a:t>17 </a:t>
            </a:r>
            <a:r>
              <a:rPr lang="it-IT" sz="1700" b="1" dirty="0" err="1" smtClean="0">
                <a:solidFill>
                  <a:srgbClr val="355E00"/>
                </a:solidFill>
                <a:latin typeface="Trebuchet MS"/>
              </a:rPr>
              <a:t>goals</a:t>
            </a:r>
            <a:r>
              <a:rPr lang="it-IT" sz="1700" b="1" dirty="0" smtClean="0">
                <a:solidFill>
                  <a:srgbClr val="355E00"/>
                </a:solidFill>
                <a:latin typeface="Trebuchet MS"/>
              </a:rPr>
              <a:t> Agenda Onu Sviluppo Sostenibile 2030 in Città Metropolitana di Milano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1333" b="1141"/>
          <a:stretch>
            <a:fillRect/>
          </a:stretch>
        </p:blipFill>
        <p:spPr bwMode="auto">
          <a:xfrm>
            <a:off x="2285984" y="748144"/>
            <a:ext cx="4786346" cy="51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5"/>
          <p:cNvPicPr/>
          <p:nvPr/>
        </p:nvPicPr>
        <p:blipFill>
          <a:blip r:embed="rId5"/>
          <a:stretch/>
        </p:blipFill>
        <p:spPr>
          <a:xfrm>
            <a:off x="5357818" y="3286124"/>
            <a:ext cx="928556" cy="533957"/>
          </a:xfrm>
          <a:prstGeom prst="rect">
            <a:avLst/>
          </a:prstGeom>
          <a:ln w="9360"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Picture 16"/>
          <p:cNvPicPr/>
          <p:nvPr/>
        </p:nvPicPr>
        <p:blipFill>
          <a:blip r:embed="rId6"/>
          <a:stretch/>
        </p:blipFill>
        <p:spPr>
          <a:xfrm>
            <a:off x="2428860" y="4429132"/>
            <a:ext cx="1214396" cy="373790"/>
          </a:xfrm>
          <a:prstGeom prst="rect">
            <a:avLst/>
          </a:prstGeom>
          <a:ln w="9360"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Picture 9"/>
          <p:cNvPicPr/>
          <p:nvPr/>
        </p:nvPicPr>
        <p:blipFill>
          <a:blip r:embed="rId7" cstate="print"/>
          <a:stretch/>
        </p:blipFill>
        <p:spPr>
          <a:xfrm>
            <a:off x="4357686" y="1428736"/>
            <a:ext cx="940095" cy="676852"/>
          </a:xfrm>
          <a:prstGeom prst="rect">
            <a:avLst/>
          </a:prstGeom>
          <a:ln w="9360">
            <a:solidFill>
              <a:schemeClr val="accent3">
                <a:lumMod val="50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1643050"/>
            <a:ext cx="881062" cy="58578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3286124"/>
            <a:ext cx="1057270" cy="3465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 r="1333" b="1141"/>
          <a:stretch>
            <a:fillRect/>
          </a:stretch>
        </p:blipFill>
        <p:spPr bwMode="auto">
          <a:xfrm>
            <a:off x="2285984" y="748144"/>
            <a:ext cx="4786346" cy="51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CustomShape 1"/>
          <p:cNvSpPr/>
          <p:nvPr/>
        </p:nvSpPr>
        <p:spPr>
          <a:xfrm>
            <a:off x="179280" y="360360"/>
            <a:ext cx="8750438" cy="4254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0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91" name="Picture 14"/>
          <p:cNvPicPr/>
          <p:nvPr/>
        </p:nvPicPr>
        <p:blipFill>
          <a:blip r:embed="rId4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92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93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5"/>
          <p:cNvSpPr/>
          <p:nvPr/>
        </p:nvSpPr>
        <p:spPr>
          <a:xfrm>
            <a:off x="-17928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7"/>
          <p:cNvSpPr/>
          <p:nvPr/>
        </p:nvSpPr>
        <p:spPr>
          <a:xfrm>
            <a:off x="72360" y="28440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TextShape 8"/>
          <p:cNvSpPr txBox="1"/>
          <p:nvPr/>
        </p:nvSpPr>
        <p:spPr>
          <a:xfrm>
            <a:off x="0" y="260280"/>
            <a:ext cx="9144000" cy="360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</a:t>
            </a:r>
            <a:r>
              <a:rPr lang="it-IT" sz="1700" b="1" strike="noStrike" dirty="0">
                <a:solidFill>
                  <a:srgbClr val="355E00"/>
                </a:solidFill>
                <a:latin typeface="Trebuchet MS"/>
              </a:rPr>
              <a:t> </a:t>
            </a:r>
            <a:r>
              <a:rPr lang="it-IT" sz="1700" b="1" dirty="0" smtClean="0">
                <a:solidFill>
                  <a:srgbClr val="355E00"/>
                </a:solidFill>
                <a:latin typeface="Trebuchet MS"/>
              </a:rPr>
              <a:t>17 </a:t>
            </a:r>
            <a:r>
              <a:rPr lang="it-IT" sz="1700" b="1" dirty="0" err="1" smtClean="0">
                <a:solidFill>
                  <a:srgbClr val="355E00"/>
                </a:solidFill>
                <a:latin typeface="Trebuchet MS"/>
              </a:rPr>
              <a:t>goals</a:t>
            </a:r>
            <a:r>
              <a:rPr lang="it-IT" sz="1700" b="1" dirty="0" smtClean="0">
                <a:solidFill>
                  <a:srgbClr val="355E00"/>
                </a:solidFill>
                <a:latin typeface="Trebuchet MS"/>
              </a:rPr>
              <a:t> Agenda Onu Sviluppo Sostenibile 2030 in Città Metropolitana di Milano</a:t>
            </a:r>
            <a:endParaRPr/>
          </a:p>
        </p:txBody>
      </p:sp>
      <p:sp>
        <p:nvSpPr>
          <p:cNvPr id="16" name="Ovale 15"/>
          <p:cNvSpPr/>
          <p:nvPr/>
        </p:nvSpPr>
        <p:spPr>
          <a:xfrm>
            <a:off x="6215074" y="3429000"/>
            <a:ext cx="714380" cy="714380"/>
          </a:xfrm>
          <a:prstGeom prst="ellipse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15"/>
          <p:cNvPicPr/>
          <p:nvPr/>
        </p:nvPicPr>
        <p:blipFill>
          <a:blip r:embed="rId5"/>
          <a:stretch/>
        </p:blipFill>
        <p:spPr>
          <a:xfrm>
            <a:off x="5357818" y="3286124"/>
            <a:ext cx="928556" cy="533957"/>
          </a:xfrm>
          <a:prstGeom prst="rect">
            <a:avLst/>
          </a:prstGeom>
          <a:ln w="9360">
            <a:solidFill>
              <a:schemeClr val="accent3">
                <a:lumMod val="50000"/>
              </a:schemeClr>
            </a:solidFill>
          </a:ln>
        </p:spPr>
      </p:pic>
      <p:pic>
        <p:nvPicPr>
          <p:cNvPr id="18" name="Picture 16"/>
          <p:cNvPicPr/>
          <p:nvPr/>
        </p:nvPicPr>
        <p:blipFill>
          <a:blip r:embed="rId6"/>
          <a:stretch/>
        </p:blipFill>
        <p:spPr>
          <a:xfrm>
            <a:off x="2428860" y="4429132"/>
            <a:ext cx="1214396" cy="373790"/>
          </a:xfrm>
          <a:prstGeom prst="rect">
            <a:avLst/>
          </a:prstGeom>
          <a:ln w="9360"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Picture 9"/>
          <p:cNvPicPr/>
          <p:nvPr/>
        </p:nvPicPr>
        <p:blipFill>
          <a:blip r:embed="rId7" cstate="print"/>
          <a:stretch/>
        </p:blipFill>
        <p:spPr>
          <a:xfrm>
            <a:off x="4357686" y="1428736"/>
            <a:ext cx="940095" cy="676852"/>
          </a:xfrm>
          <a:prstGeom prst="rect">
            <a:avLst/>
          </a:prstGeom>
          <a:ln w="9360">
            <a:solidFill>
              <a:schemeClr val="accent3">
                <a:lumMod val="50000"/>
              </a:schemeClr>
            </a:solidFill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36" y="1643050"/>
            <a:ext cx="881062" cy="58578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3286124"/>
            <a:ext cx="1057270" cy="3465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0" y="214290"/>
            <a:ext cx="88196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/>
            <a:r>
              <a:rPr lang="it-IT" sz="1400" b="1">
                <a:solidFill>
                  <a:srgbClr val="000000"/>
                </a:solidFill>
                <a:latin typeface="Arial"/>
              </a:rPr>
              <a:t>      </a:t>
            </a:r>
            <a:endParaRPr lang="it-IT" sz="1400" b="1" smtClean="0">
              <a:solidFill>
                <a:srgbClr val="000000"/>
              </a:solidFill>
              <a:latin typeface="Arial"/>
            </a:endParaRPr>
          </a:p>
          <a:p>
            <a:pPr algn="just"/>
            <a:endParaRPr lang="it-IT" sz="1400" b="1" smtClean="0">
              <a:solidFill>
                <a:srgbClr val="000000"/>
              </a:solidFill>
              <a:latin typeface="Arial"/>
            </a:endParaRPr>
          </a:p>
          <a:p>
            <a:pPr algn="just"/>
            <a:endParaRPr lang="it-IT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114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115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116" name="CustomShape 4"/>
          <p:cNvSpPr/>
          <p:nvPr/>
        </p:nvSpPr>
        <p:spPr>
          <a:xfrm>
            <a:off x="0" y="285728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5"/>
          <p:cNvSpPr/>
          <p:nvPr/>
        </p:nvSpPr>
        <p:spPr>
          <a:xfrm>
            <a:off x="-17928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   Goal 13 – </a:t>
            </a:r>
            <a:r>
              <a:rPr lang="it-IT" sz="1700" b="1" strike="noStrike" dirty="0" err="1">
                <a:solidFill>
                  <a:srgbClr val="355E00"/>
                </a:solidFill>
                <a:latin typeface="Arial"/>
              </a:rPr>
              <a:t>Climate</a:t>
            </a: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 </a:t>
            </a:r>
            <a:r>
              <a:rPr lang="it-IT" sz="1700" b="1" strike="noStrike" dirty="0" err="1" smtClean="0">
                <a:solidFill>
                  <a:srgbClr val="355E00"/>
                </a:solidFill>
                <a:latin typeface="Arial"/>
              </a:rPr>
              <a:t>action</a:t>
            </a:r>
            <a:r>
              <a:rPr lang="it-IT" sz="1700" b="1" strike="noStrike" dirty="0" smtClean="0">
                <a:solidFill>
                  <a:srgbClr val="355E00"/>
                </a:solidFill>
                <a:latin typeface="Arial"/>
              </a:rPr>
              <a:t>: </a:t>
            </a:r>
            <a:r>
              <a:rPr lang="it-IT" sz="2000" b="1" dirty="0">
                <a:solidFill>
                  <a:srgbClr val="355E00"/>
                </a:solidFill>
                <a:latin typeface="Arial"/>
              </a:rPr>
              <a:t>Parole chiave</a:t>
            </a:r>
            <a:endParaRPr lang="it-IT" sz="1700" b="1" dirty="0">
              <a:solidFill>
                <a:srgbClr val="355E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18" name="CustomShape 6"/>
          <p:cNvSpPr/>
          <p:nvPr/>
        </p:nvSpPr>
        <p:spPr>
          <a:xfrm>
            <a:off x="428596" y="1214422"/>
            <a:ext cx="1415658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400" b="1" strike="noStrike" dirty="0">
                <a:solidFill>
                  <a:srgbClr val="000000"/>
                </a:solidFill>
                <a:latin typeface="Arial"/>
              </a:rPr>
              <a:t>Isole di calore</a:t>
            </a:r>
            <a:r>
              <a:rPr lang="it-IT" sz="1400" strike="noStrike" dirty="0">
                <a:solidFill>
                  <a:srgbClr val="000000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119" name="CustomShape 7"/>
          <p:cNvSpPr/>
          <p:nvPr/>
        </p:nvSpPr>
        <p:spPr>
          <a:xfrm>
            <a:off x="6143636" y="1214422"/>
            <a:ext cx="2286016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300" b="1" dirty="0">
                <a:solidFill>
                  <a:srgbClr val="000000"/>
                </a:solidFill>
                <a:latin typeface="Arial"/>
              </a:rPr>
              <a:t>Allagamenti - </a:t>
            </a:r>
            <a:r>
              <a:rPr lang="it-IT" sz="1300" b="1" dirty="0" smtClean="0">
                <a:solidFill>
                  <a:srgbClr val="000000"/>
                </a:solidFill>
                <a:latin typeface="Arial"/>
              </a:rPr>
              <a:t>Esondazioni</a:t>
            </a:r>
            <a:endParaRPr lang="it-IT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8"/>
          <p:cNvSpPr/>
          <p:nvPr/>
        </p:nvSpPr>
        <p:spPr>
          <a:xfrm>
            <a:off x="2839680" y="1928520"/>
            <a:ext cx="40003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9"/>
          <p:cNvSpPr/>
          <p:nvPr/>
        </p:nvSpPr>
        <p:spPr>
          <a:xfrm>
            <a:off x="428596" y="4071942"/>
            <a:ext cx="2286016" cy="428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/>
            <a:r>
              <a:rPr lang="it-IT" sz="1400" strike="noStrike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300" b="1" dirty="0">
                <a:solidFill>
                  <a:srgbClr val="000000"/>
                </a:solidFill>
                <a:latin typeface="Arial"/>
              </a:rPr>
              <a:t>Mitigazioni </a:t>
            </a:r>
            <a:r>
              <a:rPr lang="it-IT" sz="1300" b="1" dirty="0" smtClean="0">
                <a:solidFill>
                  <a:srgbClr val="000000"/>
                </a:solidFill>
                <a:latin typeface="Arial"/>
              </a:rPr>
              <a:t>– Adattamento - Resilienza</a:t>
            </a:r>
            <a:endParaRPr lang="it-IT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CustomShape 11"/>
          <p:cNvSpPr/>
          <p:nvPr/>
        </p:nvSpPr>
        <p:spPr>
          <a:xfrm>
            <a:off x="3214678" y="4143380"/>
            <a:ext cx="1599076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400" b="1" strike="noStrike" dirty="0">
                <a:solidFill>
                  <a:srgbClr val="000000"/>
                </a:solidFill>
                <a:latin typeface="Arial"/>
              </a:rPr>
              <a:t>Qualità dell'aria</a:t>
            </a:r>
            <a:endParaRPr b="1"/>
          </a:p>
        </p:txBody>
      </p:sp>
      <p:sp>
        <p:nvSpPr>
          <p:cNvPr id="124" name="CustomShape 12"/>
          <p:cNvSpPr/>
          <p:nvPr/>
        </p:nvSpPr>
        <p:spPr>
          <a:xfrm>
            <a:off x="3357554" y="1214422"/>
            <a:ext cx="18558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400" b="1" dirty="0" smtClean="0">
                <a:solidFill>
                  <a:srgbClr val="000000"/>
                </a:solidFill>
                <a:latin typeface="Arial"/>
              </a:rPr>
              <a:t>Forestazione</a:t>
            </a:r>
            <a:endParaRPr lang="it-IT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13"/>
          <p:cNvSpPr/>
          <p:nvPr/>
        </p:nvSpPr>
        <p:spPr>
          <a:xfrm>
            <a:off x="6181884" y="4143380"/>
            <a:ext cx="2104892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it-IT" sz="1300" b="1" strike="noStrike" dirty="0" err="1">
                <a:solidFill>
                  <a:srgbClr val="000000"/>
                </a:solidFill>
                <a:latin typeface="Arial"/>
              </a:rPr>
              <a:t>Natural</a:t>
            </a:r>
            <a:r>
              <a:rPr lang="it-IT" sz="1300" b="1" strike="noStrike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300" b="1" strike="noStrike" dirty="0" err="1">
                <a:solidFill>
                  <a:srgbClr val="000000"/>
                </a:solidFill>
                <a:latin typeface="Arial"/>
              </a:rPr>
              <a:t>Based</a:t>
            </a:r>
            <a:r>
              <a:rPr lang="it-IT" sz="1300" b="1" strike="noStrike" dirty="0">
                <a:solidFill>
                  <a:srgbClr val="000000"/>
                </a:solidFill>
                <a:latin typeface="Arial"/>
              </a:rPr>
              <a:t> Solution</a:t>
            </a:r>
            <a:endParaRPr sz="1300" b="1"/>
          </a:p>
        </p:txBody>
      </p:sp>
      <p:pic>
        <p:nvPicPr>
          <p:cNvPr id="126" name="Picture 7"/>
          <p:cNvPicPr/>
          <p:nvPr/>
        </p:nvPicPr>
        <p:blipFill>
          <a:blip r:embed="rId4" cstate="print"/>
          <a:stretch/>
        </p:blipFill>
        <p:spPr>
          <a:xfrm>
            <a:off x="428596" y="1571612"/>
            <a:ext cx="2087438" cy="1500198"/>
          </a:xfrm>
          <a:prstGeom prst="rect">
            <a:avLst/>
          </a:prstGeom>
          <a:ln w="25560">
            <a:solidFill>
              <a:srgbClr val="008000"/>
            </a:solidFill>
            <a:miter/>
          </a:ln>
        </p:spPr>
      </p:pic>
      <p:pic>
        <p:nvPicPr>
          <p:cNvPr id="127" name="Picture 1"/>
          <p:cNvPicPr/>
          <p:nvPr/>
        </p:nvPicPr>
        <p:blipFill>
          <a:blip r:embed="rId5" cstate="print"/>
          <a:srcRect l="7537" t="6086" r="2526"/>
          <a:stretch/>
        </p:blipFill>
        <p:spPr>
          <a:xfrm>
            <a:off x="6500826" y="4500570"/>
            <a:ext cx="1857388" cy="1500198"/>
          </a:xfrm>
          <a:prstGeom prst="rect">
            <a:avLst/>
          </a:prstGeom>
          <a:ln w="9360">
            <a:noFill/>
          </a:ln>
        </p:spPr>
      </p:pic>
      <p:pic>
        <p:nvPicPr>
          <p:cNvPr id="128" name="Picture 8" descr="http://storage.laprovinciadivarese.it/mediaon/cms.quotidiani/storage/site_media/media/photologue/2014/7/29/photos/cache/bomba-dacqua-a-varese-danni-e-allagamenti_8573f6fc-1702-11e4-bc0d-bf8c354d7e65_cougar_image.jpg"/>
          <p:cNvPicPr/>
          <p:nvPr/>
        </p:nvPicPr>
        <p:blipFill>
          <a:blip r:embed="rId6"/>
          <a:stretch/>
        </p:blipFill>
        <p:spPr>
          <a:xfrm>
            <a:off x="6215074" y="1643050"/>
            <a:ext cx="2071702" cy="1502280"/>
          </a:xfrm>
          <a:prstGeom prst="rect">
            <a:avLst/>
          </a:prstGeom>
          <a:ln>
            <a:noFill/>
          </a:ln>
        </p:spPr>
      </p:pic>
      <p:sp>
        <p:nvSpPr>
          <p:cNvPr id="49154" name="AutoShape 2" descr="Risultati immagini per forestazione urb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9156" name="AutoShape 4" descr="Risultati immagini per forestazione urb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9157" name="Picture 5" descr="D:\Users\cdavoli\Pictures\forestazione-urbana-arboricoltura_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571611"/>
            <a:ext cx="2071702" cy="1553777"/>
          </a:xfrm>
          <a:prstGeom prst="rect">
            <a:avLst/>
          </a:prstGeom>
          <a:noFill/>
        </p:spPr>
      </p:pic>
      <p:pic>
        <p:nvPicPr>
          <p:cNvPr id="49158" name="Picture 6" descr="D:\Users\cdavoli\Pictures\inquinamen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1835" y="4548195"/>
            <a:ext cx="2178859" cy="1452573"/>
          </a:xfrm>
          <a:prstGeom prst="rect">
            <a:avLst/>
          </a:prstGeom>
          <a:noFill/>
        </p:spPr>
      </p:pic>
      <p:pic>
        <p:nvPicPr>
          <p:cNvPr id="49159" name="Picture 7" descr="D:\Users\cdavoli\Pictures\mitigazione adattamento.jpeg"/>
          <p:cNvPicPr>
            <a:picLocks noChangeAspect="1" noChangeArrowheads="1"/>
          </p:cNvPicPr>
          <p:nvPr/>
        </p:nvPicPr>
        <p:blipFill>
          <a:blip r:embed="rId9" cstate="print"/>
          <a:srcRect l="6988" t="-781" r="6832" b="39257"/>
          <a:stretch>
            <a:fillRect/>
          </a:stretch>
        </p:blipFill>
        <p:spPr bwMode="auto">
          <a:xfrm>
            <a:off x="571472" y="4522774"/>
            <a:ext cx="1928826" cy="1406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79280" y="360360"/>
            <a:ext cx="8819640" cy="11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0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131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132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133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5"/>
          <p:cNvSpPr/>
          <p:nvPr/>
        </p:nvSpPr>
        <p:spPr>
          <a:xfrm>
            <a:off x="21672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Isole di </a:t>
            </a:r>
            <a:r>
              <a:rPr lang="it-IT" sz="1700" b="1" strike="noStrike" dirty="0" smtClean="0">
                <a:solidFill>
                  <a:srgbClr val="355E00"/>
                </a:solidFill>
                <a:latin typeface="Arial"/>
              </a:rPr>
              <a:t>calore – Modalità di analisi</a:t>
            </a:r>
            <a:endParaRPr/>
          </a:p>
        </p:txBody>
      </p:sp>
      <p:sp>
        <p:nvSpPr>
          <p:cNvPr id="47106" name="AutoShape 2" descr="Risultati immagini per forestazione urb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7110" name="Picture 6" descr="D:\Users\cdavoli\Pictures\Osservatorio Duom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673" y="714357"/>
            <a:ext cx="2639005" cy="2071702"/>
          </a:xfrm>
          <a:prstGeom prst="rect">
            <a:avLst/>
          </a:prstGeom>
          <a:noFill/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53" y="2714620"/>
            <a:ext cx="9078579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2" name="Picture 8" descr="D:\Users\cdavoli\Pictures\modis_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785794"/>
            <a:ext cx="3122600" cy="1753460"/>
          </a:xfrm>
          <a:prstGeom prst="rect">
            <a:avLst/>
          </a:prstGeom>
          <a:noFill/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7"/>
          <a:srcRect b="6624"/>
          <a:stretch>
            <a:fillRect/>
          </a:stretch>
        </p:blipFill>
        <p:spPr bwMode="auto">
          <a:xfrm>
            <a:off x="0" y="2571744"/>
            <a:ext cx="91440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66" b="3876"/>
          <a:stretch>
            <a:fillRect/>
          </a:stretch>
        </p:blipFill>
        <p:spPr>
          <a:xfrm>
            <a:off x="142876" y="2571744"/>
            <a:ext cx="8929718" cy="37147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79280" y="360360"/>
            <a:ext cx="8819640" cy="11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0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131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132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133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5"/>
          <p:cNvSpPr/>
          <p:nvPr/>
        </p:nvSpPr>
        <p:spPr>
          <a:xfrm>
            <a:off x="21672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b="1" strike="noStrike" dirty="0">
                <a:solidFill>
                  <a:srgbClr val="355E00"/>
                </a:solidFill>
                <a:latin typeface="Arial"/>
              </a:rPr>
              <a:t>Isole di </a:t>
            </a:r>
            <a:r>
              <a:rPr lang="it-IT" sz="1700" b="1" strike="noStrike" dirty="0" smtClean="0">
                <a:solidFill>
                  <a:srgbClr val="355E00"/>
                </a:solidFill>
                <a:latin typeface="Arial"/>
              </a:rPr>
              <a:t>calore: questioni</a:t>
            </a:r>
            <a:endParaRPr/>
          </a:p>
        </p:txBody>
      </p:sp>
      <p:sp>
        <p:nvSpPr>
          <p:cNvPr id="136" name="CustomShape 6"/>
          <p:cNvSpPr/>
          <p:nvPr/>
        </p:nvSpPr>
        <p:spPr>
          <a:xfrm>
            <a:off x="285720" y="785794"/>
            <a:ext cx="8436922" cy="29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93000"/>
              </a:lnSpc>
            </a:pPr>
            <a:r>
              <a:rPr lang="it-IT" sz="1200" strike="noStrike" dirty="0" smtClean="0">
                <a:solidFill>
                  <a:srgbClr val="000000"/>
                </a:solidFill>
                <a:latin typeface="Maiandra GD"/>
              </a:rPr>
              <a:t>- Aree </a:t>
            </a:r>
            <a:r>
              <a:rPr lang="it-IT" sz="1200" strike="noStrike" dirty="0">
                <a:solidFill>
                  <a:srgbClr val="000000"/>
                </a:solidFill>
                <a:latin typeface="Maiandra GD"/>
              </a:rPr>
              <a:t>ad alta densità di edifici costruiti, riducono lo «</a:t>
            </a:r>
            <a:r>
              <a:rPr lang="it-IT" sz="1200" b="1" strike="noStrike" dirty="0">
                <a:solidFill>
                  <a:srgbClr val="000000"/>
                </a:solidFill>
                <a:latin typeface="Maiandra GD"/>
              </a:rPr>
              <a:t>Sky </a:t>
            </a:r>
            <a:r>
              <a:rPr lang="it-IT" sz="1200" b="1" strike="noStrike" dirty="0" err="1">
                <a:solidFill>
                  <a:srgbClr val="000000"/>
                </a:solidFill>
                <a:latin typeface="Maiandra GD"/>
              </a:rPr>
              <a:t>View</a:t>
            </a:r>
            <a:r>
              <a:rPr lang="it-IT" sz="1200" b="1" strike="noStrike" dirty="0">
                <a:solidFill>
                  <a:srgbClr val="000000"/>
                </a:solidFill>
                <a:latin typeface="Maiandra GD"/>
              </a:rPr>
              <a:t> </a:t>
            </a:r>
            <a:r>
              <a:rPr lang="it-IT" sz="1200" b="1" strike="noStrike" dirty="0" err="1">
                <a:solidFill>
                  <a:srgbClr val="000000"/>
                </a:solidFill>
                <a:latin typeface="Maiandra GD"/>
              </a:rPr>
              <a:t>Factor</a:t>
            </a:r>
            <a:r>
              <a:rPr lang="it-IT" sz="1200" strike="noStrike" dirty="0">
                <a:solidFill>
                  <a:srgbClr val="000000"/>
                </a:solidFill>
                <a:latin typeface="Maiandra GD"/>
              </a:rPr>
              <a:t>»,  trattengono il calore nella struttura </a:t>
            </a:r>
            <a:r>
              <a:rPr lang="it-IT" sz="1200" strike="noStrike" dirty="0" smtClean="0">
                <a:solidFill>
                  <a:srgbClr val="000000"/>
                </a:solidFill>
                <a:latin typeface="Maiandra GD"/>
              </a:rPr>
              <a:t>urbana.</a:t>
            </a:r>
            <a:endParaRPr/>
          </a:p>
          <a:p>
            <a:pPr algn="just">
              <a:lnSpc>
                <a:spcPct val="93000"/>
              </a:lnSpc>
              <a:buFont typeface="StarSymbol"/>
              <a:buChar char="-"/>
            </a:pPr>
            <a:r>
              <a:rPr lang="it-IT" sz="1200" strike="noStrike" dirty="0">
                <a:solidFill>
                  <a:srgbClr val="000000"/>
                </a:solidFill>
                <a:latin typeface="Maiandra GD"/>
              </a:rPr>
              <a:t>Durante un'ondata di calore, le </a:t>
            </a:r>
            <a:r>
              <a:rPr lang="it-IT" sz="1200" b="1" strike="noStrike" dirty="0">
                <a:solidFill>
                  <a:srgbClr val="000000"/>
                </a:solidFill>
                <a:latin typeface="Maiandra GD"/>
              </a:rPr>
              <a:t>temperature minime notturne elevate </a:t>
            </a:r>
            <a:r>
              <a:rPr lang="it-IT" sz="1200" strike="noStrike" dirty="0" smtClean="0">
                <a:solidFill>
                  <a:srgbClr val="000000"/>
                </a:solidFill>
                <a:latin typeface="Maiandra GD"/>
              </a:rPr>
              <a:t>nell’area urbana. </a:t>
            </a:r>
          </a:p>
          <a:p>
            <a:pPr algn="just">
              <a:lnSpc>
                <a:spcPct val="93000"/>
              </a:lnSpc>
              <a:buFont typeface="StarSymbol"/>
              <a:buChar char="-"/>
            </a:pPr>
            <a:endParaRPr lang="it-IT" sz="1200" strike="noStrike" dirty="0" smtClean="0">
              <a:solidFill>
                <a:srgbClr val="000000"/>
              </a:solidFill>
              <a:latin typeface="Maiandra GD"/>
            </a:endParaRPr>
          </a:p>
          <a:p>
            <a:pPr algn="just">
              <a:lnSpc>
                <a:spcPct val="93000"/>
              </a:lnSpc>
              <a:buFont typeface="StarSymbol"/>
              <a:buChar char="-"/>
            </a:pPr>
            <a:r>
              <a:rPr lang="it-IT" sz="1200" strike="noStrike" dirty="0" smtClean="0">
                <a:solidFill>
                  <a:srgbClr val="000000"/>
                </a:solidFill>
                <a:latin typeface="Maiandra GD"/>
              </a:rPr>
              <a:t>Questa </a:t>
            </a:r>
            <a:r>
              <a:rPr lang="it-IT" sz="1200" strike="noStrike" dirty="0">
                <a:solidFill>
                  <a:srgbClr val="000000"/>
                </a:solidFill>
                <a:latin typeface="Maiandra GD"/>
              </a:rPr>
              <a:t>differenza può arrivare fino a + </a:t>
            </a:r>
            <a:r>
              <a:rPr lang="it-IT" sz="1200" b="1" strike="noStrike" dirty="0">
                <a:solidFill>
                  <a:srgbClr val="000000"/>
                </a:solidFill>
                <a:latin typeface="Maiandra GD"/>
              </a:rPr>
              <a:t>5 °C </a:t>
            </a:r>
            <a:r>
              <a:rPr lang="it-IT" sz="1200" strike="noStrike" dirty="0">
                <a:solidFill>
                  <a:srgbClr val="000000"/>
                </a:solidFill>
                <a:latin typeface="Maiandra GD"/>
              </a:rPr>
              <a:t>nell'isola di calore urbana (UHI). </a:t>
            </a:r>
            <a:r>
              <a:rPr lang="it-IT" sz="1200" b="1" strike="noStrike" dirty="0">
                <a:solidFill>
                  <a:srgbClr val="000000"/>
                </a:solidFill>
                <a:latin typeface="Maiandra GD"/>
              </a:rPr>
              <a:t>Questo comporta un maggior rischio per la salute</a:t>
            </a:r>
            <a:r>
              <a:rPr lang="it-IT" sz="1200" b="1" strike="noStrike" dirty="0" smtClean="0">
                <a:solidFill>
                  <a:srgbClr val="000000"/>
                </a:solidFill>
                <a:latin typeface="Maiandra GD"/>
              </a:rPr>
              <a:t>.</a:t>
            </a:r>
          </a:p>
          <a:p>
            <a:pPr algn="just">
              <a:lnSpc>
                <a:spcPct val="93000"/>
              </a:lnSpc>
              <a:buFont typeface="StarSymbol"/>
              <a:buChar char="-"/>
            </a:pPr>
            <a:endParaRPr lang="it-IT" sz="1200" b="1" strike="noStrike" dirty="0" smtClean="0">
              <a:solidFill>
                <a:srgbClr val="000000"/>
              </a:solidFill>
              <a:latin typeface="Maiandra GD"/>
            </a:endParaRPr>
          </a:p>
          <a:p>
            <a:pPr algn="just">
              <a:lnSpc>
                <a:spcPct val="93000"/>
              </a:lnSpc>
              <a:buFont typeface="StarSymbol"/>
              <a:buChar char="-"/>
            </a:pPr>
            <a:r>
              <a:rPr lang="it-IT" sz="1200" b="1" dirty="0" smtClean="0">
                <a:solidFill>
                  <a:srgbClr val="000000"/>
                </a:solidFill>
                <a:latin typeface="Maiandra GD"/>
              </a:rPr>
              <a:t>ALBEDO. </a:t>
            </a:r>
            <a:r>
              <a:rPr lang="it-IT" sz="1200" dirty="0" err="1" smtClean="0">
                <a:solidFill>
                  <a:srgbClr val="000000"/>
                </a:solidFill>
                <a:latin typeface="Maiandra GD"/>
              </a:rPr>
              <a:t>Riflettanza</a:t>
            </a:r>
            <a:r>
              <a:rPr lang="it-IT" sz="1200" dirty="0" smtClean="0">
                <a:solidFill>
                  <a:srgbClr val="000000"/>
                </a:solidFill>
                <a:latin typeface="Maiandra GD"/>
              </a:rPr>
              <a:t> ai raggi solari degli oggetti territoriali</a:t>
            </a:r>
          </a:p>
          <a:p>
            <a:pPr algn="just">
              <a:lnSpc>
                <a:spcPct val="93000"/>
              </a:lnSpc>
              <a:buFont typeface="StarSymbol"/>
              <a:buChar char="-"/>
            </a:pPr>
            <a:endParaRPr lang="it-IT" sz="1200" dirty="0" smtClean="0">
              <a:solidFill>
                <a:srgbClr val="000000"/>
              </a:solidFill>
              <a:latin typeface="Maiandra GD"/>
            </a:endParaRPr>
          </a:p>
          <a:p>
            <a:pPr algn="just">
              <a:lnSpc>
                <a:spcPct val="93000"/>
              </a:lnSpc>
              <a:buFont typeface="StarSymbol"/>
              <a:buChar char="-"/>
            </a:pPr>
            <a:r>
              <a:rPr lang="it-IT" sz="1200" dirty="0" smtClean="0">
                <a:solidFill>
                  <a:srgbClr val="000000"/>
                </a:solidFill>
                <a:latin typeface="Maiandra GD"/>
              </a:rPr>
              <a:t>Acqua in movimento</a:t>
            </a:r>
          </a:p>
          <a:p>
            <a:pPr algn="just">
              <a:lnSpc>
                <a:spcPct val="93000"/>
              </a:lnSpc>
              <a:buFont typeface="StarSymbol"/>
              <a:buChar char="-"/>
            </a:pPr>
            <a:endParaRPr lang="it-IT" sz="1200" dirty="0" smtClean="0">
              <a:solidFill>
                <a:srgbClr val="000000"/>
              </a:solidFill>
              <a:latin typeface="Maiandra GD"/>
            </a:endParaRPr>
          </a:p>
          <a:p>
            <a:pPr algn="just">
              <a:lnSpc>
                <a:spcPct val="93000"/>
              </a:lnSpc>
              <a:buFont typeface="StarSymbol"/>
              <a:buChar char="-"/>
            </a:pPr>
            <a:r>
              <a:rPr lang="it-IT" sz="1200" dirty="0" smtClean="0">
                <a:solidFill>
                  <a:srgbClr val="000000"/>
                </a:solidFill>
                <a:latin typeface="Maiandra GD"/>
              </a:rPr>
              <a:t>Ombreggiamenti con </a:t>
            </a:r>
            <a:r>
              <a:rPr lang="it-IT" sz="1200" dirty="0" err="1" smtClean="0">
                <a:solidFill>
                  <a:srgbClr val="000000"/>
                </a:solidFill>
                <a:latin typeface="Maiandra GD"/>
              </a:rPr>
              <a:t>alberazione</a:t>
            </a:r>
            <a:endParaRPr/>
          </a:p>
        </p:txBody>
      </p:sp>
      <p:sp>
        <p:nvSpPr>
          <p:cNvPr id="47106" name="AutoShape 2" descr="Risultati immagini per forestazione urb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" name="Gruppo 12"/>
          <p:cNvGrpSpPr/>
          <p:nvPr/>
        </p:nvGrpSpPr>
        <p:grpSpPr>
          <a:xfrm>
            <a:off x="6243688" y="3143248"/>
            <a:ext cx="1971650" cy="2946051"/>
            <a:chOff x="1446338" y="2341825"/>
            <a:chExt cx="2742150" cy="4097337"/>
          </a:xfrm>
        </p:grpSpPr>
        <p:pic>
          <p:nvPicPr>
            <p:cNvPr id="47107" name="Picture 3" descr="D:\Users\cdavoli\Pictures\skyview.jpg"/>
            <p:cNvPicPr>
              <a:picLocks noChangeAspect="1" noChangeArrowheads="1"/>
            </p:cNvPicPr>
            <p:nvPr/>
          </p:nvPicPr>
          <p:blipFill>
            <a:blip r:embed="rId4"/>
            <a:srcRect t="3370" r="68704"/>
            <a:stretch>
              <a:fillRect/>
            </a:stretch>
          </p:blipFill>
          <p:spPr bwMode="auto">
            <a:xfrm>
              <a:off x="1446338" y="2341825"/>
              <a:ext cx="1357321" cy="4097337"/>
            </a:xfrm>
            <a:prstGeom prst="rect">
              <a:avLst/>
            </a:prstGeom>
            <a:noFill/>
          </p:spPr>
        </p:pic>
        <p:pic>
          <p:nvPicPr>
            <p:cNvPr id="47108" name="Picture 4" descr="D:\Users\cdavoli\Pictures\skyview.jpg"/>
            <p:cNvPicPr>
              <a:picLocks noChangeAspect="1" noChangeArrowheads="1"/>
            </p:cNvPicPr>
            <p:nvPr/>
          </p:nvPicPr>
          <p:blipFill>
            <a:blip r:embed="rId4"/>
            <a:srcRect l="67533" t="3370"/>
            <a:stretch>
              <a:fillRect/>
            </a:stretch>
          </p:blipFill>
          <p:spPr bwMode="auto">
            <a:xfrm>
              <a:off x="2780396" y="2341825"/>
              <a:ext cx="1408092" cy="4097337"/>
            </a:xfrm>
            <a:prstGeom prst="rect">
              <a:avLst/>
            </a:prstGeom>
            <a:noFill/>
          </p:spPr>
        </p:pic>
      </p:grpSp>
      <p:pic>
        <p:nvPicPr>
          <p:cNvPr id="13" name="Picture 7"/>
          <p:cNvPicPr/>
          <p:nvPr/>
        </p:nvPicPr>
        <p:blipFill>
          <a:blip r:embed="rId5" cstate="print"/>
          <a:stretch/>
        </p:blipFill>
        <p:spPr>
          <a:xfrm>
            <a:off x="357158" y="3071810"/>
            <a:ext cx="4572032" cy="3143272"/>
          </a:xfrm>
          <a:prstGeom prst="rect">
            <a:avLst/>
          </a:prstGeom>
          <a:ln w="25560">
            <a:solidFill>
              <a:srgbClr val="008000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79280" y="360360"/>
            <a:ext cx="8819640" cy="114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strike="noStrike">
                <a:solidFill>
                  <a:srgbClr val="4C4C4C"/>
                </a:solidFill>
                <a:latin typeface="Arial"/>
              </a:rPr>
              <a:t>     </a:t>
            </a:r>
            <a:r>
              <a:rPr lang="it-IT" sz="1700" b="1" strike="noStrike">
                <a:solidFill>
                  <a:srgbClr val="355E00"/>
                </a:solidFill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30" name="Line 2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pic>
        <p:nvPicPr>
          <p:cNvPr id="131" name="Picture 14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132" name="CustomShape 3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133" name="CustomShape 4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5"/>
          <p:cNvSpPr/>
          <p:nvPr/>
        </p:nvSpPr>
        <p:spPr>
          <a:xfrm>
            <a:off x="216720" y="258840"/>
            <a:ext cx="899928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b="1" strike="noStrike" dirty="0" smtClean="0">
                <a:solidFill>
                  <a:srgbClr val="355E00"/>
                </a:solidFill>
                <a:latin typeface="Arial"/>
              </a:rPr>
              <a:t>Mitigazione, adattamento e resilienza</a:t>
            </a:r>
            <a:endParaRPr/>
          </a:p>
        </p:txBody>
      </p:sp>
      <p:sp>
        <p:nvSpPr>
          <p:cNvPr id="136" name="CustomShape 6"/>
          <p:cNvSpPr/>
          <p:nvPr/>
        </p:nvSpPr>
        <p:spPr>
          <a:xfrm>
            <a:off x="285720" y="785794"/>
            <a:ext cx="8436922" cy="29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93000"/>
              </a:lnSpc>
            </a:pPr>
            <a:r>
              <a:rPr lang="it-IT" sz="1400" b="1" dirty="0" smtClean="0"/>
              <a:t>Criticità</a:t>
            </a:r>
            <a:r>
              <a:rPr lang="it-IT" sz="1200" dirty="0" smtClean="0"/>
              <a:t>:</a:t>
            </a:r>
          </a:p>
          <a:p>
            <a:pPr algn="just">
              <a:lnSpc>
                <a:spcPct val="93000"/>
              </a:lnSpc>
              <a:buFont typeface="Arial" pitchFamily="34" charset="0"/>
              <a:buChar char="•"/>
            </a:pPr>
            <a:r>
              <a:rPr lang="it-IT" sz="1200" dirty="0" smtClean="0"/>
              <a:t> Aumento delle temperature, specialmente in estate nei valori massimi</a:t>
            </a:r>
          </a:p>
          <a:p>
            <a:pPr algn="just">
              <a:lnSpc>
                <a:spcPct val="93000"/>
              </a:lnSpc>
              <a:buFont typeface="Arial" pitchFamily="34" charset="0"/>
              <a:buChar char="•"/>
            </a:pPr>
            <a:r>
              <a:rPr lang="it-IT" sz="1200" dirty="0" smtClean="0"/>
              <a:t> Diminuzione delle precipitazioni con lunghi e frequenti periodi siccitosi</a:t>
            </a:r>
          </a:p>
          <a:p>
            <a:pPr algn="just">
              <a:lnSpc>
                <a:spcPct val="93000"/>
              </a:lnSpc>
              <a:buFont typeface="Arial" pitchFamily="34" charset="0"/>
              <a:buChar char="•"/>
            </a:pPr>
            <a:r>
              <a:rPr lang="it-IT" sz="1200" dirty="0" smtClean="0"/>
              <a:t> Crescente frequenza e violenza di fenomeni estremi di maltempo (bombe d’acqua)</a:t>
            </a:r>
          </a:p>
          <a:p>
            <a:pPr algn="just">
              <a:lnSpc>
                <a:spcPct val="93000"/>
              </a:lnSpc>
            </a:pPr>
            <a:endParaRPr lang="it-IT" sz="1200" dirty="0" smtClean="0"/>
          </a:p>
          <a:p>
            <a:pPr algn="just">
              <a:lnSpc>
                <a:spcPct val="93000"/>
              </a:lnSpc>
            </a:pPr>
            <a:endParaRPr lang="it-IT" sz="1200" dirty="0" smtClean="0"/>
          </a:p>
          <a:p>
            <a:pPr algn="just">
              <a:lnSpc>
                <a:spcPct val="93000"/>
              </a:lnSpc>
            </a:pPr>
            <a:r>
              <a:rPr lang="it-IT" sz="1400" b="1" dirty="0" smtClean="0"/>
              <a:t>Impatti:</a:t>
            </a:r>
            <a:endParaRPr lang="it-IT" sz="1200" dirty="0" smtClean="0"/>
          </a:p>
          <a:p>
            <a:pPr algn="just">
              <a:lnSpc>
                <a:spcPct val="93000"/>
              </a:lnSpc>
              <a:buFont typeface="Arial" pitchFamily="34" charset="0"/>
              <a:buChar char="•"/>
            </a:pPr>
            <a:r>
              <a:rPr lang="it-IT" sz="1200" dirty="0" smtClean="0"/>
              <a:t> Aumento richiesta di energia per </a:t>
            </a:r>
            <a:r>
              <a:rPr lang="it-IT" sz="1200" dirty="0" err="1" smtClean="0"/>
              <a:t>raffrescamento</a:t>
            </a:r>
            <a:endParaRPr lang="it-IT" sz="1200" dirty="0" smtClean="0"/>
          </a:p>
          <a:p>
            <a:pPr algn="just">
              <a:lnSpc>
                <a:spcPct val="93000"/>
              </a:lnSpc>
              <a:buFont typeface="Arial" pitchFamily="34" charset="0"/>
              <a:buChar char="•"/>
            </a:pPr>
            <a:r>
              <a:rPr lang="it-IT" sz="1200" dirty="0" smtClean="0"/>
              <a:t> Disagio bioclimatico nella popolazione e negli ecosistemi (morti, danni all’agricoltura, abbassamento qualità dell’aria)</a:t>
            </a:r>
          </a:p>
          <a:p>
            <a:pPr algn="just">
              <a:lnSpc>
                <a:spcPct val="93000"/>
              </a:lnSpc>
              <a:buFont typeface="Arial" pitchFamily="34" charset="0"/>
              <a:buChar char="•"/>
            </a:pPr>
            <a:r>
              <a:rPr lang="it-IT" sz="1200" dirty="0" smtClean="0"/>
              <a:t> Riduzione delle disponibilità idriche e aumento dei costi di trattamento e depurazione delle acque</a:t>
            </a:r>
          </a:p>
          <a:p>
            <a:pPr algn="just">
              <a:lnSpc>
                <a:spcPct val="93000"/>
              </a:lnSpc>
            </a:pPr>
            <a:endParaRPr lang="it-IT" sz="1200" dirty="0" smtClean="0"/>
          </a:p>
          <a:p>
            <a:pPr algn="just">
              <a:lnSpc>
                <a:spcPct val="93000"/>
              </a:lnSpc>
            </a:pPr>
            <a:r>
              <a:rPr lang="it-IT" sz="1200" dirty="0" smtClean="0"/>
              <a:t>.</a:t>
            </a:r>
            <a:br>
              <a:rPr lang="it-IT" sz="1200" dirty="0" smtClean="0"/>
            </a:br>
            <a:r>
              <a:rPr lang="it-IT" sz="1200" dirty="0" smtClean="0"/>
              <a:t/>
            </a:r>
            <a:br>
              <a:rPr lang="it-IT" sz="1200" dirty="0" smtClean="0"/>
            </a:br>
            <a:endParaRPr/>
          </a:p>
        </p:txBody>
      </p:sp>
      <p:sp>
        <p:nvSpPr>
          <p:cNvPr id="47106" name="AutoShape 2" descr="Risultati immagini per forestazione urba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643182"/>
            <a:ext cx="39433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ttangolo 15"/>
          <p:cNvSpPr/>
          <p:nvPr/>
        </p:nvSpPr>
        <p:spPr>
          <a:xfrm>
            <a:off x="6500826" y="3357562"/>
            <a:ext cx="228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400" dirty="0" smtClean="0">
                <a:solidFill>
                  <a:prstClr val="black"/>
                </a:solidFill>
              </a:rPr>
              <a:t>La </a:t>
            </a:r>
            <a:r>
              <a:rPr lang="it-IT" sz="1400" b="1" dirty="0" smtClean="0">
                <a:solidFill>
                  <a:prstClr val="black"/>
                </a:solidFill>
              </a:rPr>
              <a:t>mitigazione</a:t>
            </a:r>
            <a:r>
              <a:rPr lang="it-IT" sz="1400" dirty="0" smtClean="0">
                <a:solidFill>
                  <a:prstClr val="black"/>
                </a:solidFill>
              </a:rPr>
              <a:t> prevede tipologie di intervento che puntano a contrastare le </a:t>
            </a:r>
            <a:r>
              <a:rPr lang="it-IT" sz="1400" b="1" dirty="0" smtClean="0">
                <a:solidFill>
                  <a:prstClr val="black"/>
                </a:solidFill>
              </a:rPr>
              <a:t>CAUSE</a:t>
            </a:r>
            <a:r>
              <a:rPr lang="it-IT" sz="1400" dirty="0" smtClean="0">
                <a:solidFill>
                  <a:prstClr val="black"/>
                </a:solidFill>
              </a:rPr>
              <a:t> del cambiamento climatico e, quindi, l’innalzamento di temperature. 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57158" y="3143248"/>
            <a:ext cx="22860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L’</a:t>
            </a:r>
            <a:r>
              <a:rPr lang="it-IT" sz="1400" b="1" dirty="0" smtClean="0"/>
              <a:t>adattamento</a:t>
            </a:r>
            <a:r>
              <a:rPr lang="it-IT" sz="1400" dirty="0" smtClean="0"/>
              <a:t> opera sugli EFFETTI, ovvero sugli impatti che interessano l’uomo.</a:t>
            </a:r>
          </a:p>
          <a:p>
            <a:r>
              <a:rPr lang="it-IT" sz="1400" dirty="0" smtClean="0"/>
              <a:t>Possono essere strutturali, tecnologiche o comportamentali (buone pratiche per prevenire i rischi)</a:t>
            </a:r>
          </a:p>
          <a:p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/>
          </a:p>
        </p:txBody>
      </p:sp>
      <p:sp>
        <p:nvSpPr>
          <p:cNvPr id="18" name="Rettangolo 17"/>
          <p:cNvSpPr/>
          <p:nvPr/>
        </p:nvSpPr>
        <p:spPr>
          <a:xfrm>
            <a:off x="71470" y="564018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La </a:t>
            </a:r>
            <a:r>
              <a:rPr lang="it-IT" sz="1600" b="1" dirty="0" smtClean="0"/>
              <a:t>resilienza </a:t>
            </a:r>
            <a:r>
              <a:rPr lang="it-IT" sz="1600" dirty="0" smtClean="0"/>
              <a:t>è la capacità di  utilizzare entrambe le misure per reagire agli shock e stress dovuti al cambiamento climatico, ma rafforzandosi ed evolvendosi a seguito dei colpi subiti.</a:t>
            </a:r>
            <a:endParaRPr lang="it-IT" sz="1600" dirty="0"/>
          </a:p>
        </p:txBody>
      </p:sp>
      <p:sp>
        <p:nvSpPr>
          <p:cNvPr id="19" name="Freccia in giù 18"/>
          <p:cNvSpPr/>
          <p:nvPr/>
        </p:nvSpPr>
        <p:spPr>
          <a:xfrm>
            <a:off x="3857620" y="1643050"/>
            <a:ext cx="128588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28440">
            <a:solidFill>
              <a:srgbClr val="92D050"/>
            </a:solidFill>
            <a:miter/>
          </a:ln>
        </p:spPr>
      </p:sp>
      <p:sp>
        <p:nvSpPr>
          <p:cNvPr id="277" name="CustomShape 2"/>
          <p:cNvSpPr/>
          <p:nvPr/>
        </p:nvSpPr>
        <p:spPr>
          <a:xfrm>
            <a:off x="0" y="284040"/>
            <a:ext cx="9143640" cy="336240"/>
          </a:xfrm>
          <a:prstGeom prst="rect">
            <a:avLst/>
          </a:prstGeom>
          <a:solidFill>
            <a:srgbClr val="99CC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3"/>
          <p:cNvPicPr/>
          <p:nvPr/>
        </p:nvPicPr>
        <p:blipFill>
          <a:blip r:embed="rId3"/>
          <a:stretch/>
        </p:blipFill>
        <p:spPr>
          <a:xfrm>
            <a:off x="7818480" y="6365880"/>
            <a:ext cx="1155240" cy="474480"/>
          </a:xfrm>
          <a:prstGeom prst="rect">
            <a:avLst/>
          </a:prstGeom>
          <a:ln w="9360">
            <a:noFill/>
          </a:ln>
        </p:spPr>
      </p:pic>
      <p:sp>
        <p:nvSpPr>
          <p:cNvPr id="280" name="CustomShape 4"/>
          <p:cNvSpPr/>
          <p:nvPr/>
        </p:nvSpPr>
        <p:spPr>
          <a:xfrm>
            <a:off x="179280" y="6429240"/>
            <a:ext cx="7345080" cy="27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200" b="1" strike="noStrike">
                <a:solidFill>
                  <a:srgbClr val="355E00"/>
                </a:solidFill>
                <a:latin typeface="Trebuchet MS"/>
              </a:rPr>
              <a:t>Area Ambiente e Tutela del territorio</a:t>
            </a:r>
            <a:endParaRPr/>
          </a:p>
        </p:txBody>
      </p:sp>
      <p:sp>
        <p:nvSpPr>
          <p:cNvPr id="281" name="CustomShape 5"/>
          <p:cNvSpPr/>
          <p:nvPr/>
        </p:nvSpPr>
        <p:spPr>
          <a:xfrm>
            <a:off x="0" y="289758"/>
            <a:ext cx="9465840" cy="35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700" b="1" strike="noStrike" dirty="0" err="1" smtClean="0">
                <a:solidFill>
                  <a:srgbClr val="355E00"/>
                </a:solidFill>
                <a:latin typeface="Arial"/>
              </a:rPr>
              <a:t>Natural</a:t>
            </a:r>
            <a:r>
              <a:rPr lang="it-IT" sz="1700" b="1" strike="noStrike" dirty="0" smtClean="0">
                <a:solidFill>
                  <a:srgbClr val="355E00"/>
                </a:solidFill>
                <a:latin typeface="Arial"/>
              </a:rPr>
              <a:t> </a:t>
            </a:r>
            <a:r>
              <a:rPr lang="it-IT" sz="1700" b="1" strike="noStrike" dirty="0" err="1" smtClean="0">
                <a:solidFill>
                  <a:srgbClr val="355E00"/>
                </a:solidFill>
                <a:latin typeface="Arial"/>
              </a:rPr>
              <a:t>Based</a:t>
            </a:r>
            <a:r>
              <a:rPr lang="it-IT" sz="1700" b="1" strike="noStrike" dirty="0" smtClean="0">
                <a:solidFill>
                  <a:srgbClr val="355E00"/>
                </a:solidFill>
                <a:latin typeface="Arial"/>
              </a:rPr>
              <a:t> </a:t>
            </a:r>
            <a:r>
              <a:rPr lang="it-IT" sz="1700" b="1" strike="noStrike" dirty="0" err="1" smtClean="0">
                <a:solidFill>
                  <a:srgbClr val="355E00"/>
                </a:solidFill>
                <a:latin typeface="Arial"/>
              </a:rPr>
              <a:t>Solutions</a:t>
            </a:r>
            <a:endParaRPr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/>
          <a:srcRect l="19911" r="19911"/>
          <a:stretch>
            <a:fillRect/>
          </a:stretch>
        </p:blipFill>
        <p:spPr bwMode="auto">
          <a:xfrm>
            <a:off x="5180012" y="1703584"/>
            <a:ext cx="3606830" cy="349705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0488" y="873125"/>
            <a:ext cx="8267726" cy="369888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77760" tIns="38880" rIns="77760" bIns="38880"/>
          <a:lstStyle/>
          <a:p>
            <a:pPr algn="just">
              <a:buClr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La </a:t>
            </a:r>
            <a:r>
              <a:rPr lang="it-IT" sz="1400" b="1" dirty="0">
                <a:solidFill>
                  <a:srgbClr val="000000"/>
                </a:solidFill>
              </a:rPr>
              <a:t>resilienza ambientale</a:t>
            </a:r>
            <a:r>
              <a:rPr lang="it-IT" sz="1400" dirty="0">
                <a:solidFill>
                  <a:srgbClr val="000000"/>
                </a:solidFill>
              </a:rPr>
              <a:t> e l'</a:t>
            </a:r>
            <a:r>
              <a:rPr lang="it-IT" sz="1400" b="1" dirty="0">
                <a:solidFill>
                  <a:srgbClr val="000000"/>
                </a:solidFill>
              </a:rPr>
              <a:t>adattamento ai cambiamenti climatici</a:t>
            </a:r>
            <a:r>
              <a:rPr lang="it-IT" sz="1400" dirty="0">
                <a:solidFill>
                  <a:srgbClr val="000000"/>
                </a:solidFill>
              </a:rPr>
              <a:t> ormai si basano sulle </a:t>
            </a:r>
            <a:r>
              <a:rPr lang="it-IT" sz="1400" b="1" dirty="0">
                <a:solidFill>
                  <a:srgbClr val="000000"/>
                </a:solidFill>
              </a:rPr>
              <a:t>Nature </a:t>
            </a:r>
            <a:r>
              <a:rPr lang="it-IT" sz="1400" b="1" dirty="0" err="1">
                <a:solidFill>
                  <a:srgbClr val="000000"/>
                </a:solidFill>
              </a:rPr>
              <a:t>Based</a:t>
            </a:r>
            <a:r>
              <a:rPr lang="it-IT" sz="1400" b="1" dirty="0">
                <a:solidFill>
                  <a:srgbClr val="000000"/>
                </a:solidFill>
              </a:rPr>
              <a:t> </a:t>
            </a:r>
            <a:r>
              <a:rPr lang="it-IT" sz="1400" b="1" dirty="0" err="1">
                <a:solidFill>
                  <a:srgbClr val="000000"/>
                </a:solidFill>
              </a:rPr>
              <a:t>Solutions</a:t>
            </a:r>
            <a:r>
              <a:rPr lang="it-IT" sz="1400" dirty="0">
                <a:solidFill>
                  <a:srgbClr val="000000"/>
                </a:solidFill>
              </a:rPr>
              <a:t>: ovvero a tutte quelle soluzioni che uniscono </a:t>
            </a:r>
            <a:r>
              <a:rPr lang="it-IT" sz="1400" b="1" dirty="0">
                <a:solidFill>
                  <a:srgbClr val="000000"/>
                </a:solidFill>
              </a:rPr>
              <a:t>in modo innovativo</a:t>
            </a:r>
            <a:r>
              <a:rPr lang="it-IT" sz="1400" dirty="0">
                <a:solidFill>
                  <a:srgbClr val="000000"/>
                </a:solidFill>
              </a:rPr>
              <a:t> concetti già esistenti come infrastruttura verde, rete verde-blu, servizi </a:t>
            </a:r>
            <a:r>
              <a:rPr lang="it-IT" sz="1400" dirty="0" err="1">
                <a:solidFill>
                  <a:srgbClr val="000000"/>
                </a:solidFill>
              </a:rPr>
              <a:t>ecosistemici</a:t>
            </a:r>
            <a:r>
              <a:rPr lang="it-IT" sz="1400" dirty="0">
                <a:solidFill>
                  <a:srgbClr val="000000"/>
                </a:solidFill>
              </a:rPr>
              <a:t>, capitale naturale, ingegneria ecologica. </a:t>
            </a: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Si tratta di un </a:t>
            </a:r>
            <a:r>
              <a:rPr lang="it-IT" sz="1400" b="1" dirty="0">
                <a:solidFill>
                  <a:srgbClr val="000000"/>
                </a:solidFill>
              </a:rPr>
              <a:t>concetto nuovo utilizzato da qualche </a:t>
            </a:r>
            <a:endParaRPr lang="it-IT" sz="1400" b="1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anno </a:t>
            </a:r>
            <a:r>
              <a:rPr lang="it-IT" sz="1400" b="1" dirty="0">
                <a:solidFill>
                  <a:srgbClr val="000000"/>
                </a:solidFill>
              </a:rPr>
              <a:t>dalla Commissione Europea</a:t>
            </a:r>
            <a:r>
              <a:rPr lang="it-IT" sz="1400" dirty="0">
                <a:solidFill>
                  <a:srgbClr val="000000"/>
                </a:solidFill>
              </a:rPr>
              <a:t>  che in uno studio </a:t>
            </a:r>
            <a:endParaRPr lang="it-IT" sz="1400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 smtClean="0">
                <a:solidFill>
                  <a:srgbClr val="000000"/>
                </a:solidFill>
              </a:rPr>
              <a:t>del </a:t>
            </a:r>
            <a:r>
              <a:rPr lang="it-IT" sz="1400" dirty="0">
                <a:solidFill>
                  <a:srgbClr val="000000"/>
                </a:solidFill>
              </a:rPr>
              <a:t>2015 per la prima volta le definisce: </a:t>
            </a: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“strumento utile a perseguire obiettivi quali </a:t>
            </a:r>
            <a:r>
              <a:rPr lang="it-IT" sz="1400" dirty="0" smtClean="0">
                <a:solidFill>
                  <a:srgbClr val="000000"/>
                </a:solidFill>
              </a:rPr>
              <a:t>l’</a:t>
            </a:r>
            <a:r>
              <a:rPr lang="it-IT" sz="1400" b="1" dirty="0" smtClean="0">
                <a:solidFill>
                  <a:srgbClr val="000000"/>
                </a:solidFill>
              </a:rPr>
              <a:t>incremento </a:t>
            </a: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della </a:t>
            </a:r>
            <a:r>
              <a:rPr lang="it-IT" sz="1400" b="1" dirty="0">
                <a:solidFill>
                  <a:srgbClr val="000000"/>
                </a:solidFill>
              </a:rPr>
              <a:t>sostenibilità dei sistemi urbani</a:t>
            </a:r>
            <a:r>
              <a:rPr lang="it-IT" sz="1400" dirty="0">
                <a:solidFill>
                  <a:srgbClr val="000000"/>
                </a:solidFill>
              </a:rPr>
              <a:t>, il</a:t>
            </a:r>
            <a:r>
              <a:rPr lang="it-IT" sz="1400" b="1" dirty="0">
                <a:solidFill>
                  <a:srgbClr val="000000"/>
                </a:solidFill>
              </a:rPr>
              <a:t> recupero </a:t>
            </a:r>
            <a:endParaRPr lang="it-IT" sz="1400" b="1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degli </a:t>
            </a:r>
            <a:r>
              <a:rPr lang="it-IT" sz="1400" b="1" dirty="0">
                <a:solidFill>
                  <a:srgbClr val="000000"/>
                </a:solidFill>
              </a:rPr>
              <a:t>ecosistemi degradati</a:t>
            </a:r>
            <a:r>
              <a:rPr lang="it-IT" sz="1400" dirty="0">
                <a:solidFill>
                  <a:srgbClr val="000000"/>
                </a:solidFill>
              </a:rPr>
              <a:t>, l’attuazione di </a:t>
            </a:r>
            <a:r>
              <a:rPr lang="it-IT" sz="1400" b="1" dirty="0">
                <a:solidFill>
                  <a:srgbClr val="000000"/>
                </a:solidFill>
              </a:rPr>
              <a:t>interventi </a:t>
            </a:r>
            <a:endParaRPr lang="it-IT" sz="1400" b="1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adattivi </a:t>
            </a:r>
            <a:r>
              <a:rPr lang="it-IT" sz="1400" b="1" dirty="0">
                <a:solidFill>
                  <a:srgbClr val="000000"/>
                </a:solidFill>
              </a:rPr>
              <a:t>e di mitigazione rispetto ai cambiamenti </a:t>
            </a:r>
            <a:endParaRPr lang="it-IT" sz="1400" b="1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climatici </a:t>
            </a:r>
            <a:r>
              <a:rPr lang="it-IT" sz="1400" dirty="0">
                <a:solidFill>
                  <a:srgbClr val="000000"/>
                </a:solidFill>
              </a:rPr>
              <a:t>e il miglioramento della </a:t>
            </a:r>
            <a:r>
              <a:rPr lang="it-IT" sz="1400" b="1" dirty="0">
                <a:solidFill>
                  <a:srgbClr val="000000"/>
                </a:solidFill>
              </a:rPr>
              <a:t>gestione del </a:t>
            </a:r>
            <a:endParaRPr lang="it-IT" sz="1400" b="1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rischio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>
                <a:solidFill>
                  <a:srgbClr val="000000"/>
                </a:solidFill>
              </a:rPr>
              <a:t>e l'implementazione della </a:t>
            </a:r>
            <a:r>
              <a:rPr lang="it-IT" sz="1400" b="1" dirty="0">
                <a:solidFill>
                  <a:srgbClr val="000000"/>
                </a:solidFill>
              </a:rPr>
              <a:t>resilienza.</a:t>
            </a: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>
                <a:solidFill>
                  <a:srgbClr val="000000"/>
                </a:solidFill>
              </a:rPr>
              <a:t>Per </a:t>
            </a:r>
            <a:r>
              <a:rPr lang="it-IT" sz="1400" b="1" dirty="0">
                <a:solidFill>
                  <a:srgbClr val="000000"/>
                </a:solidFill>
              </a:rPr>
              <a:t>l’</a:t>
            </a:r>
            <a:r>
              <a:rPr lang="it-IT" sz="1400" b="1" dirty="0" err="1">
                <a:solidFill>
                  <a:srgbClr val="000000"/>
                </a:solidFill>
              </a:rPr>
              <a:t>Iucn</a:t>
            </a:r>
            <a:r>
              <a:rPr lang="it-IT" sz="1400" dirty="0">
                <a:solidFill>
                  <a:srgbClr val="000000"/>
                </a:solidFill>
              </a:rPr>
              <a:t> (Unione Europea per la Conservazione della Natura) </a:t>
            </a:r>
            <a:endParaRPr lang="it-IT" sz="1400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 smtClean="0">
                <a:solidFill>
                  <a:srgbClr val="000000"/>
                </a:solidFill>
              </a:rPr>
              <a:t>le </a:t>
            </a:r>
            <a:r>
              <a:rPr lang="it-IT" sz="1400" b="1" dirty="0">
                <a:solidFill>
                  <a:srgbClr val="000000"/>
                </a:solidFill>
              </a:rPr>
              <a:t>Nature </a:t>
            </a:r>
            <a:r>
              <a:rPr lang="it-IT" sz="1400" b="1" dirty="0" err="1">
                <a:solidFill>
                  <a:srgbClr val="000000"/>
                </a:solidFill>
              </a:rPr>
              <a:t>based</a:t>
            </a:r>
            <a:r>
              <a:rPr lang="it-IT" sz="1400" b="1" dirty="0">
                <a:solidFill>
                  <a:srgbClr val="000000"/>
                </a:solidFill>
              </a:rPr>
              <a:t> </a:t>
            </a:r>
            <a:r>
              <a:rPr lang="it-IT" sz="1400" b="1" dirty="0" err="1">
                <a:solidFill>
                  <a:srgbClr val="000000"/>
                </a:solidFill>
              </a:rPr>
              <a:t>solutions</a:t>
            </a:r>
            <a:r>
              <a:rPr lang="it-IT" sz="1400" b="1" dirty="0">
                <a:solidFill>
                  <a:srgbClr val="000000"/>
                </a:solidFill>
              </a:rPr>
              <a:t> sono, anche azioni per </a:t>
            </a:r>
            <a:endParaRPr lang="it-IT" sz="1400" b="1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b="1" dirty="0" smtClean="0">
                <a:solidFill>
                  <a:srgbClr val="000000"/>
                </a:solidFill>
              </a:rPr>
              <a:t>proteggere</a:t>
            </a:r>
            <a:r>
              <a:rPr lang="it-IT" sz="1400" b="1" dirty="0">
                <a:solidFill>
                  <a:srgbClr val="000000"/>
                </a:solidFill>
              </a:rPr>
              <a:t>, gestire o ristrutturare gli ecosistemi</a:t>
            </a:r>
            <a:r>
              <a:rPr lang="it-IT" sz="1400" dirty="0">
                <a:solidFill>
                  <a:srgbClr val="000000"/>
                </a:solidFill>
              </a:rPr>
              <a:t> in un </a:t>
            </a:r>
            <a:endParaRPr lang="it-IT" sz="1400" dirty="0" smtClean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r>
              <a:rPr lang="it-IT" sz="1400" dirty="0" smtClean="0">
                <a:solidFill>
                  <a:srgbClr val="000000"/>
                </a:solidFill>
              </a:rPr>
              <a:t>modo </a:t>
            </a:r>
            <a:r>
              <a:rPr lang="it-IT" sz="1400" dirty="0">
                <a:solidFill>
                  <a:srgbClr val="000000"/>
                </a:solidFill>
              </a:rPr>
              <a:t>sostenibile, che forniscono </a:t>
            </a:r>
            <a:r>
              <a:rPr lang="it-IT" sz="1400" b="1" dirty="0">
                <a:solidFill>
                  <a:srgbClr val="000000"/>
                </a:solidFill>
              </a:rPr>
              <a:t>vantaggi per il benessere umano e per la biodiversità.”</a:t>
            </a: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  <a:p>
            <a:pPr algn="just">
              <a:buClrTx/>
              <a:buSzTx/>
              <a:buFontTx/>
              <a:buNone/>
              <a:tabLst>
                <a:tab pos="0" algn="l"/>
                <a:tab pos="476250" algn="l"/>
                <a:tab pos="954088" algn="l"/>
                <a:tab pos="1431925" algn="l"/>
                <a:tab pos="1909763" algn="l"/>
                <a:tab pos="2387600" algn="l"/>
                <a:tab pos="2865438" algn="l"/>
                <a:tab pos="3343275" algn="l"/>
                <a:tab pos="3821113" algn="l"/>
                <a:tab pos="4298950" algn="l"/>
                <a:tab pos="4776788" algn="l"/>
                <a:tab pos="5254625" algn="l"/>
                <a:tab pos="5732463" algn="l"/>
                <a:tab pos="6210300" algn="l"/>
                <a:tab pos="6688138" algn="l"/>
                <a:tab pos="7165975" algn="l"/>
                <a:tab pos="7643813" algn="l"/>
                <a:tab pos="8121650" algn="l"/>
                <a:tab pos="8599488" algn="l"/>
                <a:tab pos="9077325" algn="l"/>
                <a:tab pos="9555163" algn="l"/>
              </a:tabLst>
            </a:pPr>
            <a:endParaRPr lang="it-IT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857</Words>
  <PresentationFormat>Presentazione su schermo (4:3)</PresentationFormat>
  <Paragraphs>233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18</vt:i4>
      </vt:variant>
    </vt:vector>
  </HeadingPairs>
  <TitlesOfParts>
    <vt:vector size="20" baseType="lpstr"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Cinzia Davoli</dc:creator>
  <cp:lastModifiedBy>Cinzia Davoli</cp:lastModifiedBy>
  <cp:revision>44</cp:revision>
  <dcterms:modified xsi:type="dcterms:W3CDTF">2019-09-26T11:23:05Z</dcterms:modified>
</cp:coreProperties>
</file>