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1" r:id="rId2"/>
  </p:sldMasterIdLst>
  <p:notesMasterIdLst>
    <p:notesMasterId r:id="rId7"/>
  </p:notesMasterIdLst>
  <p:handoutMasterIdLst>
    <p:handoutMasterId r:id="rId8"/>
  </p:handoutMasterIdLst>
  <p:sldIdLst>
    <p:sldId id="522" r:id="rId3"/>
    <p:sldId id="625" r:id="rId4"/>
    <p:sldId id="607" r:id="rId5"/>
    <p:sldId id="622" r:id="rId6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73" autoAdjust="0"/>
  </p:normalViewPr>
  <p:slideViewPr>
    <p:cSldViewPr>
      <p:cViewPr>
        <p:scale>
          <a:sx n="96" d="100"/>
          <a:sy n="96" d="100"/>
        </p:scale>
        <p:origin x="-7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20" tIns="45709" rIns="91420" bIns="4570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90" y="0"/>
            <a:ext cx="2946400" cy="496888"/>
          </a:xfrm>
          <a:prstGeom prst="rect">
            <a:avLst/>
          </a:prstGeom>
        </p:spPr>
        <p:txBody>
          <a:bodyPr vert="horz" lIns="91420" tIns="45709" rIns="91420" bIns="45709" rtlCol="0"/>
          <a:lstStyle>
            <a:lvl1pPr algn="r">
              <a:defRPr sz="1200"/>
            </a:lvl1pPr>
          </a:lstStyle>
          <a:p>
            <a:fld id="{CF6F0210-CFDC-46E3-A7DC-08B8AC8E8184}" type="datetimeFigureOut">
              <a:rPr lang="it-IT" smtClean="0"/>
              <a:t>19/11/2019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9751"/>
            <a:ext cx="2946400" cy="496888"/>
          </a:xfrm>
          <a:prstGeom prst="rect">
            <a:avLst/>
          </a:prstGeom>
        </p:spPr>
        <p:txBody>
          <a:bodyPr vert="horz" lIns="91420" tIns="45709" rIns="91420" bIns="4570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90" y="9429751"/>
            <a:ext cx="2946400" cy="496888"/>
          </a:xfrm>
          <a:prstGeom prst="rect">
            <a:avLst/>
          </a:prstGeom>
        </p:spPr>
        <p:txBody>
          <a:bodyPr vert="horz" lIns="91420" tIns="45709" rIns="91420" bIns="45709" rtlCol="0" anchor="b"/>
          <a:lstStyle>
            <a:lvl1pPr algn="r">
              <a:defRPr sz="1200"/>
            </a:lvl1pPr>
          </a:lstStyle>
          <a:p>
            <a:fld id="{AE354033-18B5-42FD-961F-EEB2842CD8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9372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129" cy="497081"/>
          </a:xfrm>
          <a:prstGeom prst="rect">
            <a:avLst/>
          </a:prstGeom>
        </p:spPr>
        <p:txBody>
          <a:bodyPr vert="horz" lIns="94042" tIns="47021" rIns="94042" bIns="47021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956" y="2"/>
            <a:ext cx="2945129" cy="497081"/>
          </a:xfrm>
          <a:prstGeom prst="rect">
            <a:avLst/>
          </a:prstGeom>
        </p:spPr>
        <p:txBody>
          <a:bodyPr vert="horz" lIns="94042" tIns="47021" rIns="94042" bIns="47021" rtlCol="0"/>
          <a:lstStyle>
            <a:lvl1pPr algn="r">
              <a:defRPr sz="1200"/>
            </a:lvl1pPr>
          </a:lstStyle>
          <a:p>
            <a:pPr>
              <a:defRPr/>
            </a:pPr>
            <a:fld id="{EE5399AC-69E6-4AD7-800E-844978A2791B}" type="datetimeFigureOut">
              <a:rPr lang="it-IT"/>
              <a:pPr>
                <a:defRPr/>
              </a:pPr>
              <a:t>19/11/2019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2" tIns="47021" rIns="94042" bIns="47021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4780"/>
            <a:ext cx="5438140" cy="4467071"/>
          </a:xfrm>
          <a:prstGeom prst="rect">
            <a:avLst/>
          </a:prstGeom>
        </p:spPr>
        <p:txBody>
          <a:bodyPr vert="horz" lIns="94042" tIns="47021" rIns="94042" bIns="47021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7898"/>
            <a:ext cx="2945129" cy="497079"/>
          </a:xfrm>
          <a:prstGeom prst="rect">
            <a:avLst/>
          </a:prstGeom>
        </p:spPr>
        <p:txBody>
          <a:bodyPr vert="horz" lIns="94042" tIns="47021" rIns="94042" bIns="4702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956" y="9427898"/>
            <a:ext cx="2945129" cy="497079"/>
          </a:xfrm>
          <a:prstGeom prst="rect">
            <a:avLst/>
          </a:prstGeom>
        </p:spPr>
        <p:txBody>
          <a:bodyPr vert="horz" lIns="94042" tIns="47021" rIns="94042" bIns="47021" rtlCol="0" anchor="b"/>
          <a:lstStyle>
            <a:lvl1pPr algn="r">
              <a:defRPr sz="1200"/>
            </a:lvl1pPr>
          </a:lstStyle>
          <a:p>
            <a:pPr>
              <a:defRPr/>
            </a:pPr>
            <a:fld id="{0F202C05-2096-4ABD-899C-6B553B826DE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93620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F5EBF-C93B-4492-A32B-AA4135F40234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416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7200-6794-4DA7-8E65-B7BB5B16A96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18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6665-7C70-43F1-BF78-E34B1C5F866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53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4833-DC5F-4E5B-BDA5-BD52E026693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084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0054-66FE-4BB2-9468-BC88F2CFEA5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20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710" y="4406901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710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5649-0FD9-4F79-A4BB-A62C736014F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465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5765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600201"/>
            <a:ext cx="405765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AF967-B0ED-42F7-8004-C748B303243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581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39791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39791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4628" y="1535113"/>
            <a:ext cx="4042172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4628" y="2174875"/>
            <a:ext cx="4042172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A4C64-A44E-4553-A586-9CF9D1434CF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034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B6595-B401-41BE-B6BC-4FB775F721C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5063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B703-1E43-4234-A47C-78227D06E62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94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710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448" y="273051"/>
            <a:ext cx="5111353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710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C1F2-1288-40E4-92B2-30F4DC723DB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45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1E81-4072-4F96-9F9A-D7A1F2CE7704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8770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1891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1891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1891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C316-F344-4E80-825E-F736D896E39C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837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E0791-974E-414C-9A0E-3EAC55E397C4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4205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579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7551-68FE-478C-8909-5058A874BBD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39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BF81-3A20-4C7C-9A45-F4158855F7A4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60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BEAB4-1798-41E5-B1AF-96B37BE7F0B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12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D48E-528A-4605-B43B-AA3B5CD196BA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68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0069-69C1-4246-BF69-64583851C50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58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E5F1-5C12-4176-98AD-2F8070DE10A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72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A667-40B8-4B83-A974-C5C01365D99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06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DC48-9892-4F87-B6F1-0F0F27F0E59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19/11/2019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17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C493D14-D21C-49ED-B5FF-19006AB61FC2}" type="datetime1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t>19/11/2019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646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F8D869E-48DA-4D4B-85DF-C9C18B6B1FB4}" type="datetime1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t>19/11/2019</a:t>
            </a:fld>
            <a:endParaRPr lang="it-IT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it-IT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872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3950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0" y="692150"/>
            <a:ext cx="827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dirty="0">
                <a:solidFill>
                  <a:prstClr val="white"/>
                </a:solidFill>
                <a:latin typeface="Calibri" pitchFamily="34" charset="0"/>
              </a:rPr>
              <a:t>Milano</a:t>
            </a:r>
          </a:p>
        </p:txBody>
      </p:sp>
      <p:sp>
        <p:nvSpPr>
          <p:cNvPr id="11" name="Line 3"/>
          <p:cNvSpPr>
            <a:spLocks noChangeShapeType="1"/>
          </p:cNvSpPr>
          <p:nvPr/>
        </p:nvSpPr>
        <p:spPr bwMode="auto">
          <a:xfrm flipH="1" flipV="1">
            <a:off x="755650" y="0"/>
            <a:ext cx="0" cy="685800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kern="0" smtClean="0">
              <a:solidFill>
                <a:prstClr val="black"/>
              </a:solidFill>
            </a:endParaRPr>
          </a:p>
        </p:txBody>
      </p:sp>
      <p:sp>
        <p:nvSpPr>
          <p:cNvPr id="7" name="Titolo 4"/>
          <p:cNvSpPr>
            <a:spLocks noGrp="1"/>
          </p:cNvSpPr>
          <p:nvPr>
            <p:ph type="ctrTitle"/>
          </p:nvPr>
        </p:nvSpPr>
        <p:spPr>
          <a:xfrm>
            <a:off x="1115616" y="174139"/>
            <a:ext cx="7406640" cy="851354"/>
          </a:xfrm>
        </p:spPr>
        <p:txBody>
          <a:bodyPr>
            <a:noAutofit/>
          </a:bodyPr>
          <a:lstStyle/>
          <a:p>
            <a:r>
              <a:rPr lang="it-IT" sz="2400" b="1" dirty="0" smtClean="0">
                <a:latin typeface="+mn-lt"/>
                <a:ea typeface="+mn-ea"/>
                <a:cs typeface="+mn-cs"/>
              </a:rPr>
              <a:t>ASSESSORATO ALLE POLITICHE SOCIALI E ABITATIVE</a:t>
            </a:r>
            <a:endParaRPr lang="it-IT" sz="2400" b="1" dirty="0">
              <a:latin typeface="+mn-lt"/>
              <a:ea typeface="+mn-ea"/>
              <a:cs typeface="+mn-cs"/>
            </a:endParaRPr>
          </a:p>
        </p:txBody>
      </p:sp>
      <p:sp>
        <p:nvSpPr>
          <p:cNvPr id="8" name="Sottotitolo 5"/>
          <p:cNvSpPr>
            <a:spLocks noGrp="1"/>
          </p:cNvSpPr>
          <p:nvPr>
            <p:ph type="subTitle" idx="1"/>
          </p:nvPr>
        </p:nvSpPr>
        <p:spPr>
          <a:xfrm>
            <a:off x="755650" y="2996952"/>
            <a:ext cx="8388350" cy="1512168"/>
          </a:xfrm>
          <a:solidFill>
            <a:srgbClr val="C00000"/>
          </a:solidFill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chemeClr val="bg1"/>
                </a:solidFill>
              </a:rPr>
              <a:t>19 novembre 2019 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chemeClr val="bg1"/>
                </a:solidFill>
              </a:rPr>
              <a:t>Commissioni </a:t>
            </a:r>
            <a:r>
              <a:rPr lang="it-IT" sz="2000" b="1" dirty="0">
                <a:solidFill>
                  <a:schemeClr val="bg1"/>
                </a:solidFill>
              </a:rPr>
              <a:t>Consiliari </a:t>
            </a:r>
            <a:r>
              <a:rPr lang="it-IT" sz="2000" b="1" dirty="0" smtClean="0">
                <a:solidFill>
                  <a:schemeClr val="bg1"/>
                </a:solidFill>
              </a:rPr>
              <a:t>congiunte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it-IT" sz="2400" b="1" dirty="0" smtClean="0">
              <a:solidFill>
                <a:schemeClr val="bg1"/>
              </a:solidFill>
            </a:endParaRPr>
          </a:p>
          <a:p>
            <a:pPr algn="l">
              <a:lnSpc>
                <a:spcPct val="9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chemeClr val="bg1"/>
                </a:solidFill>
              </a:rPr>
              <a:t>Nr </a:t>
            </a:r>
            <a:r>
              <a:rPr lang="it-IT" sz="2000" b="1" dirty="0">
                <a:solidFill>
                  <a:schemeClr val="bg1"/>
                </a:solidFill>
              </a:rPr>
              <a:t>13 POLITICHE SOCIALI E SERVIZI PER LA SALUTE, </a:t>
            </a:r>
            <a:r>
              <a:rPr lang="it-IT" sz="2000" b="1" dirty="0" smtClean="0">
                <a:solidFill>
                  <a:schemeClr val="bg1"/>
                </a:solidFill>
              </a:rPr>
              <a:t>VOLONTARIATO</a:t>
            </a:r>
          </a:p>
          <a:p>
            <a:pPr algn="l">
              <a:lnSpc>
                <a:spcPct val="9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chemeClr val="bg1"/>
                </a:solidFill>
              </a:rPr>
              <a:t>Nr </a:t>
            </a:r>
            <a:r>
              <a:rPr lang="it-IT" sz="2000" b="1" dirty="0">
                <a:solidFill>
                  <a:schemeClr val="bg1"/>
                </a:solidFill>
              </a:rPr>
              <a:t>18 ANTIMAFIA</a:t>
            </a:r>
            <a:endParaRPr lang="it-IT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z="800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it-IT" sz="800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Connettore 1 3"/>
          <p:cNvCxnSpPr/>
          <p:nvPr/>
        </p:nvCxnSpPr>
        <p:spPr>
          <a:xfrm>
            <a:off x="0" y="6453336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7006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3950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0" y="692150"/>
            <a:ext cx="827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dirty="0">
                <a:solidFill>
                  <a:prstClr val="white"/>
                </a:solidFill>
                <a:latin typeface="Calibri" pitchFamily="34" charset="0"/>
              </a:rPr>
              <a:t>Milano</a:t>
            </a:r>
          </a:p>
        </p:txBody>
      </p:sp>
      <p:sp>
        <p:nvSpPr>
          <p:cNvPr id="11" name="Line 3"/>
          <p:cNvSpPr>
            <a:spLocks noChangeShapeType="1"/>
          </p:cNvSpPr>
          <p:nvPr/>
        </p:nvSpPr>
        <p:spPr bwMode="auto">
          <a:xfrm flipH="1" flipV="1">
            <a:off x="755650" y="0"/>
            <a:ext cx="0" cy="685800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kern="0" smtClean="0">
              <a:solidFill>
                <a:prstClr val="black"/>
              </a:solidFill>
            </a:endParaRPr>
          </a:p>
        </p:txBody>
      </p:sp>
      <p:sp>
        <p:nvSpPr>
          <p:cNvPr id="10" name="Segnaposto data 1"/>
          <p:cNvSpPr>
            <a:spLocks noGrp="1"/>
          </p:cNvSpPr>
          <p:nvPr>
            <p:ph type="dt" sz="half" idx="10"/>
          </p:nvPr>
        </p:nvSpPr>
        <p:spPr>
          <a:xfrm>
            <a:off x="1203014" y="6309320"/>
            <a:ext cx="704690" cy="476250"/>
          </a:xfrm>
        </p:spPr>
        <p:txBody>
          <a:bodyPr/>
          <a:lstStyle/>
          <a:p>
            <a:pPr algn="l"/>
            <a:fld id="{DFFF0FA1-3068-4731-8DA3-A5E4186BD334}" type="datetime1">
              <a:rPr lang="it-IT" sz="800" smtClean="0"/>
              <a:pPr algn="l"/>
              <a:t>19/11/2019</a:t>
            </a:fld>
            <a:endParaRPr lang="it-IT" sz="800" dirty="0"/>
          </a:p>
        </p:txBody>
      </p:sp>
      <p:sp>
        <p:nvSpPr>
          <p:cNvPr id="1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</p:spPr>
        <p:txBody>
          <a:bodyPr/>
          <a:lstStyle/>
          <a:p>
            <a:fld id="{5593A562-9EA3-45E1-B24A-5CE56ACD26B7}" type="slidenum">
              <a:rPr lang="it-IT" sz="800" smtClean="0"/>
              <a:pPr/>
              <a:t>2</a:t>
            </a:fld>
            <a:endParaRPr lang="it-IT" sz="800" dirty="0"/>
          </a:p>
        </p:txBody>
      </p:sp>
      <p:sp>
        <p:nvSpPr>
          <p:cNvPr id="16" name="Titolo 4"/>
          <p:cNvSpPr>
            <a:spLocks noGrp="1"/>
          </p:cNvSpPr>
          <p:nvPr>
            <p:ph type="ctrTitle"/>
          </p:nvPr>
        </p:nvSpPr>
        <p:spPr>
          <a:xfrm>
            <a:off x="827088" y="100806"/>
            <a:ext cx="8153018" cy="850900"/>
          </a:xfrm>
        </p:spPr>
        <p:txBody>
          <a:bodyPr>
            <a:noAutofit/>
          </a:bodyPr>
          <a:lstStyle/>
          <a:p>
            <a:pPr algn="l"/>
            <a:r>
              <a:rPr lang="it-IT" sz="2600" b="1" dirty="0" smtClean="0">
                <a:latin typeface="+mn-lt"/>
                <a:ea typeface="+mn-ea"/>
                <a:cs typeface="+mn-cs"/>
              </a:rPr>
              <a:t>Immobili confiscati e trasferiti al patrimonio del Comune</a:t>
            </a:r>
            <a:endParaRPr lang="it-IT" sz="2600" b="1" dirty="0">
              <a:latin typeface="+mn-lt"/>
              <a:ea typeface="+mn-ea"/>
              <a:cs typeface="+mn-cs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827088" y="1213009"/>
            <a:ext cx="8137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latin typeface="+mn-lt"/>
              </a:rPr>
              <a:t>La delibera di Giunta n. 1245/12 </a:t>
            </a:r>
            <a:r>
              <a:rPr lang="it-IT" sz="2400" dirty="0" smtClean="0">
                <a:latin typeface="+mn-lt"/>
              </a:rPr>
              <a:t>disciplina le </a:t>
            </a:r>
          </a:p>
          <a:p>
            <a:endParaRPr lang="it-IT" sz="2400" dirty="0" smtClean="0">
              <a:latin typeface="+mn-lt"/>
            </a:endParaRPr>
          </a:p>
          <a:p>
            <a:r>
              <a:rPr lang="it-IT" sz="2400" i="1" dirty="0" smtClean="0">
                <a:latin typeface="+mn-lt"/>
              </a:rPr>
              <a:t>Linee di indirizzo per l’assegnazione in concessione d’uso a titolo gratuito per finalità sociali degli immobili trasferiti al patrimonio del Comune ai sensi dell’art.48 del </a:t>
            </a:r>
            <a:r>
              <a:rPr lang="it-IT" sz="2400" i="1" dirty="0" err="1" smtClean="0">
                <a:latin typeface="+mn-lt"/>
              </a:rPr>
              <a:t>D.Lgs.</a:t>
            </a:r>
            <a:r>
              <a:rPr lang="it-IT" sz="2400" i="1" dirty="0" smtClean="0">
                <a:latin typeface="+mn-lt"/>
              </a:rPr>
              <a:t> N. 159/11</a:t>
            </a:r>
          </a:p>
          <a:p>
            <a:endParaRPr lang="it-IT" sz="2400" i="1" dirty="0">
              <a:latin typeface="+mn-lt"/>
            </a:endParaRPr>
          </a:p>
          <a:p>
            <a:pPr marL="712788" indent="-265113">
              <a:buFont typeface="Arial" panose="020B0604020202020204" pitchFamily="34" charset="0"/>
              <a:buChar char="•"/>
            </a:pPr>
            <a:r>
              <a:rPr lang="it-IT" dirty="0" smtClean="0">
                <a:latin typeface="+mn-lt"/>
              </a:rPr>
              <a:t>Pubblicità elenco beni da assegnare</a:t>
            </a:r>
          </a:p>
          <a:p>
            <a:pPr marL="712788" indent="-265113">
              <a:buFont typeface="Arial" panose="020B0604020202020204" pitchFamily="34" charset="0"/>
              <a:buChar char="•"/>
            </a:pPr>
            <a:r>
              <a:rPr lang="it-IT" dirty="0" smtClean="0">
                <a:latin typeface="+mn-lt"/>
              </a:rPr>
              <a:t>Bando pubblico</a:t>
            </a:r>
          </a:p>
          <a:p>
            <a:pPr marL="712788" indent="-265113">
              <a:buFont typeface="Arial" panose="020B0604020202020204" pitchFamily="34" charset="0"/>
              <a:buChar char="•"/>
            </a:pPr>
            <a:r>
              <a:rPr lang="it-IT" dirty="0" smtClean="0">
                <a:latin typeface="+mn-lt"/>
              </a:rPr>
              <a:t>Assegnazione in concessione a titolo gratuito per un periodo in funzione della destinazione d’uso </a:t>
            </a:r>
            <a:r>
              <a:rPr lang="it-IT" smtClean="0">
                <a:latin typeface="+mn-lt"/>
              </a:rPr>
              <a:t>del bene</a:t>
            </a:r>
            <a:endParaRPr lang="it-IT" dirty="0" smtClean="0">
              <a:latin typeface="+mn-lt"/>
            </a:endParaRPr>
          </a:p>
          <a:p>
            <a:pPr marL="712788" indent="-265113">
              <a:buFont typeface="Arial" panose="020B0604020202020204" pitchFamily="34" charset="0"/>
              <a:buChar char="•"/>
            </a:pPr>
            <a:r>
              <a:rPr lang="it-IT" dirty="0" smtClean="0">
                <a:latin typeface="+mn-lt"/>
              </a:rPr>
              <a:t>Progetti valutati da un’apposita commissione</a:t>
            </a:r>
          </a:p>
          <a:p>
            <a:pPr marL="712788" indent="-265113">
              <a:buFont typeface="Arial" panose="020B0604020202020204" pitchFamily="34" charset="0"/>
              <a:buChar char="•"/>
            </a:pPr>
            <a:r>
              <a:rPr lang="it-IT" dirty="0" smtClean="0">
                <a:latin typeface="+mn-lt"/>
              </a:rPr>
              <a:t>Attività progettuali devono essere attinenti alle esigenze sociali rilevate periodicamente dall’Amministrazione (attività svolta con i Direttori d’Area delle Politiche Sociali)</a:t>
            </a:r>
          </a:p>
          <a:p>
            <a:endParaRPr lang="it-IT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554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3950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0" y="692150"/>
            <a:ext cx="827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dirty="0">
                <a:solidFill>
                  <a:prstClr val="white"/>
                </a:solidFill>
                <a:latin typeface="Calibri" pitchFamily="34" charset="0"/>
              </a:rPr>
              <a:t>Milano</a:t>
            </a:r>
          </a:p>
        </p:txBody>
      </p:sp>
      <p:sp>
        <p:nvSpPr>
          <p:cNvPr id="11" name="Line 3"/>
          <p:cNvSpPr>
            <a:spLocks noChangeShapeType="1"/>
          </p:cNvSpPr>
          <p:nvPr/>
        </p:nvSpPr>
        <p:spPr bwMode="auto">
          <a:xfrm flipH="1" flipV="1">
            <a:off x="755650" y="0"/>
            <a:ext cx="0" cy="685800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kern="0" smtClean="0">
              <a:solidFill>
                <a:prstClr val="black"/>
              </a:solidFill>
            </a:endParaRPr>
          </a:p>
        </p:txBody>
      </p:sp>
      <p:sp>
        <p:nvSpPr>
          <p:cNvPr id="8" name="Sottotitolo 5"/>
          <p:cNvSpPr>
            <a:spLocks noGrp="1"/>
          </p:cNvSpPr>
          <p:nvPr>
            <p:ph type="subTitle" idx="1"/>
          </p:nvPr>
        </p:nvSpPr>
        <p:spPr>
          <a:xfrm>
            <a:off x="971600" y="1268760"/>
            <a:ext cx="7406640" cy="4608512"/>
          </a:xfrm>
        </p:spPr>
        <p:txBody>
          <a:bodyPr>
            <a:noAutofit/>
          </a:bodyPr>
          <a:lstStyle/>
          <a:p>
            <a:pPr algn="just"/>
            <a:r>
              <a:rPr lang="it-IT" sz="2000" dirty="0">
                <a:solidFill>
                  <a:schemeClr val="tx1"/>
                </a:solidFill>
              </a:rPr>
              <a:t>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b="1" dirty="0" smtClean="0">
                <a:solidFill>
                  <a:schemeClr val="tx1"/>
                </a:solidFill>
              </a:rPr>
              <a:t>201 immobili</a:t>
            </a:r>
          </a:p>
          <a:p>
            <a:pPr algn="just"/>
            <a:endParaRPr lang="it-IT" sz="2000" dirty="0">
              <a:solidFill>
                <a:schemeClr val="tx1"/>
              </a:solidFill>
            </a:endParaRPr>
          </a:p>
          <a:p>
            <a:pPr marL="1073150" algn="l"/>
            <a:r>
              <a:rPr lang="it-IT" sz="2000" dirty="0">
                <a:solidFill>
                  <a:schemeClr val="tx1"/>
                </a:solidFill>
              </a:rPr>
              <a:t>56% Residenzialità</a:t>
            </a:r>
          </a:p>
          <a:p>
            <a:pPr marL="1073150" algn="l"/>
            <a:r>
              <a:rPr lang="it-IT" sz="2000" dirty="0">
                <a:solidFill>
                  <a:schemeClr val="tx1"/>
                </a:solidFill>
              </a:rPr>
              <a:t>18% </a:t>
            </a:r>
            <a:r>
              <a:rPr lang="it-IT" sz="2000" dirty="0" smtClean="0">
                <a:solidFill>
                  <a:schemeClr val="tx1"/>
                </a:solidFill>
              </a:rPr>
              <a:t>Emergenziali (emarginazione grave)</a:t>
            </a:r>
            <a:endParaRPr lang="it-IT" sz="2000" dirty="0">
              <a:solidFill>
                <a:schemeClr val="tx1"/>
              </a:solidFill>
            </a:endParaRPr>
          </a:p>
          <a:p>
            <a:pPr marL="1073150" algn="l"/>
            <a:r>
              <a:rPr lang="it-IT" sz="2000" dirty="0">
                <a:solidFill>
                  <a:schemeClr val="tx1"/>
                </a:solidFill>
              </a:rPr>
              <a:t>8% Residenziali </a:t>
            </a:r>
            <a:r>
              <a:rPr lang="it-IT" sz="2000" dirty="0" err="1">
                <a:solidFill>
                  <a:schemeClr val="tx1"/>
                </a:solidFill>
              </a:rPr>
              <a:t>Erp</a:t>
            </a:r>
            <a:endParaRPr lang="it-IT" sz="2000" dirty="0">
              <a:solidFill>
                <a:schemeClr val="tx1"/>
              </a:solidFill>
            </a:endParaRPr>
          </a:p>
          <a:p>
            <a:pPr marL="1073150" algn="l"/>
            <a:r>
              <a:rPr lang="it-IT" sz="2000" dirty="0">
                <a:solidFill>
                  <a:schemeClr val="tx1"/>
                </a:solidFill>
              </a:rPr>
              <a:t>6% Finalità </a:t>
            </a:r>
            <a:r>
              <a:rPr lang="it-IT" sz="2000" dirty="0" smtClean="0">
                <a:solidFill>
                  <a:schemeClr val="tx1"/>
                </a:solidFill>
              </a:rPr>
              <a:t>lucro per </a:t>
            </a:r>
            <a:r>
              <a:rPr lang="it-IT" sz="2000" dirty="0">
                <a:solidFill>
                  <a:schemeClr val="tx1"/>
                </a:solidFill>
              </a:rPr>
              <a:t>scopi sociali( locazione il cui ricavato entra nella casse comunali)</a:t>
            </a:r>
          </a:p>
          <a:p>
            <a:pPr marL="1073150" algn="l"/>
            <a:r>
              <a:rPr lang="it-IT" sz="2000" dirty="0">
                <a:solidFill>
                  <a:schemeClr val="tx1"/>
                </a:solidFill>
              </a:rPr>
              <a:t>3% Territorialità</a:t>
            </a:r>
          </a:p>
          <a:p>
            <a:pPr marL="1073150" algn="l"/>
            <a:r>
              <a:rPr lang="it-IT" sz="2000" dirty="0">
                <a:solidFill>
                  <a:schemeClr val="tx1"/>
                </a:solidFill>
              </a:rPr>
              <a:t>3% </a:t>
            </a:r>
            <a:r>
              <a:rPr lang="it-IT" sz="2000" dirty="0" err="1">
                <a:solidFill>
                  <a:schemeClr val="tx1"/>
                </a:solidFill>
              </a:rPr>
              <a:t>Domiciliarità</a:t>
            </a:r>
            <a:endParaRPr lang="it-IT" sz="2000" dirty="0">
              <a:solidFill>
                <a:schemeClr val="tx1"/>
              </a:solidFill>
            </a:endParaRPr>
          </a:p>
          <a:p>
            <a:pPr marL="1073150" algn="l"/>
            <a:r>
              <a:rPr lang="it-IT" sz="2000" dirty="0">
                <a:solidFill>
                  <a:schemeClr val="tx1"/>
                </a:solidFill>
              </a:rPr>
              <a:t>6% spazi di cui si stanno definendo le progettualità per il nuovo avviso </a:t>
            </a:r>
          </a:p>
          <a:p>
            <a:pPr algn="just"/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10" name="Segnaposto data 1"/>
          <p:cNvSpPr>
            <a:spLocks noGrp="1"/>
          </p:cNvSpPr>
          <p:nvPr>
            <p:ph type="dt" sz="half" idx="10"/>
          </p:nvPr>
        </p:nvSpPr>
        <p:spPr>
          <a:xfrm>
            <a:off x="1203014" y="6309320"/>
            <a:ext cx="704690" cy="476250"/>
          </a:xfrm>
        </p:spPr>
        <p:txBody>
          <a:bodyPr/>
          <a:lstStyle/>
          <a:p>
            <a:pPr algn="l"/>
            <a:fld id="{DFFF0FA1-3068-4731-8DA3-A5E4186BD334}" type="datetime1">
              <a:rPr lang="it-IT" sz="800" smtClean="0"/>
              <a:pPr algn="l"/>
              <a:t>19/11/2019</a:t>
            </a:fld>
            <a:endParaRPr lang="it-IT" sz="800" dirty="0"/>
          </a:p>
        </p:txBody>
      </p:sp>
      <p:sp>
        <p:nvSpPr>
          <p:cNvPr id="1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</p:spPr>
        <p:txBody>
          <a:bodyPr/>
          <a:lstStyle/>
          <a:p>
            <a:fld id="{5593A562-9EA3-45E1-B24A-5CE56ACD26B7}" type="slidenum">
              <a:rPr lang="it-IT" sz="800" smtClean="0"/>
              <a:pPr/>
              <a:t>3</a:t>
            </a:fld>
            <a:endParaRPr lang="it-IT" sz="800" dirty="0"/>
          </a:p>
        </p:txBody>
      </p:sp>
      <p:sp>
        <p:nvSpPr>
          <p:cNvPr id="16" name="Titolo 4"/>
          <p:cNvSpPr>
            <a:spLocks noGrp="1"/>
          </p:cNvSpPr>
          <p:nvPr>
            <p:ph type="ctrTitle"/>
          </p:nvPr>
        </p:nvSpPr>
        <p:spPr>
          <a:xfrm>
            <a:off x="827088" y="100806"/>
            <a:ext cx="8209408" cy="850900"/>
          </a:xfrm>
        </p:spPr>
        <p:txBody>
          <a:bodyPr>
            <a:noAutofit/>
          </a:bodyPr>
          <a:lstStyle/>
          <a:p>
            <a:pPr algn="l"/>
            <a:r>
              <a:rPr lang="it-IT" sz="2600" b="1" dirty="0" smtClean="0">
                <a:latin typeface="+mn-lt"/>
                <a:ea typeface="+mn-ea"/>
                <a:cs typeface="+mn-cs"/>
              </a:rPr>
              <a:t>Immobili confiscati trasferiti al patrimonio del Comune </a:t>
            </a:r>
            <a:endParaRPr lang="it-IT" sz="2600" b="1" dirty="0">
              <a:latin typeface="+mn-lt"/>
              <a:ea typeface="+mn-ea"/>
              <a:cs typeface="+mn-cs"/>
            </a:endParaRPr>
          </a:p>
        </p:txBody>
      </p:sp>
      <p:sp>
        <p:nvSpPr>
          <p:cNvPr id="2" name="CasellaDiTesto 1"/>
          <p:cNvSpPr txBox="1"/>
          <p:nvPr/>
        </p:nvSpPr>
        <p:spPr>
          <a:xfrm rot="16200000">
            <a:off x="-177005" y="3739351"/>
            <a:ext cx="281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+mn-lt"/>
              </a:rPr>
              <a:t>Destinazione d’uso</a:t>
            </a:r>
            <a:endParaRPr lang="it-IT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Parentesi graffa aperta 2"/>
          <p:cNvSpPr/>
          <p:nvPr/>
        </p:nvSpPr>
        <p:spPr>
          <a:xfrm>
            <a:off x="1619672" y="2492896"/>
            <a:ext cx="333751" cy="3240360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65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3950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0" y="692150"/>
            <a:ext cx="827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dirty="0">
                <a:solidFill>
                  <a:prstClr val="white"/>
                </a:solidFill>
                <a:latin typeface="Calibri" pitchFamily="34" charset="0"/>
              </a:rPr>
              <a:t>Milano</a:t>
            </a:r>
          </a:p>
        </p:txBody>
      </p:sp>
      <p:sp>
        <p:nvSpPr>
          <p:cNvPr id="11" name="Line 3"/>
          <p:cNvSpPr>
            <a:spLocks noChangeShapeType="1"/>
          </p:cNvSpPr>
          <p:nvPr/>
        </p:nvSpPr>
        <p:spPr bwMode="auto">
          <a:xfrm flipH="1" flipV="1">
            <a:off x="755650" y="0"/>
            <a:ext cx="0" cy="685800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kern="0" smtClean="0">
              <a:solidFill>
                <a:prstClr val="black"/>
              </a:solidFill>
            </a:endParaRPr>
          </a:p>
        </p:txBody>
      </p:sp>
      <p:sp>
        <p:nvSpPr>
          <p:cNvPr id="7" name="Titolo 4"/>
          <p:cNvSpPr>
            <a:spLocks noGrp="1"/>
          </p:cNvSpPr>
          <p:nvPr>
            <p:ph type="ctrTitle"/>
          </p:nvPr>
        </p:nvSpPr>
        <p:spPr>
          <a:xfrm>
            <a:off x="827088" y="100579"/>
            <a:ext cx="8172400" cy="851354"/>
          </a:xfrm>
        </p:spPr>
        <p:txBody>
          <a:bodyPr>
            <a:noAutofit/>
          </a:bodyPr>
          <a:lstStyle/>
          <a:p>
            <a:pPr algn="l"/>
            <a:r>
              <a:rPr lang="it-IT" sz="2600" b="1" dirty="0">
                <a:latin typeface="+mn-lt"/>
              </a:rPr>
              <a:t>Immobili confiscati </a:t>
            </a:r>
            <a:r>
              <a:rPr lang="it-IT" sz="2600" b="1" dirty="0" smtClean="0">
                <a:latin typeface="+mn-lt"/>
              </a:rPr>
              <a:t>trasferiti al patrimonio </a:t>
            </a:r>
            <a:r>
              <a:rPr lang="it-IT" sz="2600" b="1" dirty="0">
                <a:latin typeface="+mn-lt"/>
              </a:rPr>
              <a:t>del Comune </a:t>
            </a:r>
            <a:endParaRPr lang="it-IT" sz="2600" b="1" dirty="0">
              <a:latin typeface="+mn-lt"/>
              <a:ea typeface="+mn-ea"/>
              <a:cs typeface="+mn-cs"/>
            </a:endParaRPr>
          </a:p>
        </p:txBody>
      </p:sp>
      <p:sp>
        <p:nvSpPr>
          <p:cNvPr id="8" name="Sottotitolo 5"/>
          <p:cNvSpPr>
            <a:spLocks noGrp="1"/>
          </p:cNvSpPr>
          <p:nvPr>
            <p:ph type="subTitle" idx="1"/>
          </p:nvPr>
        </p:nvSpPr>
        <p:spPr>
          <a:xfrm>
            <a:off x="971600" y="1268760"/>
            <a:ext cx="7406640" cy="5184576"/>
          </a:xfrm>
        </p:spPr>
        <p:txBody>
          <a:bodyPr>
            <a:noAutofit/>
          </a:bodyPr>
          <a:lstStyle/>
          <a:p>
            <a:pPr algn="just"/>
            <a:endParaRPr lang="it-IT" sz="2000" dirty="0" smtClean="0"/>
          </a:p>
          <a:p>
            <a:pPr algn="just"/>
            <a:endParaRPr lang="it-IT" sz="2000" dirty="0"/>
          </a:p>
        </p:txBody>
      </p:sp>
      <p:sp>
        <p:nvSpPr>
          <p:cNvPr id="10" name="Segnaposto data 1"/>
          <p:cNvSpPr>
            <a:spLocks noGrp="1"/>
          </p:cNvSpPr>
          <p:nvPr>
            <p:ph type="dt" sz="half" idx="10"/>
          </p:nvPr>
        </p:nvSpPr>
        <p:spPr>
          <a:xfrm>
            <a:off x="1203014" y="6309320"/>
            <a:ext cx="704690" cy="476250"/>
          </a:xfrm>
        </p:spPr>
        <p:txBody>
          <a:bodyPr/>
          <a:lstStyle/>
          <a:p>
            <a:pPr algn="l"/>
            <a:fld id="{DFFF0FA1-3068-4731-8DA3-A5E4186BD334}" type="datetime1">
              <a:rPr lang="it-IT" sz="800" smtClean="0"/>
              <a:pPr algn="l"/>
              <a:t>19/11/2019</a:t>
            </a:fld>
            <a:endParaRPr lang="it-IT" sz="800" dirty="0"/>
          </a:p>
        </p:txBody>
      </p:sp>
      <p:sp>
        <p:nvSpPr>
          <p:cNvPr id="1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</p:spPr>
        <p:txBody>
          <a:bodyPr/>
          <a:lstStyle/>
          <a:p>
            <a:fld id="{5593A562-9EA3-45E1-B24A-5CE56ACD26B7}" type="slidenum">
              <a:rPr lang="it-IT" sz="800" smtClean="0"/>
              <a:pPr/>
              <a:t>4</a:t>
            </a:fld>
            <a:endParaRPr lang="it-IT" sz="8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885035" y="1340768"/>
            <a:ext cx="805650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latin typeface="+mj-lt"/>
              </a:rPr>
              <a:t>201 immobili, </a:t>
            </a:r>
            <a:r>
              <a:rPr lang="it-IT" sz="2400" dirty="0" smtClean="0">
                <a:latin typeface="+mj-lt"/>
              </a:rPr>
              <a:t>di cui</a:t>
            </a:r>
          </a:p>
          <a:p>
            <a:endParaRPr lang="it-IT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 smtClean="0">
                <a:latin typeface="+mn-lt"/>
              </a:rPr>
              <a:t>181 </a:t>
            </a:r>
            <a:r>
              <a:rPr lang="it-IT" sz="2000" b="1" dirty="0" err="1" smtClean="0">
                <a:latin typeface="+mn-lt"/>
              </a:rPr>
              <a:t>u.i.</a:t>
            </a:r>
            <a:r>
              <a:rPr lang="it-IT" sz="2000" b="1" dirty="0" smtClean="0">
                <a:latin typeface="+mn-lt"/>
              </a:rPr>
              <a:t> in carico alla Direzione Politiche Sociali</a:t>
            </a:r>
          </a:p>
          <a:p>
            <a:endParaRPr lang="it-IT" sz="800" b="1" dirty="0" smtClean="0">
              <a:latin typeface="+mn-lt"/>
            </a:endParaRPr>
          </a:p>
          <a:p>
            <a:pPr marL="1236663" indent="-342900">
              <a:buFont typeface="Wingdings" panose="05000000000000000000" pitchFamily="2" charset="2"/>
              <a:buChar char="Ø"/>
              <a:tabLst>
                <a:tab pos="893763" algn="l"/>
              </a:tabLst>
            </a:pPr>
            <a:r>
              <a:rPr lang="it-IT" sz="2000" b="1" dirty="0" smtClean="0">
                <a:latin typeface="+mn-lt"/>
              </a:rPr>
              <a:t>139 </a:t>
            </a:r>
            <a:r>
              <a:rPr lang="it-IT" sz="2000" b="1" dirty="0" err="1" smtClean="0">
                <a:latin typeface="+mn-lt"/>
              </a:rPr>
              <a:t>u.i.</a:t>
            </a:r>
            <a:r>
              <a:rPr lang="it-IT" sz="2000" b="1" dirty="0" smtClean="0">
                <a:latin typeface="+mn-lt"/>
              </a:rPr>
              <a:t>  </a:t>
            </a:r>
            <a:r>
              <a:rPr lang="it-IT" sz="2000" dirty="0" smtClean="0">
                <a:latin typeface="+mn-lt"/>
              </a:rPr>
              <a:t>assegnati in concessione d’uso gratuito per progettualità sociali</a:t>
            </a:r>
          </a:p>
          <a:p>
            <a:pPr marL="1236663" indent="-342900">
              <a:buFont typeface="Wingdings" panose="05000000000000000000" pitchFamily="2" charset="2"/>
              <a:buChar char="Ø"/>
              <a:tabLst>
                <a:tab pos="893763" algn="l"/>
              </a:tabLst>
            </a:pPr>
            <a:r>
              <a:rPr lang="it-IT" sz="2000" b="1" dirty="0" smtClean="0">
                <a:latin typeface="+mn-lt"/>
              </a:rPr>
              <a:t>13 </a:t>
            </a:r>
            <a:r>
              <a:rPr lang="it-IT" sz="2000" b="1" dirty="0" err="1" smtClean="0">
                <a:latin typeface="+mn-lt"/>
              </a:rPr>
              <a:t>u.i.</a:t>
            </a:r>
            <a:r>
              <a:rPr lang="it-IT" sz="2000" b="1" dirty="0" smtClean="0">
                <a:latin typeface="+mn-lt"/>
              </a:rPr>
              <a:t> </a:t>
            </a:r>
            <a:r>
              <a:rPr lang="it-IT" sz="2000" dirty="0" smtClean="0">
                <a:latin typeface="+mn-lt"/>
              </a:rPr>
              <a:t>gestite direttamente da Direzione Partecipate e Patrimonio Immobiliare i cui profitti sono erogati alla Direzione Politiche Sociali per scopi sociali</a:t>
            </a:r>
          </a:p>
          <a:p>
            <a:pPr marL="1252538" indent="-358775">
              <a:buFont typeface="Wingdings" panose="05000000000000000000" pitchFamily="2" charset="2"/>
              <a:buChar char="Ø"/>
            </a:pPr>
            <a:r>
              <a:rPr lang="it-IT" sz="2000" b="1" dirty="0" smtClean="0">
                <a:latin typeface="+mn-lt"/>
              </a:rPr>
              <a:t>29 </a:t>
            </a:r>
            <a:r>
              <a:rPr lang="it-IT" sz="2000" b="1" dirty="0" err="1" smtClean="0">
                <a:latin typeface="+mn-lt"/>
              </a:rPr>
              <a:t>u.i.</a:t>
            </a:r>
            <a:r>
              <a:rPr lang="it-IT" sz="2000" b="1" dirty="0" smtClean="0">
                <a:latin typeface="+mn-lt"/>
              </a:rPr>
              <a:t> </a:t>
            </a:r>
            <a:r>
              <a:rPr lang="it-IT" sz="2000" dirty="0" smtClean="0">
                <a:latin typeface="+mn-lt"/>
              </a:rPr>
              <a:t>da destinare con bando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/>
          </a:p>
          <a:p>
            <a:pPr marL="357188" indent="-357188">
              <a:buFont typeface="Arial" panose="020B0604020202020204" pitchFamily="34" charset="0"/>
              <a:buChar char="•"/>
            </a:pPr>
            <a:r>
              <a:rPr lang="it-IT" sz="2000" b="1" dirty="0">
                <a:latin typeface="+mn-lt"/>
              </a:rPr>
              <a:t>2 </a:t>
            </a:r>
            <a:r>
              <a:rPr lang="it-IT" sz="2000" b="1" dirty="0" err="1">
                <a:latin typeface="+mn-lt"/>
              </a:rPr>
              <a:t>u.i.</a:t>
            </a:r>
            <a:r>
              <a:rPr lang="it-IT" sz="2000" b="1" dirty="0">
                <a:latin typeface="+mn-lt"/>
              </a:rPr>
              <a:t> in carico a DC Servizi Civici, Partecipazione, Sport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800" b="1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latin typeface="+mn-lt"/>
              </a:rPr>
              <a:t>1 u. i. in carico a DC Educazione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800" b="1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latin typeface="+mn-lt"/>
              </a:rPr>
              <a:t>17 </a:t>
            </a:r>
            <a:r>
              <a:rPr lang="it-IT" sz="2000" b="1" dirty="0" err="1">
                <a:latin typeface="+mn-lt"/>
              </a:rPr>
              <a:t>u.i.</a:t>
            </a:r>
            <a:r>
              <a:rPr lang="it-IT" sz="2000" b="1" dirty="0">
                <a:latin typeface="+mn-lt"/>
              </a:rPr>
              <a:t> in carico a MM per scopi E.R.P.</a:t>
            </a:r>
          </a:p>
          <a:p>
            <a:endParaRPr lang="it-IT" dirty="0"/>
          </a:p>
        </p:txBody>
      </p:sp>
      <p:sp>
        <p:nvSpPr>
          <p:cNvPr id="17" name="Titolo 4"/>
          <p:cNvSpPr txBox="1">
            <a:spLocks/>
          </p:cNvSpPr>
          <p:nvPr/>
        </p:nvSpPr>
        <p:spPr>
          <a:xfrm>
            <a:off x="827088" y="100579"/>
            <a:ext cx="8172400" cy="8513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t-IT" sz="2600" b="1" dirty="0" smtClean="0">
                <a:latin typeface="+mn-lt"/>
              </a:rPr>
              <a:t>Immobili confiscati trasferiti al patrimonio del Comune </a:t>
            </a:r>
            <a:endParaRPr lang="it-IT" sz="2600" b="1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54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6472</TotalTime>
  <Words>300</Words>
  <Application>Microsoft Office PowerPoint</Application>
  <PresentationFormat>Presentazione su schermo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4</vt:i4>
      </vt:variant>
    </vt:vector>
  </HeadingPairs>
  <TitlesOfParts>
    <vt:vector size="6" baseType="lpstr">
      <vt:lpstr>1_Tema di Office</vt:lpstr>
      <vt:lpstr>Personalizza struttura</vt:lpstr>
      <vt:lpstr>ASSESSORATO ALLE POLITICHE SOCIALI E ABITATIVE</vt:lpstr>
      <vt:lpstr>Immobili confiscati e trasferiti al patrimonio del Comune</vt:lpstr>
      <vt:lpstr>Immobili confiscati trasferiti al patrimonio del Comune </vt:lpstr>
      <vt:lpstr>Immobili confiscati trasferiti al patrimonio del Comune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magistrig</dc:creator>
  <cp:lastModifiedBy>Nicoletta Curti</cp:lastModifiedBy>
  <cp:revision>471</cp:revision>
  <cp:lastPrinted>2019-11-19T12:52:21Z</cp:lastPrinted>
  <dcterms:created xsi:type="dcterms:W3CDTF">2013-11-29T13:32:55Z</dcterms:created>
  <dcterms:modified xsi:type="dcterms:W3CDTF">2019-11-19T12:52:43Z</dcterms:modified>
</cp:coreProperties>
</file>