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66" r:id="rId2"/>
    <p:sldId id="305" r:id="rId3"/>
    <p:sldId id="335" r:id="rId4"/>
    <p:sldId id="352" r:id="rId5"/>
    <p:sldId id="353" r:id="rId6"/>
    <p:sldId id="338" r:id="rId7"/>
    <p:sldId id="337" r:id="rId8"/>
    <p:sldId id="346" r:id="rId9"/>
    <p:sldId id="351" r:id="rId10"/>
    <p:sldId id="349" r:id="rId11"/>
  </p:sldIdLst>
  <p:sldSz cx="9144000" cy="6858000" type="screen4x3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53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76" autoAdjust="0"/>
  </p:normalViewPr>
  <p:slideViewPr>
    <p:cSldViewPr>
      <p:cViewPr>
        <p:scale>
          <a:sx n="94" d="100"/>
          <a:sy n="94" d="100"/>
        </p:scale>
        <p:origin x="-128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0DD555-902B-4C41-A14D-C7229F42914F}" type="datetimeFigureOut">
              <a:rPr lang="it-IT" smtClean="0"/>
              <a:t>19/11/2019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7367C4-B5A4-4071-939E-1C008699D7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8617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367C4-B5A4-4071-939E-1C008699D71E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1115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45013-19CF-4B5C-B854-5674A7C45D69}" type="datetimeFigureOut">
              <a:rPr lang="it-IT" smtClean="0"/>
              <a:t>19/11/2019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DC7A6-1BDE-4C8B-A44E-A3866FE9EF72}" type="slidenum">
              <a:rPr lang="it-IT" smtClean="0"/>
              <a:t>‹N›</a:t>
            </a:fld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45013-19CF-4B5C-B854-5674A7C45D69}" type="datetimeFigureOut">
              <a:rPr lang="it-IT" smtClean="0"/>
              <a:t>19/11/2019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DC7A6-1BDE-4C8B-A44E-A3866FE9EF72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45013-19CF-4B5C-B854-5674A7C45D69}" type="datetimeFigureOut">
              <a:rPr lang="it-IT" smtClean="0"/>
              <a:t>19/11/2019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DC7A6-1BDE-4C8B-A44E-A3866FE9EF72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45013-19CF-4B5C-B854-5674A7C45D69}" type="datetimeFigureOut">
              <a:rPr lang="it-IT" smtClean="0"/>
              <a:t>19/11/2019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DC7A6-1BDE-4C8B-A44E-A3866FE9EF72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45013-19CF-4B5C-B854-5674A7C45D69}" type="datetimeFigureOut">
              <a:rPr lang="it-IT" smtClean="0"/>
              <a:t>19/11/2019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DC7A6-1BDE-4C8B-A44E-A3866FE9EF72}" type="slidenum">
              <a:rPr lang="it-IT" smtClean="0"/>
              <a:t>‹N›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45013-19CF-4B5C-B854-5674A7C45D69}" type="datetimeFigureOut">
              <a:rPr lang="it-IT" smtClean="0"/>
              <a:t>19/11/2019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DC7A6-1BDE-4C8B-A44E-A3866FE9EF72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45013-19CF-4B5C-B854-5674A7C45D69}" type="datetimeFigureOut">
              <a:rPr lang="it-IT" smtClean="0"/>
              <a:t>19/11/2019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DC7A6-1BDE-4C8B-A44E-A3866FE9EF72}" type="slidenum">
              <a:rPr lang="it-IT" smtClean="0"/>
              <a:t>‹N›</a:t>
            </a:fld>
            <a:endParaRPr lang="it-IT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45013-19CF-4B5C-B854-5674A7C45D69}" type="datetimeFigureOut">
              <a:rPr lang="it-IT" smtClean="0"/>
              <a:t>19/11/2019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DC7A6-1BDE-4C8B-A44E-A3866FE9EF72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45013-19CF-4B5C-B854-5674A7C45D69}" type="datetimeFigureOut">
              <a:rPr lang="it-IT" smtClean="0"/>
              <a:t>19/11/2019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DC7A6-1BDE-4C8B-A44E-A3866FE9EF72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45013-19CF-4B5C-B854-5674A7C45D69}" type="datetimeFigureOut">
              <a:rPr lang="it-IT" smtClean="0"/>
              <a:t>19/11/2019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DC7A6-1BDE-4C8B-A44E-A3866FE9EF72}" type="slidenum">
              <a:rPr lang="it-IT" smtClean="0"/>
              <a:t>‹N›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45013-19CF-4B5C-B854-5674A7C45D69}" type="datetimeFigureOut">
              <a:rPr lang="it-IT" smtClean="0"/>
              <a:t>19/11/2019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DC7A6-1BDE-4C8B-A44E-A3866FE9EF72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64545013-19CF-4B5C-B854-5674A7C45D69}" type="datetimeFigureOut">
              <a:rPr lang="it-IT" smtClean="0"/>
              <a:t>19/11/2019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E69DC7A6-1BDE-4C8B-A44E-A3866FE9EF72}" type="slidenum">
              <a:rPr lang="it-IT" smtClean="0"/>
              <a:t>‹N›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ttotitolo 4"/>
          <p:cNvSpPr>
            <a:spLocks noGrp="1"/>
          </p:cNvSpPr>
          <p:nvPr>
            <p:ph type="subTitle" idx="4294967295"/>
          </p:nvPr>
        </p:nvSpPr>
        <p:spPr>
          <a:xfrm>
            <a:off x="1331640" y="3933056"/>
            <a:ext cx="6400800" cy="175260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it-IT" sz="3000" dirty="0" smtClean="0">
                <a:solidFill>
                  <a:srgbClr val="0070C0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t>Milano 19 novembre 2019</a:t>
            </a:r>
          </a:p>
          <a:p>
            <a:pPr marL="0" indent="0" algn="ctr">
              <a:buNone/>
            </a:pPr>
            <a:r>
              <a:rPr lang="it-IT" sz="4000" b="1" dirty="0" smtClean="0">
                <a:solidFill>
                  <a:srgbClr val="0070C0"/>
                </a:solidFill>
                <a:latin typeface="Impact" panose="020B0806030902050204" pitchFamily="34" charset="0"/>
              </a:rPr>
              <a:t>Commissione Antimafia Comune di Milano</a:t>
            </a:r>
            <a:endParaRPr lang="it-IT" b="1" dirty="0">
              <a:solidFill>
                <a:srgbClr val="0070C0"/>
              </a:solidFill>
              <a:latin typeface="Kunstler Script" panose="030304020206070D0D06" pitchFamily="66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04664"/>
            <a:ext cx="7560840" cy="341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39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2" y="44624"/>
            <a:ext cx="8136904" cy="6408712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r>
              <a:rPr lang="it-IT" sz="6700" b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Progetti di sviluppo</a:t>
            </a:r>
            <a:endParaRPr lang="it-IT" sz="67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it-IT" sz="45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indent="-914400">
              <a:buAutoNum type="arabicPeriod"/>
            </a:pPr>
            <a:r>
              <a:rPr lang="it-IT" sz="45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Nuovo modello di preparazione delle conferenze di servizi territoriali;  </a:t>
            </a:r>
          </a:p>
          <a:p>
            <a:pPr marL="914400" indent="-914400">
              <a:buAutoNum type="arabicPeriod"/>
            </a:pPr>
            <a:r>
              <a:rPr lang="it-IT" sz="45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rilancio delle relazioni con i Coadiutori incaricati per la valorizzazione dei beni confiscati;</a:t>
            </a:r>
          </a:p>
          <a:p>
            <a:pPr marL="914400" indent="-914400">
              <a:buAutoNum type="arabicPeriod"/>
            </a:pPr>
            <a:r>
              <a:rPr lang="it-IT" sz="45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Nuova banca dati </a:t>
            </a:r>
            <a:r>
              <a:rPr lang="it-IT" sz="45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georeferenziata</a:t>
            </a:r>
            <a:r>
              <a:rPr lang="it-IT" sz="45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sugli immobili destinabili, in collaborazione con Regione Lombardia; </a:t>
            </a:r>
          </a:p>
          <a:p>
            <a:pPr marL="914400" indent="-914400">
              <a:buAutoNum type="arabicPeriod"/>
            </a:pPr>
            <a:r>
              <a:rPr lang="it-IT" sz="45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Progetto per la formazione tecnico-amministrativa degli operatori dei Comuni e del 3° Settore sulla acquisizione e gestione degli immobili confiscati, in collaborazione con le Università e le istituzioni formative del territorio; </a:t>
            </a:r>
          </a:p>
          <a:p>
            <a:pPr marL="914400" indent="-914400">
              <a:buAutoNum type="arabicPeriod"/>
            </a:pPr>
            <a:r>
              <a:rPr lang="it-IT" sz="45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progetto sperimentale per il censimento e la destinazione dei beni mobili registrati, in collaborazione con la Città Metropolitana di Milano; </a:t>
            </a:r>
          </a:p>
          <a:p>
            <a:pPr marL="914400" indent="-914400">
              <a:buAutoNum type="arabicPeriod"/>
            </a:pPr>
            <a:r>
              <a:rPr lang="it-IT" sz="45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progetto sperimentale per la valorizzazione dei beni mobili </a:t>
            </a:r>
            <a:r>
              <a:rPr lang="it-IT" sz="45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</a:t>
            </a:r>
            <a:r>
              <a:rPr lang="it-IT" sz="45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registrati; </a:t>
            </a:r>
          </a:p>
          <a:p>
            <a:pPr marL="914400" indent="-914400">
              <a:buAutoNum type="arabicPeriod"/>
            </a:pPr>
            <a:r>
              <a:rPr lang="it-IT" sz="45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progetto per la valorizzazione temporanea degli immobili in occasione di eventi di particolare rilievo, in collaborazione con il Comune di Milano; </a:t>
            </a:r>
          </a:p>
          <a:p>
            <a:pPr marL="914400" indent="-914400">
              <a:buAutoNum type="arabicPeriod"/>
            </a:pPr>
            <a:r>
              <a:rPr lang="it-IT" sz="45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progetto per il coinvolgimento degli studenti degli istituti tecnici per geometri nella rilevazione degli immobili confiscati ai fini dell’arricchimento del corredo informativo, in collaborazione con la Direzione Scolastica Regionale;  </a:t>
            </a:r>
          </a:p>
          <a:p>
            <a:pPr marL="914400" indent="-914400">
              <a:buAutoNum type="arabicPeriod"/>
            </a:pPr>
            <a:r>
              <a:rPr lang="it-IT" sz="45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progetto sperimentale per l’azione di supporto alle procedure ‘Codice Rosso’.</a:t>
            </a:r>
          </a:p>
        </p:txBody>
      </p:sp>
    </p:spTree>
    <p:extLst>
      <p:ext uri="{BB962C8B-B14F-4D97-AF65-F5344CB8AC3E}">
        <p14:creationId xmlns:p14="http://schemas.microsoft.com/office/powerpoint/2010/main" val="274075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908720"/>
            <a:ext cx="8352928" cy="540060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it-IT" sz="3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confisca dei patrimoni alla criminalità organizzata costituisce un elemento sostanziale dell’azione di contrasto</a:t>
            </a:r>
            <a:r>
              <a:rPr lang="it-IT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buNone/>
            </a:pPr>
            <a:endParaRPr lang="it-IT" b="1" dirty="0">
              <a:solidFill>
                <a:srgbClr val="2053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it-IT" sz="3100" b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70.404 	beni sequestrati/confiscati, di cui: </a:t>
            </a:r>
          </a:p>
          <a:p>
            <a:pPr>
              <a:buFontTx/>
              <a:buChar char="-"/>
            </a:pPr>
            <a:endParaRPr lang="it-IT" sz="3100" b="1" dirty="0">
              <a:solidFill>
                <a:srgbClr val="2053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it-IT" sz="3100" b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33.991 	beni immobili                 </a:t>
            </a:r>
            <a:r>
              <a:rPr lang="it-IT" i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(26.419 in gestione – </a:t>
            </a:r>
            <a:r>
              <a:rPr lang="it-IT" b="1" i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77,7%</a:t>
            </a:r>
            <a:r>
              <a:rPr lang="it-IT" i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) </a:t>
            </a:r>
            <a:endParaRPr lang="it-IT" b="1" dirty="0">
              <a:solidFill>
                <a:srgbClr val="2053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it-IT" sz="3100" b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12.463 	beni finanziari                 </a:t>
            </a:r>
            <a:r>
              <a:rPr lang="it-IT" i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(11.562 in gestione – </a:t>
            </a:r>
            <a:r>
              <a:rPr lang="it-IT" b="1" i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92,8%</a:t>
            </a:r>
            <a:r>
              <a:rPr lang="it-IT" i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it-IT" b="1" dirty="0">
              <a:solidFill>
                <a:srgbClr val="2053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it-IT" sz="3100" b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15.100	beni mobili registrati       </a:t>
            </a:r>
            <a:r>
              <a:rPr lang="it-IT" i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(9.758 in gestione – </a:t>
            </a:r>
            <a:r>
              <a:rPr lang="it-IT" b="1" i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60,6%</a:t>
            </a:r>
            <a:r>
              <a:rPr lang="it-IT" i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it-IT" b="1" dirty="0">
              <a:solidFill>
                <a:srgbClr val="2053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it-IT" sz="3100" b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3.706 	altri beni mobili                </a:t>
            </a:r>
            <a:r>
              <a:rPr lang="it-IT" i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(3.400 in gestione – </a:t>
            </a:r>
            <a:r>
              <a:rPr lang="it-IT" b="1" i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91,7%</a:t>
            </a:r>
            <a:r>
              <a:rPr lang="it-IT" i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it-IT" b="1" dirty="0">
              <a:solidFill>
                <a:srgbClr val="2053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it-IT" sz="3100" b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5.144 	aziende                               </a:t>
            </a:r>
            <a:r>
              <a:rPr lang="it-IT" i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(3.926 in gestione – </a:t>
            </a:r>
            <a:r>
              <a:rPr lang="it-IT" b="1" i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76,3%</a:t>
            </a:r>
            <a:r>
              <a:rPr lang="it-IT" i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it-IT" b="1" dirty="0">
              <a:solidFill>
                <a:srgbClr val="2053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-"/>
            </a:pPr>
            <a:endParaRPr lang="it-IT" sz="3100" b="1" dirty="0">
              <a:solidFill>
                <a:srgbClr val="2053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it-IT" sz="3100" b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racchiusi in 4.031 procedure di sequestro/confisca</a:t>
            </a:r>
          </a:p>
          <a:p>
            <a:pPr marL="0" indent="0" algn="ctr">
              <a:buNone/>
            </a:pPr>
            <a:r>
              <a:rPr lang="it-IT" sz="3100" i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(3.996 in gestione – </a:t>
            </a:r>
            <a:r>
              <a:rPr lang="it-IT" sz="3100" b="1" i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99,1%</a:t>
            </a:r>
            <a:r>
              <a:rPr lang="it-IT" sz="3100" i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 algn="ctr">
              <a:buNone/>
            </a:pPr>
            <a:endParaRPr lang="it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it-IT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65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1520" y="908720"/>
            <a:ext cx="8712968" cy="56886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Sede Secondaria di Milano </a:t>
            </a:r>
          </a:p>
          <a:p>
            <a:pPr marL="0" indent="0" algn="ctr">
              <a:buNone/>
            </a:pPr>
            <a:r>
              <a:rPr lang="it-IT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it-IT" sz="1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VdA</a:t>
            </a:r>
            <a:r>
              <a:rPr lang="it-IT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Liguria, Piemonte, Lombardia, Veneto, TN/BZ, </a:t>
            </a:r>
            <a:r>
              <a:rPr lang="it-IT" sz="1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FvG</a:t>
            </a:r>
            <a:r>
              <a:rPr lang="it-IT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 algn="ctr">
              <a:buNone/>
            </a:pPr>
            <a:r>
              <a:rPr lang="it-IT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è responsabile per la gestione di circa un quarto di questi patrimoni</a:t>
            </a:r>
          </a:p>
          <a:p>
            <a:pPr marL="0" indent="0" algn="ctr">
              <a:buNone/>
            </a:pPr>
            <a:endParaRPr lang="it-IT" b="1" dirty="0">
              <a:solidFill>
                <a:srgbClr val="2053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it-IT" b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17.296 	beni sequestrati/confiscati (</a:t>
            </a:r>
            <a:r>
              <a:rPr lang="it-IT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24,6%</a:t>
            </a:r>
            <a:r>
              <a:rPr lang="it-IT" b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di cui: </a:t>
            </a:r>
          </a:p>
          <a:p>
            <a:pPr marL="0" indent="0">
              <a:buNone/>
            </a:pPr>
            <a:endParaRPr lang="it-IT" b="1" dirty="0">
              <a:solidFill>
                <a:srgbClr val="2053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it-IT" b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5.056 	beni immobili			</a:t>
            </a:r>
            <a:r>
              <a:rPr lang="it-IT" b="1" dirty="0" smtClean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i="1" dirty="0" smtClean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it-IT" sz="1800" i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3.104 in gestione)	</a:t>
            </a:r>
          </a:p>
          <a:p>
            <a:pPr>
              <a:buFontTx/>
              <a:buChar char="-"/>
            </a:pPr>
            <a:r>
              <a:rPr lang="it-IT" b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2.562	</a:t>
            </a:r>
            <a:r>
              <a:rPr lang="it-IT" b="1" dirty="0" smtClean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beni </a:t>
            </a:r>
            <a:r>
              <a:rPr lang="it-IT" b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finanziari	 	 </a:t>
            </a:r>
            <a:r>
              <a:rPr lang="it-IT" b="1" dirty="0" smtClean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it-IT" sz="1800" i="1" dirty="0" smtClean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it-IT" sz="1800" i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1.949 in gestione)</a:t>
            </a:r>
          </a:p>
          <a:p>
            <a:pPr>
              <a:buFontTx/>
              <a:buChar char="-"/>
            </a:pPr>
            <a:r>
              <a:rPr lang="it-IT" b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6.597	beni mobili registrati 		</a:t>
            </a:r>
            <a:r>
              <a:rPr lang="it-IT" b="1" dirty="0" smtClean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i="1" dirty="0" smtClean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it-IT" sz="1800" i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4.175 in gestione)</a:t>
            </a:r>
            <a:r>
              <a:rPr lang="it-IT" b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>
              <a:buFontTx/>
              <a:buChar char="-"/>
            </a:pPr>
            <a:r>
              <a:rPr lang="it-IT" b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2.539	altri beni mobili 		</a:t>
            </a:r>
            <a:r>
              <a:rPr lang="it-IT" b="1" dirty="0" smtClean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i="1" dirty="0" smtClean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it-IT" sz="1800" i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2.323 in gestione)</a:t>
            </a:r>
          </a:p>
          <a:p>
            <a:pPr>
              <a:buFontTx/>
              <a:buChar char="-"/>
            </a:pPr>
            <a:r>
              <a:rPr lang="it-IT" b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542 	aziende	 		</a:t>
            </a:r>
            <a:r>
              <a:rPr lang="it-IT" b="1" dirty="0" smtClean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it-IT" sz="1800" i="1" dirty="0" smtClean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it-IT" sz="1800" i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319 in gestione)</a:t>
            </a:r>
            <a:r>
              <a:rPr lang="it-IT" b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>
              <a:buFontTx/>
              <a:buChar char="-"/>
            </a:pPr>
            <a:endParaRPr lang="it-IT" b="1" dirty="0">
              <a:solidFill>
                <a:srgbClr val="2053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it-IT" b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racchiusi in 957 procedure di sequestro/confisca (</a:t>
            </a:r>
            <a:r>
              <a:rPr lang="it-IT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23,7%</a:t>
            </a:r>
            <a:r>
              <a:rPr lang="it-IT" b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 algn="ctr">
              <a:buNone/>
            </a:pPr>
            <a:endParaRPr lang="it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it-IT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29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1520" y="908720"/>
            <a:ext cx="8712968" cy="56886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Beni in gestione in Città Metropolitana di Milano</a:t>
            </a:r>
          </a:p>
          <a:p>
            <a:pPr marL="0" indent="0" algn="ctr">
              <a:buNone/>
            </a:pPr>
            <a:r>
              <a:rPr lang="it-IT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(immobili destinati 473)</a:t>
            </a:r>
            <a:endParaRPr lang="it-IT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it-IT" b="1" dirty="0">
              <a:solidFill>
                <a:srgbClr val="2053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it-IT" b="1" dirty="0" smtClean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3.149 </a:t>
            </a:r>
            <a:r>
              <a:rPr lang="it-IT" b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beni </a:t>
            </a:r>
            <a:r>
              <a:rPr lang="it-IT" b="1" dirty="0" smtClean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gestione (18,2%), </a:t>
            </a:r>
            <a:r>
              <a:rPr lang="it-IT" b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 cui: </a:t>
            </a:r>
          </a:p>
          <a:p>
            <a:pPr marL="0" indent="0">
              <a:buNone/>
            </a:pPr>
            <a:endParaRPr lang="it-IT" b="1" dirty="0">
              <a:solidFill>
                <a:srgbClr val="2053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it-IT" b="1" dirty="0" smtClean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689	 </a:t>
            </a:r>
            <a:r>
              <a:rPr lang="it-IT" b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beni immobili			</a:t>
            </a:r>
            <a:endParaRPr lang="it-IT" b="1" dirty="0" smtClean="0">
              <a:solidFill>
                <a:srgbClr val="2053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it-IT" b="1" dirty="0" smtClean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793	</a:t>
            </a:r>
            <a:r>
              <a:rPr lang="it-IT" b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it-IT" b="1" dirty="0" smtClean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beni </a:t>
            </a:r>
            <a:r>
              <a:rPr lang="it-IT" b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finanziari	 	</a:t>
            </a:r>
            <a:endParaRPr lang="it-IT" b="1" dirty="0" smtClean="0">
              <a:solidFill>
                <a:srgbClr val="2053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it-IT" b="1" dirty="0" smtClean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132	</a:t>
            </a:r>
            <a:r>
              <a:rPr lang="it-IT" b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beni mobili </a:t>
            </a:r>
            <a:r>
              <a:rPr lang="it-IT" b="1" dirty="0" smtClean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registrati</a:t>
            </a:r>
            <a:r>
              <a:rPr lang="it-IT" b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>
              <a:buFontTx/>
              <a:buChar char="-"/>
            </a:pPr>
            <a:r>
              <a:rPr lang="it-IT" b="1" dirty="0" smtClean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1.360</a:t>
            </a:r>
            <a:r>
              <a:rPr lang="it-IT" b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altri beni </a:t>
            </a:r>
            <a:r>
              <a:rPr lang="it-IT" b="1" dirty="0" smtClean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mobili</a:t>
            </a:r>
            <a:endParaRPr lang="it-IT" sz="1800" i="1" dirty="0">
              <a:solidFill>
                <a:srgbClr val="2053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it-IT" b="1" dirty="0" smtClean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175	 </a:t>
            </a:r>
            <a:r>
              <a:rPr lang="it-IT" b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it-IT" b="1" dirty="0" smtClean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aziende</a:t>
            </a:r>
            <a:r>
              <a:rPr lang="it-IT" b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marL="0" indent="0" algn="ctr">
              <a:buNone/>
            </a:pPr>
            <a:r>
              <a:rPr lang="it-IT" b="1" dirty="0" smtClean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racchiusi in centinaia di procedure, 390 delle quali disposte dall’A.G. di Milano</a:t>
            </a:r>
            <a:endParaRPr lang="it-IT" b="1" dirty="0">
              <a:solidFill>
                <a:srgbClr val="2053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it-IT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86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1520" y="908720"/>
            <a:ext cx="8712968" cy="56886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Beni in gestione in Milano (immobili destinati 182)</a:t>
            </a:r>
            <a:endParaRPr lang="it-IT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it-IT" b="1" dirty="0">
              <a:solidFill>
                <a:srgbClr val="2053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it-IT" b="1" dirty="0" smtClean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2.432 </a:t>
            </a:r>
            <a:r>
              <a:rPr lang="it-IT" b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beni </a:t>
            </a:r>
            <a:r>
              <a:rPr lang="it-IT" b="1" dirty="0" smtClean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gestione (14,1%), </a:t>
            </a:r>
            <a:r>
              <a:rPr lang="it-IT" b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 cui: </a:t>
            </a:r>
          </a:p>
          <a:p>
            <a:pPr marL="0" indent="0">
              <a:buNone/>
            </a:pPr>
            <a:endParaRPr lang="it-IT" b="1" dirty="0">
              <a:solidFill>
                <a:srgbClr val="2053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it-IT" b="1" dirty="0" smtClean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214	 </a:t>
            </a:r>
            <a:r>
              <a:rPr lang="it-IT" b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beni immobili			</a:t>
            </a:r>
            <a:endParaRPr lang="it-IT" b="1" dirty="0" smtClean="0">
              <a:solidFill>
                <a:srgbClr val="2053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it-IT" b="1" dirty="0" smtClean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637	</a:t>
            </a:r>
            <a:r>
              <a:rPr lang="it-IT" b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it-IT" b="1" dirty="0" smtClean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beni </a:t>
            </a:r>
            <a:r>
              <a:rPr lang="it-IT" b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finanziari	 	</a:t>
            </a:r>
            <a:endParaRPr lang="it-IT" b="1" dirty="0" smtClean="0">
              <a:solidFill>
                <a:srgbClr val="2053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it-IT" b="1" dirty="0" smtClean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103	</a:t>
            </a:r>
            <a:r>
              <a:rPr lang="it-IT" b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beni mobili </a:t>
            </a:r>
            <a:r>
              <a:rPr lang="it-IT" b="1" dirty="0" smtClean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registrati</a:t>
            </a:r>
            <a:r>
              <a:rPr lang="it-IT" b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>
              <a:buFontTx/>
              <a:buChar char="-"/>
            </a:pPr>
            <a:r>
              <a:rPr lang="it-IT" b="1" dirty="0" smtClean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1.343</a:t>
            </a:r>
            <a:r>
              <a:rPr lang="it-IT" b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altri beni </a:t>
            </a:r>
            <a:r>
              <a:rPr lang="it-IT" b="1" dirty="0" smtClean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mobili</a:t>
            </a:r>
            <a:endParaRPr lang="it-IT" sz="1800" i="1" dirty="0">
              <a:solidFill>
                <a:srgbClr val="2053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it-IT" b="1" dirty="0" smtClean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135	 </a:t>
            </a:r>
            <a:r>
              <a:rPr lang="it-IT" b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it-IT" b="1" dirty="0" smtClean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aziende</a:t>
            </a:r>
            <a:r>
              <a:rPr lang="it-IT" b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>
              <a:buFontTx/>
              <a:buChar char="-"/>
            </a:pPr>
            <a:endParaRPr lang="it-IT" b="1" dirty="0">
              <a:solidFill>
                <a:srgbClr val="2053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it-IT" b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racchiusi </a:t>
            </a:r>
            <a:r>
              <a:rPr lang="it-IT" b="1" dirty="0" smtClean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centinaia di procedure, 390 delle quali disposte dall’A.G. di Milano</a:t>
            </a:r>
            <a:endParaRPr lang="it-IT" b="1" dirty="0">
              <a:solidFill>
                <a:srgbClr val="2053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it-IT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40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065" y="5055386"/>
            <a:ext cx="1581782" cy="116076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974" y="5100986"/>
            <a:ext cx="1704663" cy="1104986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246" y="5082889"/>
            <a:ext cx="1925549" cy="1140822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1520" y="764704"/>
            <a:ext cx="8568952" cy="39604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 valore enorme (e di difficile quantificazione)</a:t>
            </a:r>
          </a:p>
          <a:p>
            <a:pPr marL="0" indent="0" algn="ctr">
              <a:buNone/>
            </a:pPr>
            <a:endParaRPr lang="it-IT" sz="1400" b="1" dirty="0">
              <a:solidFill>
                <a:srgbClr val="2053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it-IT" sz="1400" b="1" dirty="0">
              <a:solidFill>
                <a:srgbClr val="2053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it-IT" sz="1400" b="1" dirty="0">
              <a:solidFill>
                <a:srgbClr val="2053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it-IT" sz="1600" b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5.328 immobili proposti per la destinazione (2017/2018) per un valore stimato di </a:t>
            </a:r>
            <a:r>
              <a:rPr lang="it-IT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422 mln €</a:t>
            </a:r>
          </a:p>
          <a:p>
            <a:pPr marL="0" indent="0" algn="just">
              <a:buNone/>
            </a:pPr>
            <a:endParaRPr lang="it-IT" sz="1600" b="1" dirty="0">
              <a:solidFill>
                <a:srgbClr val="2053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it-IT" sz="1600" b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 </a:t>
            </a:r>
            <a:r>
              <a:rPr lang="it-IT" sz="1600" b="1" i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proiettato</a:t>
            </a:r>
            <a:r>
              <a:rPr lang="it-IT" sz="1600" b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sui 26.419 beni immobili </a:t>
            </a:r>
            <a:r>
              <a:rPr lang="it-IT" sz="1600" b="1" u="sng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gestione</a:t>
            </a:r>
            <a:r>
              <a:rPr lang="it-IT" sz="1600" b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produce una stima di valore di </a:t>
            </a:r>
            <a:r>
              <a:rPr lang="it-IT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2,09 </a:t>
            </a:r>
            <a:r>
              <a:rPr lang="it-IT" sz="1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mld</a:t>
            </a:r>
            <a:r>
              <a:rPr lang="it-IT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€</a:t>
            </a:r>
          </a:p>
          <a:p>
            <a:pPr marL="0" indent="0" algn="just">
              <a:buNone/>
            </a:pPr>
            <a:endParaRPr lang="it-IT" sz="1600" b="1" dirty="0">
              <a:solidFill>
                <a:srgbClr val="2053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it-IT" sz="1600" b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 un totale di patrimonio gestito di 33.991 immobili </a:t>
            </a:r>
            <a:r>
              <a:rPr lang="it-IT" sz="1600" b="1" i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proietta</a:t>
            </a:r>
            <a:r>
              <a:rPr lang="it-IT" sz="1600" b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una stima di valore di </a:t>
            </a:r>
            <a:r>
              <a:rPr lang="it-IT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2,69 </a:t>
            </a:r>
            <a:r>
              <a:rPr lang="it-IT" sz="1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mld</a:t>
            </a:r>
            <a:r>
              <a:rPr lang="it-IT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€</a:t>
            </a:r>
          </a:p>
          <a:p>
            <a:pPr marL="0" indent="0" algn="just">
              <a:buNone/>
            </a:pPr>
            <a:endParaRPr lang="it-IT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it-IT" b="1" dirty="0">
              <a:solidFill>
                <a:srgbClr val="2053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it-IT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827584" y="4541676"/>
            <a:ext cx="6781800" cy="366936"/>
          </a:xfrm>
        </p:spPr>
        <p:txBody>
          <a:bodyPr>
            <a:normAutofit fontScale="90000"/>
          </a:bodyPr>
          <a:lstStyle/>
          <a:p>
            <a:pPr algn="ctr"/>
            <a:r>
              <a:rPr lang="it-IT" sz="2800" b="1" dirty="0">
                <a:solidFill>
                  <a:srgbClr val="C00000"/>
                </a:solidFill>
              </a:rPr>
              <a:t>Un patrimonio incalcolabile </a:t>
            </a:r>
            <a:br>
              <a:rPr lang="it-IT" sz="2800" b="1" dirty="0">
                <a:solidFill>
                  <a:srgbClr val="C00000"/>
                </a:solidFill>
              </a:rPr>
            </a:br>
            <a:r>
              <a:rPr lang="it-IT" sz="2800" b="1" dirty="0">
                <a:solidFill>
                  <a:srgbClr val="C00000"/>
                </a:solidFill>
              </a:rPr>
              <a:t>in termini di capitale sociale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076547"/>
            <a:ext cx="1869442" cy="1136327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619" y="5115356"/>
            <a:ext cx="1476164" cy="1121956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560" y="5076547"/>
            <a:ext cx="1565509" cy="1122159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76547"/>
            <a:ext cx="1021085" cy="114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89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022B8FE3-9B03-F048-8D74-53E884449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9334" y="2897190"/>
            <a:ext cx="3008607" cy="1989498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2" y="476672"/>
            <a:ext cx="8280920" cy="6048672"/>
          </a:xfrm>
        </p:spPr>
        <p:txBody>
          <a:bodyPr>
            <a:normAutofit fontScale="85000" lnSpcReduction="20000"/>
          </a:bodyPr>
          <a:lstStyle/>
          <a:p>
            <a:pPr marL="0" indent="0" algn="r">
              <a:buNone/>
            </a:pPr>
            <a:r>
              <a:rPr lang="it-IT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luglio 2019 il destino sembra(va) nei numeri</a:t>
            </a:r>
          </a:p>
          <a:p>
            <a:pPr marL="0" indent="0">
              <a:buNone/>
            </a:pPr>
            <a:r>
              <a:rPr lang="it-IT" b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5 collaboratori </a:t>
            </a:r>
            <a:r>
              <a:rPr lang="it-IT" sz="1400" b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(+1)</a:t>
            </a:r>
            <a:r>
              <a:rPr lang="it-IT" b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 </a:t>
            </a:r>
          </a:p>
          <a:p>
            <a:pPr marL="0" indent="0">
              <a:buNone/>
            </a:pPr>
            <a:r>
              <a:rPr lang="it-IT" b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                    </a:t>
            </a:r>
          </a:p>
          <a:p>
            <a:pPr marL="0" indent="0">
              <a:buNone/>
            </a:pPr>
            <a:r>
              <a:rPr lang="it-IT" b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</a:t>
            </a:r>
          </a:p>
          <a:p>
            <a:pPr marL="0" indent="0">
              <a:buNone/>
            </a:pPr>
            <a:r>
              <a:rPr lang="it-IT" b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   </a:t>
            </a:r>
          </a:p>
          <a:p>
            <a:pPr marL="0" indent="0">
              <a:buNone/>
            </a:pPr>
            <a:endParaRPr lang="it-IT" b="1" dirty="0">
              <a:solidFill>
                <a:srgbClr val="2053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it-IT" b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     957 procedure</a:t>
            </a:r>
          </a:p>
          <a:p>
            <a:pPr marL="0" indent="0">
              <a:buNone/>
            </a:pPr>
            <a:endParaRPr lang="it-IT" b="1" dirty="0">
              <a:solidFill>
                <a:srgbClr val="2053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it-IT" b="1" dirty="0">
              <a:solidFill>
                <a:srgbClr val="2053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it-IT" b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</a:t>
            </a:r>
          </a:p>
          <a:p>
            <a:pPr marL="0" indent="0">
              <a:buNone/>
            </a:pPr>
            <a:r>
              <a:rPr lang="it-IT" b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</a:p>
          <a:p>
            <a:pPr marL="0" indent="0">
              <a:buNone/>
            </a:pPr>
            <a:r>
              <a:rPr lang="it-IT" b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marL="0" indent="0">
              <a:buNone/>
            </a:pPr>
            <a:endParaRPr lang="it-IT" b="1" dirty="0">
              <a:solidFill>
                <a:srgbClr val="2053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it-IT" b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       </a:t>
            </a:r>
          </a:p>
          <a:p>
            <a:pPr marL="0" indent="0">
              <a:buNone/>
            </a:pPr>
            <a:endParaRPr lang="it-IT" b="1" dirty="0">
              <a:solidFill>
                <a:srgbClr val="2053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it-IT" b="1" dirty="0">
                <a:solidFill>
                  <a:srgbClr val="205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11.870 beni in gestione</a:t>
            </a:r>
          </a:p>
          <a:p>
            <a:pPr marL="0" indent="0" algn="ctr">
              <a:buNone/>
            </a:pP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</a:p>
          <a:p>
            <a:pPr marL="0" indent="0" algn="ctr">
              <a:buNone/>
            </a:pPr>
            <a:r>
              <a:rPr lang="it-IT" sz="2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</a:t>
            </a:r>
            <a:r>
              <a:rPr lang="it-IT" sz="21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</a:t>
            </a:r>
            <a:r>
              <a:rPr lang="it-IT" sz="2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 </a:t>
            </a:r>
            <a:r>
              <a:rPr lang="it-IT" sz="21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 </a:t>
            </a:r>
            <a:r>
              <a:rPr lang="it-IT" sz="2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novembre 2019 siamo </a:t>
            </a:r>
            <a:r>
              <a:rPr lang="it-IT" sz="21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endParaRPr lang="it-IT" sz="21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it-IT" sz="2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         e saremo 17 entro febbraio 2020</a:t>
            </a:r>
          </a:p>
          <a:p>
            <a:pPr marL="0" indent="0" algn="ctr">
              <a:buNone/>
            </a:pPr>
            <a:endParaRPr lang="it-IT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24E04DF6-2F61-C541-8AC0-F30F79CEF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258534"/>
            <a:ext cx="2560079" cy="192005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9CFF94CA-D955-DD44-8000-5252E67BE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830" y="3835507"/>
            <a:ext cx="1648594" cy="233429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BD900069-6080-474D-8533-CED4FDE1F9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6216" y="1318456"/>
            <a:ext cx="2118530" cy="419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04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11552" y="137443"/>
            <a:ext cx="8064896" cy="10801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Fino ad oggi:</a:t>
            </a:r>
            <a:endParaRPr lang="it-IT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251520" y="4077072"/>
            <a:ext cx="4680520" cy="2088232"/>
          </a:xfrm>
        </p:spPr>
        <p:txBody>
          <a:bodyPr>
            <a:noAutofit/>
          </a:bodyPr>
          <a:lstStyle/>
          <a:p>
            <a:r>
              <a:rPr lang="it-IT" sz="1600" b="1" dirty="0">
                <a:solidFill>
                  <a:srgbClr val="2053DC"/>
                </a:solidFill>
              </a:rPr>
              <a:t>- gli immobili sono proposti solo al Demanio e agli Enti territoriali;</a:t>
            </a:r>
            <a:br>
              <a:rPr lang="it-IT" sz="1600" b="1" dirty="0">
                <a:solidFill>
                  <a:srgbClr val="2053DC"/>
                </a:solidFill>
              </a:rPr>
            </a:br>
            <a:r>
              <a:rPr lang="it-IT" sz="1600" b="1" dirty="0">
                <a:solidFill>
                  <a:srgbClr val="2053DC"/>
                </a:solidFill>
              </a:rPr>
              <a:t/>
            </a:r>
            <a:br>
              <a:rPr lang="it-IT" sz="1600" b="1" dirty="0">
                <a:solidFill>
                  <a:srgbClr val="2053DC"/>
                </a:solidFill>
              </a:rPr>
            </a:br>
            <a:r>
              <a:rPr lang="it-IT" sz="1600" b="1" dirty="0">
                <a:solidFill>
                  <a:srgbClr val="2053DC"/>
                </a:solidFill>
              </a:rPr>
              <a:t>- le informazioni disponibili sono scarse e non orientate all’utilizzo;</a:t>
            </a:r>
            <a:br>
              <a:rPr lang="it-IT" sz="1600" b="1" dirty="0">
                <a:solidFill>
                  <a:srgbClr val="2053DC"/>
                </a:solidFill>
              </a:rPr>
            </a:br>
            <a:r>
              <a:rPr lang="it-IT" sz="1600" b="1" dirty="0">
                <a:solidFill>
                  <a:srgbClr val="2053DC"/>
                </a:solidFill>
              </a:rPr>
              <a:t/>
            </a:r>
            <a:br>
              <a:rPr lang="it-IT" sz="1600" b="1" dirty="0">
                <a:solidFill>
                  <a:srgbClr val="2053DC"/>
                </a:solidFill>
              </a:rPr>
            </a:br>
            <a:r>
              <a:rPr lang="it-IT" sz="1600" b="1" dirty="0">
                <a:solidFill>
                  <a:srgbClr val="2053DC"/>
                </a:solidFill>
              </a:rPr>
              <a:t>- la conferenza di servizi è convocata senza che i potenziali utilizzatori siano stati coinvolti nella costruzione delle proposte;</a:t>
            </a:r>
            <a:br>
              <a:rPr lang="it-IT" sz="1600" b="1" dirty="0">
                <a:solidFill>
                  <a:srgbClr val="2053DC"/>
                </a:solidFill>
              </a:rPr>
            </a:br>
            <a:r>
              <a:rPr lang="it-IT" sz="1600" b="1" dirty="0">
                <a:solidFill>
                  <a:srgbClr val="2053DC"/>
                </a:solidFill>
              </a:rPr>
              <a:t/>
            </a:r>
            <a:br>
              <a:rPr lang="it-IT" sz="1600" b="1" dirty="0">
                <a:solidFill>
                  <a:srgbClr val="2053DC"/>
                </a:solidFill>
              </a:rPr>
            </a:br>
            <a:r>
              <a:rPr lang="it-IT" sz="1600" b="1" dirty="0">
                <a:solidFill>
                  <a:srgbClr val="2053DC"/>
                </a:solidFill>
              </a:rPr>
              <a:t>- sugli Enti territoriali si scarica l’onere della ricerca/promozione di progetti di utilizzo e dell’individuazione di partner qualificati;</a:t>
            </a:r>
            <a:br>
              <a:rPr lang="it-IT" sz="1600" b="1" dirty="0">
                <a:solidFill>
                  <a:srgbClr val="2053DC"/>
                </a:solidFill>
              </a:rPr>
            </a:br>
            <a:r>
              <a:rPr lang="it-IT" sz="1600" b="1" dirty="0">
                <a:solidFill>
                  <a:srgbClr val="2053DC"/>
                </a:solidFill>
              </a:rPr>
              <a:t/>
            </a:r>
            <a:br>
              <a:rPr lang="it-IT" sz="1600" b="1" dirty="0">
                <a:solidFill>
                  <a:srgbClr val="2053DC"/>
                </a:solidFill>
              </a:rPr>
            </a:br>
            <a:r>
              <a:rPr lang="it-IT" sz="1600" b="1" dirty="0">
                <a:solidFill>
                  <a:srgbClr val="2053DC"/>
                </a:solidFill>
              </a:rPr>
              <a:t>- agli utilizzatori potenziali non viene proposta una visione d’insieme;</a:t>
            </a:r>
            <a:br>
              <a:rPr lang="it-IT" sz="1600" b="1" dirty="0">
                <a:solidFill>
                  <a:srgbClr val="2053DC"/>
                </a:solidFill>
              </a:rPr>
            </a:br>
            <a:r>
              <a:rPr lang="it-IT" sz="1600" b="1" dirty="0">
                <a:solidFill>
                  <a:srgbClr val="2053DC"/>
                </a:solidFill>
              </a:rPr>
              <a:t/>
            </a:r>
            <a:br>
              <a:rPr lang="it-IT" sz="1600" b="1" dirty="0">
                <a:solidFill>
                  <a:srgbClr val="2053DC"/>
                </a:solidFill>
              </a:rPr>
            </a:br>
            <a:r>
              <a:rPr lang="it-IT" sz="1600" b="1" dirty="0">
                <a:solidFill>
                  <a:srgbClr val="2053DC"/>
                </a:solidFill>
              </a:rPr>
              <a:t>- il monitoraggio registra lunghi tempi di pausa durante la progettazione e prima che si avvii la fase operativa.</a:t>
            </a:r>
            <a:r>
              <a:rPr lang="it-IT" sz="2000" b="1" dirty="0">
                <a:solidFill>
                  <a:srgbClr val="2053DC"/>
                </a:solidFill>
              </a:rPr>
              <a:t/>
            </a:r>
            <a:br>
              <a:rPr lang="it-IT" sz="2000" b="1" dirty="0">
                <a:solidFill>
                  <a:srgbClr val="2053DC"/>
                </a:solidFill>
              </a:rPr>
            </a:br>
            <a:endParaRPr lang="it-IT" sz="2000" b="1" dirty="0">
              <a:solidFill>
                <a:srgbClr val="2053DC"/>
              </a:solidFill>
            </a:endParaRPr>
          </a:p>
        </p:txBody>
      </p:sp>
      <p:pic>
        <p:nvPicPr>
          <p:cNvPr id="6" name="Picture 4" descr="C:\Users\pc\Desktop\sportelli oscur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16832"/>
            <a:ext cx="4026593" cy="3009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55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528" y="260648"/>
            <a:ext cx="8064896" cy="1080120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it-IT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 domani:</a:t>
            </a:r>
            <a:endParaRPr lang="it-IT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251520" y="1628800"/>
            <a:ext cx="5904656" cy="4752528"/>
          </a:xfrm>
        </p:spPr>
        <p:txBody>
          <a:bodyPr>
            <a:noAutofit/>
          </a:bodyPr>
          <a:lstStyle/>
          <a:p>
            <a:r>
              <a:rPr lang="it-IT" sz="1400" b="1" dirty="0">
                <a:solidFill>
                  <a:srgbClr val="2053DC"/>
                </a:solidFill>
              </a:rPr>
              <a:t>- gli immobili sono proposti, preliminarmente e contestualmente, al Demanio, agli Enti territoriali </a:t>
            </a:r>
            <a:r>
              <a:rPr lang="it-IT" sz="1400" b="1" u="sng" dirty="0">
                <a:solidFill>
                  <a:srgbClr val="2053DC"/>
                </a:solidFill>
              </a:rPr>
              <a:t>e alle principali reti e realtà del 3° Settore</a:t>
            </a:r>
            <a:r>
              <a:rPr lang="it-IT" sz="1400" b="1" dirty="0">
                <a:solidFill>
                  <a:srgbClr val="2053DC"/>
                </a:solidFill>
              </a:rPr>
              <a:t> in incontri territoriali, con la partecipazione di tutti i potenziali fornitori di competenze e capacità utili allo scopo; </a:t>
            </a:r>
            <a:br>
              <a:rPr lang="it-IT" sz="1400" b="1" dirty="0">
                <a:solidFill>
                  <a:srgbClr val="2053DC"/>
                </a:solidFill>
              </a:rPr>
            </a:br>
            <a:r>
              <a:rPr lang="it-IT" sz="1400" b="1" dirty="0">
                <a:solidFill>
                  <a:srgbClr val="2053DC"/>
                </a:solidFill>
              </a:rPr>
              <a:t/>
            </a:r>
            <a:br>
              <a:rPr lang="it-IT" sz="1400" b="1" dirty="0">
                <a:solidFill>
                  <a:srgbClr val="2053DC"/>
                </a:solidFill>
              </a:rPr>
            </a:br>
            <a:r>
              <a:rPr lang="it-IT" sz="1400" b="1" dirty="0">
                <a:solidFill>
                  <a:srgbClr val="2053DC"/>
                </a:solidFill>
              </a:rPr>
              <a:t>- le informazioni disponibili sono arricchite e finalizzate all’utilizzo, e presto saranno accessibili su una banca dati </a:t>
            </a:r>
            <a:r>
              <a:rPr lang="it-IT" sz="1400" b="1" i="1" dirty="0">
                <a:solidFill>
                  <a:srgbClr val="2053DC"/>
                </a:solidFill>
              </a:rPr>
              <a:t>ad hoc </a:t>
            </a:r>
            <a:r>
              <a:rPr lang="it-IT" sz="1400" b="1" dirty="0">
                <a:solidFill>
                  <a:srgbClr val="2053DC"/>
                </a:solidFill>
              </a:rPr>
              <a:t>in corso di elaborazione a cura di Regione Lombardia e fruibile a tutti i soggetti in campo; </a:t>
            </a:r>
            <a:br>
              <a:rPr lang="it-IT" sz="1400" b="1" dirty="0">
                <a:solidFill>
                  <a:srgbClr val="2053DC"/>
                </a:solidFill>
              </a:rPr>
            </a:br>
            <a:r>
              <a:rPr lang="it-IT" sz="1400" b="1" dirty="0">
                <a:solidFill>
                  <a:srgbClr val="2053DC"/>
                </a:solidFill>
              </a:rPr>
              <a:t/>
            </a:r>
            <a:br>
              <a:rPr lang="it-IT" sz="1400" b="1" dirty="0">
                <a:solidFill>
                  <a:srgbClr val="2053DC"/>
                </a:solidFill>
              </a:rPr>
            </a:br>
            <a:r>
              <a:rPr lang="it-IT" sz="1400" b="1" dirty="0">
                <a:solidFill>
                  <a:srgbClr val="2053DC"/>
                </a:solidFill>
              </a:rPr>
              <a:t>- viene creato un ‘</a:t>
            </a:r>
            <a:r>
              <a:rPr lang="it-IT" sz="1400" b="1" i="1" dirty="0">
                <a:solidFill>
                  <a:srgbClr val="2053DC"/>
                </a:solidFill>
              </a:rPr>
              <a:t>tempo di </a:t>
            </a:r>
            <a:r>
              <a:rPr lang="it-IT" sz="1400" b="1" i="1" dirty="0" err="1">
                <a:solidFill>
                  <a:srgbClr val="2053DC"/>
                </a:solidFill>
              </a:rPr>
              <a:t>lavoro</a:t>
            </a:r>
            <a:r>
              <a:rPr lang="it-IT" sz="1400" b="1" dirty="0" err="1">
                <a:solidFill>
                  <a:srgbClr val="2053DC"/>
                </a:solidFill>
              </a:rPr>
              <a:t>’</a:t>
            </a:r>
            <a:r>
              <a:rPr lang="it-IT" sz="1400" b="1" dirty="0">
                <a:solidFill>
                  <a:srgbClr val="2053DC"/>
                </a:solidFill>
              </a:rPr>
              <a:t> durante il quale gli Enti territoriali e i potenziali utilizzatori elaborano proposte progettuali mirate e consapevoli e le condividono, eventualmente ricercando supporti organizzativi e/o finanziari; </a:t>
            </a:r>
            <a:br>
              <a:rPr lang="it-IT" sz="1400" b="1" dirty="0">
                <a:solidFill>
                  <a:srgbClr val="2053DC"/>
                </a:solidFill>
              </a:rPr>
            </a:br>
            <a:r>
              <a:rPr lang="it-IT" sz="1400" b="1" dirty="0">
                <a:solidFill>
                  <a:srgbClr val="2053DC"/>
                </a:solidFill>
              </a:rPr>
              <a:t/>
            </a:r>
            <a:br>
              <a:rPr lang="it-IT" sz="1400" b="1" dirty="0">
                <a:solidFill>
                  <a:srgbClr val="2053DC"/>
                </a:solidFill>
              </a:rPr>
            </a:br>
            <a:r>
              <a:rPr lang="it-IT" sz="1400" b="1" dirty="0">
                <a:solidFill>
                  <a:srgbClr val="2053DC"/>
                </a:solidFill>
              </a:rPr>
              <a:t>- si anticipa il tempo della selezione pubblica e trasparente delle proposte (BANDI PREVENTIVI); </a:t>
            </a:r>
            <a:br>
              <a:rPr lang="it-IT" sz="1400" b="1" dirty="0">
                <a:solidFill>
                  <a:srgbClr val="2053DC"/>
                </a:solidFill>
              </a:rPr>
            </a:br>
            <a:r>
              <a:rPr lang="it-IT" sz="1400" b="1" dirty="0">
                <a:solidFill>
                  <a:srgbClr val="2053DC"/>
                </a:solidFill>
              </a:rPr>
              <a:t/>
            </a:r>
            <a:br>
              <a:rPr lang="it-IT" sz="1400" b="1" dirty="0">
                <a:solidFill>
                  <a:srgbClr val="2053DC"/>
                </a:solidFill>
              </a:rPr>
            </a:br>
            <a:r>
              <a:rPr lang="it-IT" sz="1400" b="1" dirty="0">
                <a:solidFill>
                  <a:srgbClr val="2053DC"/>
                </a:solidFill>
              </a:rPr>
              <a:t>- si convoca la conferenza dei servizi all’esito di questo tempo, per raccogliere i frutti di un lavoro già fatto; </a:t>
            </a:r>
            <a:br>
              <a:rPr lang="it-IT" sz="1400" b="1" dirty="0">
                <a:solidFill>
                  <a:srgbClr val="2053DC"/>
                </a:solidFill>
              </a:rPr>
            </a:br>
            <a:r>
              <a:rPr lang="it-IT" sz="1400" b="1" dirty="0">
                <a:solidFill>
                  <a:srgbClr val="2053DC"/>
                </a:solidFill>
              </a:rPr>
              <a:t/>
            </a:r>
            <a:br>
              <a:rPr lang="it-IT" sz="1400" b="1" dirty="0">
                <a:solidFill>
                  <a:srgbClr val="2053DC"/>
                </a:solidFill>
              </a:rPr>
            </a:br>
            <a:r>
              <a:rPr lang="it-IT" sz="1400" b="1" dirty="0">
                <a:solidFill>
                  <a:srgbClr val="2053DC"/>
                </a:solidFill>
              </a:rPr>
              <a:t>- il monitoraggio è mirato e concorre alla risoluzione dei problemi operativi in fase di attuazione.</a:t>
            </a:r>
            <a:br>
              <a:rPr lang="it-IT" sz="1400" b="1" dirty="0">
                <a:solidFill>
                  <a:srgbClr val="2053DC"/>
                </a:solidFill>
              </a:rPr>
            </a:br>
            <a:endParaRPr lang="it-IT" sz="1400" b="1" dirty="0">
              <a:solidFill>
                <a:srgbClr val="2053DC"/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89A5F296-B8A0-8748-9501-C4ECC9562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160" y="2204864"/>
            <a:ext cx="2720320" cy="282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5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 classico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1560</TotalTime>
  <Words>402</Words>
  <Application>Microsoft Office PowerPoint</Application>
  <PresentationFormat>Presentazione su schermo (4:3)</PresentationFormat>
  <Paragraphs>95</Paragraphs>
  <Slides>10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1" baseType="lpstr">
      <vt:lpstr>NewsPrint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Un patrimonio incalcolabile  in termini di capitale sociale</vt:lpstr>
      <vt:lpstr>Presentazione standard di PowerPoint</vt:lpstr>
      <vt:lpstr>- gli immobili sono proposti solo al Demanio e agli Enti territoriali;  - le informazioni disponibili sono scarse e non orientate all’utilizzo;  - la conferenza di servizi è convocata senza che i potenziali utilizzatori siano stati coinvolti nella costruzione delle proposte;  - sugli Enti territoriali si scarica l’onere della ricerca/promozione di progetti di utilizzo e dell’individuazione di partner qualificati;  - agli utilizzatori potenziali non viene proposta una visione d’insieme;  - il monitoraggio registra lunghi tempi di pausa durante la progettazione e prima che si avvii la fase operativa. </vt:lpstr>
      <vt:lpstr>- gli immobili sono proposti, preliminarmente e contestualmente, al Demanio, agli Enti territoriali e alle principali reti e realtà del 3° Settore in incontri territoriali, con la partecipazione di tutti i potenziali fornitori di competenze e capacità utili allo scopo;   - le informazioni disponibili sono arricchite e finalizzate all’utilizzo, e presto saranno accessibili su una banca dati ad hoc in corso di elaborazione a cura di Regione Lombardia e fruibile a tutti i soggetti in campo;   - viene creato un ‘tempo di lavoro’ durante il quale gli Enti territoriali e i potenziali utilizzatori elaborano proposte progettuali mirate e consapevoli e le condividono, eventualmente ricercando supporti organizzativi e/o finanziari;   - si anticipa il tempo della selezione pubblica e trasparente delle proposte (BANDI PREVENTIVI);   - si convoca la conferenza dei servizi all’esito di questo tempo, per raccogliere i frutti di un lavoro già fatto;   - il monitoraggio è mirato e concorre alla risoluzione dei problemi operativi in fase di attuazione. </vt:lpstr>
      <vt:lpstr>Presentazione standard di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Roberto Bellasio</dc:creator>
  <cp:lastModifiedBy>Roberto Bellasio</cp:lastModifiedBy>
  <cp:revision>82</cp:revision>
  <cp:lastPrinted>2019-11-19T09:35:12Z</cp:lastPrinted>
  <dcterms:created xsi:type="dcterms:W3CDTF">2018-05-11T09:40:50Z</dcterms:created>
  <dcterms:modified xsi:type="dcterms:W3CDTF">2019-11-19T09:36:25Z</dcterms:modified>
</cp:coreProperties>
</file>