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34"/>
  </p:notesMasterIdLst>
  <p:handoutMasterIdLst>
    <p:handoutMasterId r:id="rId35"/>
  </p:handoutMasterIdLst>
  <p:sldIdLst>
    <p:sldId id="273" r:id="rId4"/>
    <p:sldId id="658" r:id="rId5"/>
    <p:sldId id="689" r:id="rId6"/>
    <p:sldId id="692" r:id="rId7"/>
    <p:sldId id="691" r:id="rId8"/>
    <p:sldId id="652" r:id="rId9"/>
    <p:sldId id="693" r:id="rId10"/>
    <p:sldId id="694" r:id="rId11"/>
    <p:sldId id="695" r:id="rId12"/>
    <p:sldId id="690" r:id="rId13"/>
    <p:sldId id="685" r:id="rId14"/>
    <p:sldId id="680" r:id="rId15"/>
    <p:sldId id="583" r:id="rId16"/>
    <p:sldId id="649" r:id="rId17"/>
    <p:sldId id="678" r:id="rId18"/>
    <p:sldId id="679" r:id="rId19"/>
    <p:sldId id="688" r:id="rId20"/>
    <p:sldId id="659" r:id="rId21"/>
    <p:sldId id="687" r:id="rId22"/>
    <p:sldId id="655" r:id="rId23"/>
    <p:sldId id="686" r:id="rId24"/>
    <p:sldId id="656" r:id="rId25"/>
    <p:sldId id="657" r:id="rId26"/>
    <p:sldId id="660" r:id="rId27"/>
    <p:sldId id="642" r:id="rId28"/>
    <p:sldId id="663" r:id="rId29"/>
    <p:sldId id="665" r:id="rId30"/>
    <p:sldId id="667" r:id="rId31"/>
    <p:sldId id="670" r:id="rId32"/>
    <p:sldId id="654" r:id="rId33"/>
  </p:sldIdLst>
  <p:sldSz cx="9144000" cy="6858000" type="screen4x3"/>
  <p:notesSz cx="6858000" cy="9947275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cerbi Sara" initials="AS" lastIdx="2" clrIdx="0">
    <p:extLst>
      <p:ext uri="{19B8F6BF-5375-455C-9EA6-DF929625EA0E}">
        <p15:presenceInfo xmlns:p15="http://schemas.microsoft.com/office/powerpoint/2012/main" userId="S::acerbis@assimpredilance.it::92db60e1-ab37-4511-a1bd-af49dd4bfb8f" providerId="AD"/>
      </p:ext>
    </p:extLst>
  </p:cmAuthor>
  <p:cmAuthor id="2" name="Fayer Nicoletta" initials="FN" lastIdx="2" clrIdx="1">
    <p:extLst>
      <p:ext uri="{19B8F6BF-5375-455C-9EA6-DF929625EA0E}">
        <p15:presenceInfo xmlns:p15="http://schemas.microsoft.com/office/powerpoint/2012/main" userId="S::fayer@assimpredilance.it::9ea4f727-9ccb-4354-aa14-e016de08cbb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4061"/>
    <a:srgbClr val="CC9B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ile medio 2 - Color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841" autoAdjust="0"/>
    <p:restoredTop sz="93266" autoAdjust="0"/>
  </p:normalViewPr>
  <p:slideViewPr>
    <p:cSldViewPr>
      <p:cViewPr varScale="1">
        <p:scale>
          <a:sx n="80" d="100"/>
          <a:sy n="80" d="100"/>
        </p:scale>
        <p:origin x="1190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990"/>
    </p:cViewPr>
  </p:sorterViewPr>
  <p:notesViewPr>
    <p:cSldViewPr>
      <p:cViewPr varScale="1">
        <p:scale>
          <a:sx n="74" d="100"/>
          <a:sy n="74" d="100"/>
        </p:scale>
        <p:origin x="2208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theme" Target="theme/theme1.xml"/><Relationship Id="rId21" Type="http://schemas.openxmlformats.org/officeDocument/2006/relationships/slide" Target="slides/slide18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commentAuthors" Target="commentAuthor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handoutMaster" Target="handoutMasters/handoutMaster1.xml"/><Relationship Id="rId8" Type="http://schemas.openxmlformats.org/officeDocument/2006/relationships/slide" Target="slides/slide5.xml"/><Relationship Id="rId3" Type="http://schemas.openxmlformats.org/officeDocument/2006/relationships/slideMaster" Target="slideMasters/slide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64D217F-4A8C-4D3F-9506-86F219E69C7E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24FC871F-5520-4AF2-AEE0-D3E236B5EBF1}">
      <dgm:prSet phldrT="[Testo]" custT="1"/>
      <dgm:spPr/>
      <dgm:t>
        <a:bodyPr/>
        <a:lstStyle/>
        <a:p>
          <a:r>
            <a:rPr lang="it-IT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badi" panose="020B0604020104020204" pitchFamily="34" charset="0"/>
            </a:rPr>
            <a:t>1</a:t>
          </a:r>
        </a:p>
      </dgm:t>
    </dgm:pt>
    <dgm:pt modelId="{982D1C96-55F7-4575-A13B-B8058A5964E1}" type="parTrans" cxnId="{61AFB433-B3D1-486F-A5F7-0646F7E418F0}">
      <dgm:prSet/>
      <dgm:spPr/>
      <dgm:t>
        <a:bodyPr/>
        <a:lstStyle/>
        <a:p>
          <a:endParaRPr lang="it-IT"/>
        </a:p>
      </dgm:t>
    </dgm:pt>
    <dgm:pt modelId="{325E043F-E702-4E9C-9A1C-0B114F1488A8}" type="sibTrans" cxnId="{61AFB433-B3D1-486F-A5F7-0646F7E418F0}">
      <dgm:prSet/>
      <dgm:spPr/>
      <dgm:t>
        <a:bodyPr/>
        <a:lstStyle/>
        <a:p>
          <a:endParaRPr lang="it-IT"/>
        </a:p>
      </dgm:t>
    </dgm:pt>
    <dgm:pt modelId="{734FFD27-766A-443A-8C0B-538887D19774}">
      <dgm:prSet phldrT="[Testo]" custT="1"/>
      <dgm:spPr/>
      <dgm:t>
        <a:bodyPr/>
        <a:lstStyle/>
        <a:p>
          <a:r>
            <a:rPr lang="it-IT" sz="1200" dirty="0">
              <a:latin typeface="Abadi" panose="020B0604020104020204" pitchFamily="34" charset="0"/>
            </a:rPr>
            <a:t>Deliberare l’adesione</a:t>
          </a:r>
        </a:p>
      </dgm:t>
    </dgm:pt>
    <dgm:pt modelId="{E46BA283-204E-41D6-BC78-EB19A82027D6}" type="parTrans" cxnId="{FF3EDC45-2FEA-4CE8-B0E3-487489567626}">
      <dgm:prSet/>
      <dgm:spPr/>
      <dgm:t>
        <a:bodyPr/>
        <a:lstStyle/>
        <a:p>
          <a:endParaRPr lang="it-IT"/>
        </a:p>
      </dgm:t>
    </dgm:pt>
    <dgm:pt modelId="{8A95C4B7-0405-4C26-A970-A3097BD1CD6E}" type="sibTrans" cxnId="{FF3EDC45-2FEA-4CE8-B0E3-487489567626}">
      <dgm:prSet/>
      <dgm:spPr/>
      <dgm:t>
        <a:bodyPr/>
        <a:lstStyle/>
        <a:p>
          <a:endParaRPr lang="it-IT"/>
        </a:p>
      </dgm:t>
    </dgm:pt>
    <dgm:pt modelId="{35047E9C-9338-4B0D-A3CF-4E2C82F9F60E}">
      <dgm:prSet phldrT="[Testo]" custT="1"/>
      <dgm:spPr/>
      <dgm:t>
        <a:bodyPr/>
        <a:lstStyle/>
        <a:p>
          <a:r>
            <a:rPr lang="it-IT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badi" panose="020B0604020104020204" pitchFamily="34" charset="0"/>
            </a:rPr>
            <a:t>2</a:t>
          </a:r>
        </a:p>
      </dgm:t>
    </dgm:pt>
    <dgm:pt modelId="{EE1FAC7A-D0FF-4B8F-9C0E-30E53328CBE0}" type="parTrans" cxnId="{C2B69382-ECA3-4DCD-B2F7-699533506CF6}">
      <dgm:prSet/>
      <dgm:spPr/>
      <dgm:t>
        <a:bodyPr/>
        <a:lstStyle/>
        <a:p>
          <a:endParaRPr lang="it-IT"/>
        </a:p>
      </dgm:t>
    </dgm:pt>
    <dgm:pt modelId="{BBAAF7F5-1FED-4E71-B34B-1A6F0D44950B}" type="sibTrans" cxnId="{C2B69382-ECA3-4DCD-B2F7-699533506CF6}">
      <dgm:prSet/>
      <dgm:spPr/>
      <dgm:t>
        <a:bodyPr/>
        <a:lstStyle/>
        <a:p>
          <a:endParaRPr lang="it-IT"/>
        </a:p>
      </dgm:t>
    </dgm:pt>
    <dgm:pt modelId="{7698E8A9-0CD3-4BBB-A844-4763D9AE3DDB}">
      <dgm:prSet phldrT="[Testo]" custT="1"/>
      <dgm:spPr/>
      <dgm:t>
        <a:bodyPr/>
        <a:lstStyle/>
        <a:p>
          <a:r>
            <a:rPr lang="it-IT" sz="1200" dirty="0">
              <a:latin typeface="Abadi" panose="020B0604020104020204" pitchFamily="34" charset="0"/>
            </a:rPr>
            <a:t>Trasmettere l’adesione all’AT di riferimento</a:t>
          </a:r>
        </a:p>
      </dgm:t>
    </dgm:pt>
    <dgm:pt modelId="{586F9002-41A0-4EC1-A44B-4583E6FE9AC3}" type="parTrans" cxnId="{91D7E79A-5862-4D27-9370-9418B9D568DB}">
      <dgm:prSet/>
      <dgm:spPr/>
      <dgm:t>
        <a:bodyPr/>
        <a:lstStyle/>
        <a:p>
          <a:endParaRPr lang="it-IT"/>
        </a:p>
      </dgm:t>
    </dgm:pt>
    <dgm:pt modelId="{6D0E2910-CD24-4055-A77B-BD40F239DF82}" type="sibTrans" cxnId="{91D7E79A-5862-4D27-9370-9418B9D568DB}">
      <dgm:prSet/>
      <dgm:spPr/>
      <dgm:t>
        <a:bodyPr/>
        <a:lstStyle/>
        <a:p>
          <a:endParaRPr lang="it-IT"/>
        </a:p>
      </dgm:t>
    </dgm:pt>
    <dgm:pt modelId="{5A8A24BD-E9BD-47D1-9FB3-C2CDCAD50559}">
      <dgm:prSet phldrT="[Testo]" custT="1"/>
      <dgm:spPr/>
      <dgm:t>
        <a:bodyPr/>
        <a:lstStyle/>
        <a:p>
          <a:r>
            <a:rPr lang="it-IT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badi" panose="020B0604020104020204" pitchFamily="34" charset="0"/>
            </a:rPr>
            <a:t>3</a:t>
          </a:r>
        </a:p>
      </dgm:t>
    </dgm:pt>
    <dgm:pt modelId="{0AAC68B2-B344-4637-8F3D-B0F805BC7170}" type="parTrans" cxnId="{8F53F1B4-ACF8-4A7F-A577-0350B3230A02}">
      <dgm:prSet/>
      <dgm:spPr/>
      <dgm:t>
        <a:bodyPr/>
        <a:lstStyle/>
        <a:p>
          <a:endParaRPr lang="it-IT"/>
        </a:p>
      </dgm:t>
    </dgm:pt>
    <dgm:pt modelId="{44DD1DC1-7786-4FF3-A3FB-AC3F0AA75F79}" type="sibTrans" cxnId="{8F53F1B4-ACF8-4A7F-A577-0350B3230A02}">
      <dgm:prSet/>
      <dgm:spPr/>
      <dgm:t>
        <a:bodyPr/>
        <a:lstStyle/>
        <a:p>
          <a:endParaRPr lang="it-IT"/>
        </a:p>
      </dgm:t>
    </dgm:pt>
    <dgm:pt modelId="{50B2B5E8-FBC8-4FB0-B9AB-2B2012C45F80}">
      <dgm:prSet phldrT="[Testo]" custT="1"/>
      <dgm:spPr/>
      <dgm:t>
        <a:bodyPr/>
        <a:lstStyle/>
        <a:p>
          <a:r>
            <a:rPr lang="it-IT" sz="1200" dirty="0">
              <a:latin typeface="Abadi" panose="020B0604020104020204" pitchFamily="34" charset="0"/>
            </a:rPr>
            <a:t>Presentare domanda di verifica antimafia all’AT di riferimento</a:t>
          </a:r>
        </a:p>
      </dgm:t>
    </dgm:pt>
    <dgm:pt modelId="{01338E8B-3B86-4D0A-A245-C4CBF3C62404}" type="parTrans" cxnId="{428360C7-82D4-4521-B59C-6827E6C2EA89}">
      <dgm:prSet/>
      <dgm:spPr/>
      <dgm:t>
        <a:bodyPr/>
        <a:lstStyle/>
        <a:p>
          <a:endParaRPr lang="it-IT"/>
        </a:p>
      </dgm:t>
    </dgm:pt>
    <dgm:pt modelId="{F3AD4B82-4E01-4040-9F75-9EEFA876606C}" type="sibTrans" cxnId="{428360C7-82D4-4521-B59C-6827E6C2EA89}">
      <dgm:prSet/>
      <dgm:spPr/>
      <dgm:t>
        <a:bodyPr/>
        <a:lstStyle/>
        <a:p>
          <a:endParaRPr lang="it-IT"/>
        </a:p>
      </dgm:t>
    </dgm:pt>
    <dgm:pt modelId="{6C622999-F739-4ED4-8D4E-1259BCA34ED1}">
      <dgm:prSet phldrT="[Testo]" custT="1"/>
      <dgm:spPr/>
      <dgm:t>
        <a:bodyPr/>
        <a:lstStyle/>
        <a:p>
          <a:r>
            <a:rPr lang="it-IT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badi" panose="020B0604020104020204" pitchFamily="34" charset="0"/>
            </a:rPr>
            <a:t>4</a:t>
          </a:r>
        </a:p>
      </dgm:t>
    </dgm:pt>
    <dgm:pt modelId="{BE3FAC65-C378-4201-ABCB-08A8E95CA588}" type="parTrans" cxnId="{FDF77485-AEEB-4AEA-9E18-D38BC84B3E17}">
      <dgm:prSet/>
      <dgm:spPr/>
      <dgm:t>
        <a:bodyPr/>
        <a:lstStyle/>
        <a:p>
          <a:endParaRPr lang="it-IT"/>
        </a:p>
      </dgm:t>
    </dgm:pt>
    <dgm:pt modelId="{58538441-4B34-4715-A464-76FC7B0C6232}" type="sibTrans" cxnId="{FDF77485-AEEB-4AEA-9E18-D38BC84B3E17}">
      <dgm:prSet/>
      <dgm:spPr/>
      <dgm:t>
        <a:bodyPr/>
        <a:lstStyle/>
        <a:p>
          <a:endParaRPr lang="it-IT"/>
        </a:p>
      </dgm:t>
    </dgm:pt>
    <dgm:pt modelId="{9A53A655-0B14-4AFA-B123-13D8A7A0AAF3}">
      <dgm:prSet custT="1"/>
      <dgm:spPr/>
      <dgm:t>
        <a:bodyPr/>
        <a:lstStyle/>
        <a:p>
          <a:r>
            <a:rPr lang="it-IT" sz="1200" dirty="0">
              <a:latin typeface="Abadi" panose="020B0604020104020204" pitchFamily="34" charset="0"/>
            </a:rPr>
            <a:t>Far siglare ai partner commerciali (fornitore/subappaltatore) operanti nei settori sensibili l’informativa </a:t>
          </a:r>
          <a:r>
            <a:rPr lang="it-IT" sz="1200" i="1" dirty="0">
              <a:latin typeface="Abadi" panose="020B0604020104020204" pitchFamily="34" charset="0"/>
            </a:rPr>
            <a:t>privacy</a:t>
          </a:r>
        </a:p>
      </dgm:t>
    </dgm:pt>
    <dgm:pt modelId="{8BCFB720-7DE1-4895-9F05-37DEE0C4BEDB}" type="parTrans" cxnId="{AF2F1EBA-B0C4-4BDB-9918-8B296EAA5035}">
      <dgm:prSet/>
      <dgm:spPr/>
      <dgm:t>
        <a:bodyPr/>
        <a:lstStyle/>
        <a:p>
          <a:endParaRPr lang="it-IT"/>
        </a:p>
      </dgm:t>
    </dgm:pt>
    <dgm:pt modelId="{918AC47A-6719-4579-8850-1C04E128FDAB}" type="sibTrans" cxnId="{AF2F1EBA-B0C4-4BDB-9918-8B296EAA5035}">
      <dgm:prSet/>
      <dgm:spPr/>
      <dgm:t>
        <a:bodyPr/>
        <a:lstStyle/>
        <a:p>
          <a:endParaRPr lang="it-IT"/>
        </a:p>
      </dgm:t>
    </dgm:pt>
    <dgm:pt modelId="{EA175D0F-114F-4DE3-8F51-FA160FA30476}" type="pres">
      <dgm:prSet presAssocID="{564D217F-4A8C-4D3F-9506-86F219E69C7E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444A2D49-03CE-45EA-B4CF-C3A6296BF3BB}" type="pres">
      <dgm:prSet presAssocID="{24FC871F-5520-4AF2-AEE0-D3E236B5EBF1}" presName="horFlow" presStyleCnt="0"/>
      <dgm:spPr/>
    </dgm:pt>
    <dgm:pt modelId="{0EE433DF-98CC-479C-AA22-7466033AE36F}" type="pres">
      <dgm:prSet presAssocID="{24FC871F-5520-4AF2-AEE0-D3E236B5EBF1}" presName="bigChev" presStyleLbl="node1" presStyleIdx="0" presStyleCnt="4"/>
      <dgm:spPr/>
    </dgm:pt>
    <dgm:pt modelId="{1AC93751-F9D9-4F03-9C32-9653B7E3E3BC}" type="pres">
      <dgm:prSet presAssocID="{E46BA283-204E-41D6-BC78-EB19A82027D6}" presName="parTrans" presStyleCnt="0"/>
      <dgm:spPr/>
    </dgm:pt>
    <dgm:pt modelId="{85720B9C-1A43-4537-8269-B8446EC0C8CB}" type="pres">
      <dgm:prSet presAssocID="{734FFD27-766A-443A-8C0B-538887D19774}" presName="node" presStyleLbl="alignAccFollowNode1" presStyleIdx="0" presStyleCnt="4" custScaleX="165168">
        <dgm:presLayoutVars>
          <dgm:bulletEnabled val="1"/>
        </dgm:presLayoutVars>
      </dgm:prSet>
      <dgm:spPr/>
    </dgm:pt>
    <dgm:pt modelId="{BF70A0CC-448E-4633-AA19-A059B891802C}" type="pres">
      <dgm:prSet presAssocID="{24FC871F-5520-4AF2-AEE0-D3E236B5EBF1}" presName="vSp" presStyleCnt="0"/>
      <dgm:spPr/>
    </dgm:pt>
    <dgm:pt modelId="{843CCE16-1A08-41E8-BEC6-DF605975F958}" type="pres">
      <dgm:prSet presAssocID="{35047E9C-9338-4B0D-A3CF-4E2C82F9F60E}" presName="horFlow" presStyleCnt="0"/>
      <dgm:spPr/>
    </dgm:pt>
    <dgm:pt modelId="{FB8D3E53-9ACE-45CA-BED7-C3D945DD4EB4}" type="pres">
      <dgm:prSet presAssocID="{35047E9C-9338-4B0D-A3CF-4E2C82F9F60E}" presName="bigChev" presStyleLbl="node1" presStyleIdx="1" presStyleCnt="4"/>
      <dgm:spPr/>
    </dgm:pt>
    <dgm:pt modelId="{449868F5-E833-412B-B4E2-8B7CBBD77E8A}" type="pres">
      <dgm:prSet presAssocID="{586F9002-41A0-4EC1-A44B-4583E6FE9AC3}" presName="parTrans" presStyleCnt="0"/>
      <dgm:spPr/>
    </dgm:pt>
    <dgm:pt modelId="{3640EF0E-03E7-414B-96C2-DB919A9E6599}" type="pres">
      <dgm:prSet presAssocID="{7698E8A9-0CD3-4BBB-A844-4763D9AE3DDB}" presName="node" presStyleLbl="alignAccFollowNode1" presStyleIdx="1" presStyleCnt="4" custScaleX="164797">
        <dgm:presLayoutVars>
          <dgm:bulletEnabled val="1"/>
        </dgm:presLayoutVars>
      </dgm:prSet>
      <dgm:spPr/>
    </dgm:pt>
    <dgm:pt modelId="{0D110757-C02C-4AFB-B8EA-60FEE4294ED7}" type="pres">
      <dgm:prSet presAssocID="{35047E9C-9338-4B0D-A3CF-4E2C82F9F60E}" presName="vSp" presStyleCnt="0"/>
      <dgm:spPr/>
    </dgm:pt>
    <dgm:pt modelId="{C75DC495-E800-4D18-80DF-CCAB1F3EA376}" type="pres">
      <dgm:prSet presAssocID="{5A8A24BD-E9BD-47D1-9FB3-C2CDCAD50559}" presName="horFlow" presStyleCnt="0"/>
      <dgm:spPr/>
    </dgm:pt>
    <dgm:pt modelId="{E6204A0B-5873-40FD-A5FA-4FCD7D1B6280}" type="pres">
      <dgm:prSet presAssocID="{5A8A24BD-E9BD-47D1-9FB3-C2CDCAD50559}" presName="bigChev" presStyleLbl="node1" presStyleIdx="2" presStyleCnt="4"/>
      <dgm:spPr/>
    </dgm:pt>
    <dgm:pt modelId="{46FD71EB-0C57-4F94-90C8-ACD34D4B81C3}" type="pres">
      <dgm:prSet presAssocID="{01338E8B-3B86-4D0A-A245-C4CBF3C62404}" presName="parTrans" presStyleCnt="0"/>
      <dgm:spPr/>
    </dgm:pt>
    <dgm:pt modelId="{1E251F2F-7BF6-4607-B9BB-172632DD0140}" type="pres">
      <dgm:prSet presAssocID="{50B2B5E8-FBC8-4FB0-B9AB-2B2012C45F80}" presName="node" presStyleLbl="alignAccFollowNode1" presStyleIdx="2" presStyleCnt="4" custScaleX="165168">
        <dgm:presLayoutVars>
          <dgm:bulletEnabled val="1"/>
        </dgm:presLayoutVars>
      </dgm:prSet>
      <dgm:spPr/>
    </dgm:pt>
    <dgm:pt modelId="{4D2F0CAF-8753-4627-9825-1614CB21A4DE}" type="pres">
      <dgm:prSet presAssocID="{5A8A24BD-E9BD-47D1-9FB3-C2CDCAD50559}" presName="vSp" presStyleCnt="0"/>
      <dgm:spPr/>
    </dgm:pt>
    <dgm:pt modelId="{D656EA00-2B26-4F88-A344-8AC96C09610A}" type="pres">
      <dgm:prSet presAssocID="{6C622999-F739-4ED4-8D4E-1259BCA34ED1}" presName="horFlow" presStyleCnt="0"/>
      <dgm:spPr/>
    </dgm:pt>
    <dgm:pt modelId="{9F54111F-97AB-472B-BAE1-68A0FC4FE762}" type="pres">
      <dgm:prSet presAssocID="{6C622999-F739-4ED4-8D4E-1259BCA34ED1}" presName="bigChev" presStyleLbl="node1" presStyleIdx="3" presStyleCnt="4"/>
      <dgm:spPr/>
    </dgm:pt>
    <dgm:pt modelId="{EBC229FE-1122-4CAF-B4C6-DC269C85C729}" type="pres">
      <dgm:prSet presAssocID="{8BCFB720-7DE1-4895-9F05-37DEE0C4BEDB}" presName="parTrans" presStyleCnt="0"/>
      <dgm:spPr/>
    </dgm:pt>
    <dgm:pt modelId="{C47C04D4-6229-472D-B8A9-8C2EBDB6CBE5}" type="pres">
      <dgm:prSet presAssocID="{9A53A655-0B14-4AFA-B123-13D8A7A0AAF3}" presName="node" presStyleLbl="alignAccFollowNode1" presStyleIdx="3" presStyleCnt="4" custScaleX="172368">
        <dgm:presLayoutVars>
          <dgm:bulletEnabled val="1"/>
        </dgm:presLayoutVars>
      </dgm:prSet>
      <dgm:spPr/>
    </dgm:pt>
  </dgm:ptLst>
  <dgm:cxnLst>
    <dgm:cxn modelId="{5559632B-D31A-4674-97B8-6D681F2AF4F2}" type="presOf" srcId="{7698E8A9-0CD3-4BBB-A844-4763D9AE3DDB}" destId="{3640EF0E-03E7-414B-96C2-DB919A9E6599}" srcOrd="0" destOrd="0" presId="urn:microsoft.com/office/officeart/2005/8/layout/lProcess3"/>
    <dgm:cxn modelId="{61AFB433-B3D1-486F-A5F7-0646F7E418F0}" srcId="{564D217F-4A8C-4D3F-9506-86F219E69C7E}" destId="{24FC871F-5520-4AF2-AEE0-D3E236B5EBF1}" srcOrd="0" destOrd="0" parTransId="{982D1C96-55F7-4575-A13B-B8058A5964E1}" sibTransId="{325E043F-E702-4E9C-9A1C-0B114F1488A8}"/>
    <dgm:cxn modelId="{16302A45-3EDB-4FD1-8AE7-02FBB1B28310}" type="presOf" srcId="{24FC871F-5520-4AF2-AEE0-D3E236B5EBF1}" destId="{0EE433DF-98CC-479C-AA22-7466033AE36F}" srcOrd="0" destOrd="0" presId="urn:microsoft.com/office/officeart/2005/8/layout/lProcess3"/>
    <dgm:cxn modelId="{FF3EDC45-2FEA-4CE8-B0E3-487489567626}" srcId="{24FC871F-5520-4AF2-AEE0-D3E236B5EBF1}" destId="{734FFD27-766A-443A-8C0B-538887D19774}" srcOrd="0" destOrd="0" parTransId="{E46BA283-204E-41D6-BC78-EB19A82027D6}" sibTransId="{8A95C4B7-0405-4C26-A970-A3097BD1CD6E}"/>
    <dgm:cxn modelId="{23B9D06A-288A-42E7-A385-B8BE6DC5D878}" type="presOf" srcId="{9A53A655-0B14-4AFA-B123-13D8A7A0AAF3}" destId="{C47C04D4-6229-472D-B8A9-8C2EBDB6CBE5}" srcOrd="0" destOrd="0" presId="urn:microsoft.com/office/officeart/2005/8/layout/lProcess3"/>
    <dgm:cxn modelId="{BE3F8D7E-F4C5-4077-9BE8-D7986D78A02D}" type="presOf" srcId="{6C622999-F739-4ED4-8D4E-1259BCA34ED1}" destId="{9F54111F-97AB-472B-BAE1-68A0FC4FE762}" srcOrd="0" destOrd="0" presId="urn:microsoft.com/office/officeart/2005/8/layout/lProcess3"/>
    <dgm:cxn modelId="{C2B69382-ECA3-4DCD-B2F7-699533506CF6}" srcId="{564D217F-4A8C-4D3F-9506-86F219E69C7E}" destId="{35047E9C-9338-4B0D-A3CF-4E2C82F9F60E}" srcOrd="1" destOrd="0" parTransId="{EE1FAC7A-D0FF-4B8F-9C0E-30E53328CBE0}" sibTransId="{BBAAF7F5-1FED-4E71-B34B-1A6F0D44950B}"/>
    <dgm:cxn modelId="{FDF77485-AEEB-4AEA-9E18-D38BC84B3E17}" srcId="{564D217F-4A8C-4D3F-9506-86F219E69C7E}" destId="{6C622999-F739-4ED4-8D4E-1259BCA34ED1}" srcOrd="3" destOrd="0" parTransId="{BE3FAC65-C378-4201-ABCB-08A8E95CA588}" sibTransId="{58538441-4B34-4715-A464-76FC7B0C6232}"/>
    <dgm:cxn modelId="{91D7E79A-5862-4D27-9370-9418B9D568DB}" srcId="{35047E9C-9338-4B0D-A3CF-4E2C82F9F60E}" destId="{7698E8A9-0CD3-4BBB-A844-4763D9AE3DDB}" srcOrd="0" destOrd="0" parTransId="{586F9002-41A0-4EC1-A44B-4583E6FE9AC3}" sibTransId="{6D0E2910-CD24-4055-A77B-BD40F239DF82}"/>
    <dgm:cxn modelId="{8F53F1B4-ACF8-4A7F-A577-0350B3230A02}" srcId="{564D217F-4A8C-4D3F-9506-86F219E69C7E}" destId="{5A8A24BD-E9BD-47D1-9FB3-C2CDCAD50559}" srcOrd="2" destOrd="0" parTransId="{0AAC68B2-B344-4637-8F3D-B0F805BC7170}" sibTransId="{44DD1DC1-7786-4FF3-A3FB-AC3F0AA75F79}"/>
    <dgm:cxn modelId="{AF2F1EBA-B0C4-4BDB-9918-8B296EAA5035}" srcId="{6C622999-F739-4ED4-8D4E-1259BCA34ED1}" destId="{9A53A655-0B14-4AFA-B123-13D8A7A0AAF3}" srcOrd="0" destOrd="0" parTransId="{8BCFB720-7DE1-4895-9F05-37DEE0C4BEDB}" sibTransId="{918AC47A-6719-4579-8850-1C04E128FDAB}"/>
    <dgm:cxn modelId="{C9AA86C1-FF18-4459-9472-12CEAEE87A45}" type="presOf" srcId="{35047E9C-9338-4B0D-A3CF-4E2C82F9F60E}" destId="{FB8D3E53-9ACE-45CA-BED7-C3D945DD4EB4}" srcOrd="0" destOrd="0" presId="urn:microsoft.com/office/officeart/2005/8/layout/lProcess3"/>
    <dgm:cxn modelId="{428360C7-82D4-4521-B59C-6827E6C2EA89}" srcId="{5A8A24BD-E9BD-47D1-9FB3-C2CDCAD50559}" destId="{50B2B5E8-FBC8-4FB0-B9AB-2B2012C45F80}" srcOrd="0" destOrd="0" parTransId="{01338E8B-3B86-4D0A-A245-C4CBF3C62404}" sibTransId="{F3AD4B82-4E01-4040-9F75-9EEFA876606C}"/>
    <dgm:cxn modelId="{F704A4D6-5192-4411-BEFC-0171A04AF28A}" type="presOf" srcId="{50B2B5E8-FBC8-4FB0-B9AB-2B2012C45F80}" destId="{1E251F2F-7BF6-4607-B9BB-172632DD0140}" srcOrd="0" destOrd="0" presId="urn:microsoft.com/office/officeart/2005/8/layout/lProcess3"/>
    <dgm:cxn modelId="{79A3AAEB-6A4A-497A-98DE-D12EB6D29ABB}" type="presOf" srcId="{5A8A24BD-E9BD-47D1-9FB3-C2CDCAD50559}" destId="{E6204A0B-5873-40FD-A5FA-4FCD7D1B6280}" srcOrd="0" destOrd="0" presId="urn:microsoft.com/office/officeart/2005/8/layout/lProcess3"/>
    <dgm:cxn modelId="{616077F5-52C0-4A72-A525-33576C6252CA}" type="presOf" srcId="{734FFD27-766A-443A-8C0B-538887D19774}" destId="{85720B9C-1A43-4537-8269-B8446EC0C8CB}" srcOrd="0" destOrd="0" presId="urn:microsoft.com/office/officeart/2005/8/layout/lProcess3"/>
    <dgm:cxn modelId="{B07C95FE-50FA-4A40-9003-DC19CC80F612}" type="presOf" srcId="{564D217F-4A8C-4D3F-9506-86F219E69C7E}" destId="{EA175D0F-114F-4DE3-8F51-FA160FA30476}" srcOrd="0" destOrd="0" presId="urn:microsoft.com/office/officeart/2005/8/layout/lProcess3"/>
    <dgm:cxn modelId="{005EC680-C966-4B2E-8E76-C27F8FF83DCE}" type="presParOf" srcId="{EA175D0F-114F-4DE3-8F51-FA160FA30476}" destId="{444A2D49-03CE-45EA-B4CF-C3A6296BF3BB}" srcOrd="0" destOrd="0" presId="urn:microsoft.com/office/officeart/2005/8/layout/lProcess3"/>
    <dgm:cxn modelId="{EF234020-031B-4812-A118-82CC238E376F}" type="presParOf" srcId="{444A2D49-03CE-45EA-B4CF-C3A6296BF3BB}" destId="{0EE433DF-98CC-479C-AA22-7466033AE36F}" srcOrd="0" destOrd="0" presId="urn:microsoft.com/office/officeart/2005/8/layout/lProcess3"/>
    <dgm:cxn modelId="{A62F0257-8AD3-4795-BC83-7F376E443200}" type="presParOf" srcId="{444A2D49-03CE-45EA-B4CF-C3A6296BF3BB}" destId="{1AC93751-F9D9-4F03-9C32-9653B7E3E3BC}" srcOrd="1" destOrd="0" presId="urn:microsoft.com/office/officeart/2005/8/layout/lProcess3"/>
    <dgm:cxn modelId="{CBDBA84A-AD66-4E55-BBF0-04BDBE8891E6}" type="presParOf" srcId="{444A2D49-03CE-45EA-B4CF-C3A6296BF3BB}" destId="{85720B9C-1A43-4537-8269-B8446EC0C8CB}" srcOrd="2" destOrd="0" presId="urn:microsoft.com/office/officeart/2005/8/layout/lProcess3"/>
    <dgm:cxn modelId="{D141AEAE-C45D-4299-AC4D-A3DD1CBB8E0C}" type="presParOf" srcId="{EA175D0F-114F-4DE3-8F51-FA160FA30476}" destId="{BF70A0CC-448E-4633-AA19-A059B891802C}" srcOrd="1" destOrd="0" presId="urn:microsoft.com/office/officeart/2005/8/layout/lProcess3"/>
    <dgm:cxn modelId="{ABEBFF5D-8F3A-4C2F-82F7-A4C0967D6F6A}" type="presParOf" srcId="{EA175D0F-114F-4DE3-8F51-FA160FA30476}" destId="{843CCE16-1A08-41E8-BEC6-DF605975F958}" srcOrd="2" destOrd="0" presId="urn:microsoft.com/office/officeart/2005/8/layout/lProcess3"/>
    <dgm:cxn modelId="{307C5BE8-A65E-4E8B-842C-018826562CD0}" type="presParOf" srcId="{843CCE16-1A08-41E8-BEC6-DF605975F958}" destId="{FB8D3E53-9ACE-45CA-BED7-C3D945DD4EB4}" srcOrd="0" destOrd="0" presId="urn:microsoft.com/office/officeart/2005/8/layout/lProcess3"/>
    <dgm:cxn modelId="{C390AEE6-AD83-47BF-9DBB-F5DDEECBC945}" type="presParOf" srcId="{843CCE16-1A08-41E8-BEC6-DF605975F958}" destId="{449868F5-E833-412B-B4E2-8B7CBBD77E8A}" srcOrd="1" destOrd="0" presId="urn:microsoft.com/office/officeart/2005/8/layout/lProcess3"/>
    <dgm:cxn modelId="{150341CD-0D55-4580-88AB-408F2FD4CFA7}" type="presParOf" srcId="{843CCE16-1A08-41E8-BEC6-DF605975F958}" destId="{3640EF0E-03E7-414B-96C2-DB919A9E6599}" srcOrd="2" destOrd="0" presId="urn:microsoft.com/office/officeart/2005/8/layout/lProcess3"/>
    <dgm:cxn modelId="{16E14789-0C6A-45F2-8AF2-DB222833FAD6}" type="presParOf" srcId="{EA175D0F-114F-4DE3-8F51-FA160FA30476}" destId="{0D110757-C02C-4AFB-B8EA-60FEE4294ED7}" srcOrd="3" destOrd="0" presId="urn:microsoft.com/office/officeart/2005/8/layout/lProcess3"/>
    <dgm:cxn modelId="{6B8AD6C6-C91A-4DD5-BEAF-8FBB21321486}" type="presParOf" srcId="{EA175D0F-114F-4DE3-8F51-FA160FA30476}" destId="{C75DC495-E800-4D18-80DF-CCAB1F3EA376}" srcOrd="4" destOrd="0" presId="urn:microsoft.com/office/officeart/2005/8/layout/lProcess3"/>
    <dgm:cxn modelId="{A83FF268-E2E8-4460-9989-FB098741063E}" type="presParOf" srcId="{C75DC495-E800-4D18-80DF-CCAB1F3EA376}" destId="{E6204A0B-5873-40FD-A5FA-4FCD7D1B6280}" srcOrd="0" destOrd="0" presId="urn:microsoft.com/office/officeart/2005/8/layout/lProcess3"/>
    <dgm:cxn modelId="{236128C3-A5DB-4553-8061-8335E1EC04EE}" type="presParOf" srcId="{C75DC495-E800-4D18-80DF-CCAB1F3EA376}" destId="{46FD71EB-0C57-4F94-90C8-ACD34D4B81C3}" srcOrd="1" destOrd="0" presId="urn:microsoft.com/office/officeart/2005/8/layout/lProcess3"/>
    <dgm:cxn modelId="{01CD83C7-E86E-4110-AF88-AAF9DA1BED75}" type="presParOf" srcId="{C75DC495-E800-4D18-80DF-CCAB1F3EA376}" destId="{1E251F2F-7BF6-4607-B9BB-172632DD0140}" srcOrd="2" destOrd="0" presId="urn:microsoft.com/office/officeart/2005/8/layout/lProcess3"/>
    <dgm:cxn modelId="{6C41A754-31AD-45AB-B176-3E8C419C2C30}" type="presParOf" srcId="{EA175D0F-114F-4DE3-8F51-FA160FA30476}" destId="{4D2F0CAF-8753-4627-9825-1614CB21A4DE}" srcOrd="5" destOrd="0" presId="urn:microsoft.com/office/officeart/2005/8/layout/lProcess3"/>
    <dgm:cxn modelId="{9F311DA7-19DE-4D4C-9C02-02ED2F1CA0E9}" type="presParOf" srcId="{EA175D0F-114F-4DE3-8F51-FA160FA30476}" destId="{D656EA00-2B26-4F88-A344-8AC96C09610A}" srcOrd="6" destOrd="0" presId="urn:microsoft.com/office/officeart/2005/8/layout/lProcess3"/>
    <dgm:cxn modelId="{A7D9193E-5CD3-457A-8F4B-59710DC741D9}" type="presParOf" srcId="{D656EA00-2B26-4F88-A344-8AC96C09610A}" destId="{9F54111F-97AB-472B-BAE1-68A0FC4FE762}" srcOrd="0" destOrd="0" presId="urn:microsoft.com/office/officeart/2005/8/layout/lProcess3"/>
    <dgm:cxn modelId="{D32F3B12-E101-4FBC-9ECB-6E5ABE76FD23}" type="presParOf" srcId="{D656EA00-2B26-4F88-A344-8AC96C09610A}" destId="{EBC229FE-1122-4CAF-B4C6-DC269C85C729}" srcOrd="1" destOrd="0" presId="urn:microsoft.com/office/officeart/2005/8/layout/lProcess3"/>
    <dgm:cxn modelId="{FC26657A-1358-4025-84FB-E2E92E7F144B}" type="presParOf" srcId="{D656EA00-2B26-4F88-A344-8AC96C09610A}" destId="{C47C04D4-6229-472D-B8A9-8C2EBDB6CBE5}" srcOrd="2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E433DF-98CC-479C-AA22-7466033AE36F}">
      <dsp:nvSpPr>
        <dsp:cNvPr id="0" name=""/>
        <dsp:cNvSpPr/>
      </dsp:nvSpPr>
      <dsp:spPr>
        <a:xfrm>
          <a:off x="1512167" y="1668"/>
          <a:ext cx="2410017" cy="96400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25400" rIns="0" bIns="25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40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badi" panose="020B0604020104020204" pitchFamily="34" charset="0"/>
            </a:rPr>
            <a:t>1</a:t>
          </a:r>
        </a:p>
      </dsp:txBody>
      <dsp:txXfrm>
        <a:off x="1994171" y="1668"/>
        <a:ext cx="1446010" cy="964007"/>
      </dsp:txXfrm>
    </dsp:sp>
    <dsp:sp modelId="{85720B9C-1A43-4537-8269-B8446EC0C8CB}">
      <dsp:nvSpPr>
        <dsp:cNvPr id="0" name=""/>
        <dsp:cNvSpPr/>
      </dsp:nvSpPr>
      <dsp:spPr>
        <a:xfrm>
          <a:off x="3608882" y="83608"/>
          <a:ext cx="3303879" cy="800125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>
              <a:latin typeface="Abadi" panose="020B0604020104020204" pitchFamily="34" charset="0"/>
            </a:rPr>
            <a:t>Deliberare l’adesione</a:t>
          </a:r>
        </a:p>
      </dsp:txBody>
      <dsp:txXfrm>
        <a:off x="4008945" y="83608"/>
        <a:ext cx="2503754" cy="800125"/>
      </dsp:txXfrm>
    </dsp:sp>
    <dsp:sp modelId="{FB8D3E53-9ACE-45CA-BED7-C3D945DD4EB4}">
      <dsp:nvSpPr>
        <dsp:cNvPr id="0" name=""/>
        <dsp:cNvSpPr/>
      </dsp:nvSpPr>
      <dsp:spPr>
        <a:xfrm>
          <a:off x="1512167" y="1100636"/>
          <a:ext cx="2410017" cy="96400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25400" rIns="0" bIns="25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40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badi" panose="020B0604020104020204" pitchFamily="34" charset="0"/>
            </a:rPr>
            <a:t>2</a:t>
          </a:r>
        </a:p>
      </dsp:txBody>
      <dsp:txXfrm>
        <a:off x="1994171" y="1100636"/>
        <a:ext cx="1446010" cy="964007"/>
      </dsp:txXfrm>
    </dsp:sp>
    <dsp:sp modelId="{3640EF0E-03E7-414B-96C2-DB919A9E6599}">
      <dsp:nvSpPr>
        <dsp:cNvPr id="0" name=""/>
        <dsp:cNvSpPr/>
      </dsp:nvSpPr>
      <dsp:spPr>
        <a:xfrm>
          <a:off x="3608882" y="1182577"/>
          <a:ext cx="3296458" cy="800125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>
              <a:latin typeface="Abadi" panose="020B0604020104020204" pitchFamily="34" charset="0"/>
            </a:rPr>
            <a:t>Trasmettere l’adesione all’AT di riferimento</a:t>
          </a:r>
        </a:p>
      </dsp:txBody>
      <dsp:txXfrm>
        <a:off x="4008945" y="1182577"/>
        <a:ext cx="2496333" cy="800125"/>
      </dsp:txXfrm>
    </dsp:sp>
    <dsp:sp modelId="{E6204A0B-5873-40FD-A5FA-4FCD7D1B6280}">
      <dsp:nvSpPr>
        <dsp:cNvPr id="0" name=""/>
        <dsp:cNvSpPr/>
      </dsp:nvSpPr>
      <dsp:spPr>
        <a:xfrm>
          <a:off x="1512167" y="2199604"/>
          <a:ext cx="2410017" cy="96400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25400" rIns="0" bIns="25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40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badi" panose="020B0604020104020204" pitchFamily="34" charset="0"/>
            </a:rPr>
            <a:t>3</a:t>
          </a:r>
        </a:p>
      </dsp:txBody>
      <dsp:txXfrm>
        <a:off x="1994171" y="2199604"/>
        <a:ext cx="1446010" cy="964007"/>
      </dsp:txXfrm>
    </dsp:sp>
    <dsp:sp modelId="{1E251F2F-7BF6-4607-B9BB-172632DD0140}">
      <dsp:nvSpPr>
        <dsp:cNvPr id="0" name=""/>
        <dsp:cNvSpPr/>
      </dsp:nvSpPr>
      <dsp:spPr>
        <a:xfrm>
          <a:off x="3608882" y="2281545"/>
          <a:ext cx="3303879" cy="800125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>
              <a:latin typeface="Abadi" panose="020B0604020104020204" pitchFamily="34" charset="0"/>
            </a:rPr>
            <a:t>Presentare domanda di verifica antimafia all’AT di riferimento</a:t>
          </a:r>
        </a:p>
      </dsp:txBody>
      <dsp:txXfrm>
        <a:off x="4008945" y="2281545"/>
        <a:ext cx="2503754" cy="800125"/>
      </dsp:txXfrm>
    </dsp:sp>
    <dsp:sp modelId="{9F54111F-97AB-472B-BAE1-68A0FC4FE762}">
      <dsp:nvSpPr>
        <dsp:cNvPr id="0" name=""/>
        <dsp:cNvSpPr/>
      </dsp:nvSpPr>
      <dsp:spPr>
        <a:xfrm>
          <a:off x="1512167" y="3298572"/>
          <a:ext cx="2410017" cy="96400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25400" rIns="0" bIns="25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40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badi" panose="020B0604020104020204" pitchFamily="34" charset="0"/>
            </a:rPr>
            <a:t>4</a:t>
          </a:r>
        </a:p>
      </dsp:txBody>
      <dsp:txXfrm>
        <a:off x="1994171" y="3298572"/>
        <a:ext cx="1446010" cy="964007"/>
      </dsp:txXfrm>
    </dsp:sp>
    <dsp:sp modelId="{C47C04D4-6229-472D-B8A9-8C2EBDB6CBE5}">
      <dsp:nvSpPr>
        <dsp:cNvPr id="0" name=""/>
        <dsp:cNvSpPr/>
      </dsp:nvSpPr>
      <dsp:spPr>
        <a:xfrm>
          <a:off x="3608882" y="3380513"/>
          <a:ext cx="3447902" cy="800125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>
              <a:latin typeface="Abadi" panose="020B0604020104020204" pitchFamily="34" charset="0"/>
            </a:rPr>
            <a:t>Far siglare ai partner commerciali (fornitore/subappaltatore) operanti nei settori sensibili l’informativa </a:t>
          </a:r>
          <a:r>
            <a:rPr lang="it-IT" sz="1200" i="1" kern="1200" dirty="0">
              <a:latin typeface="Abadi" panose="020B0604020104020204" pitchFamily="34" charset="0"/>
            </a:rPr>
            <a:t>privacy</a:t>
          </a:r>
        </a:p>
      </dsp:txBody>
      <dsp:txXfrm>
        <a:off x="4008945" y="3380513"/>
        <a:ext cx="2647777" cy="8001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ED22CAFB-8BA8-4526-A546-0AC45E1472B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2547" cy="498001"/>
          </a:xfrm>
          <a:prstGeom prst="rect">
            <a:avLst/>
          </a:prstGeom>
        </p:spPr>
        <p:txBody>
          <a:bodyPr vert="horz" lIns="91888" tIns="45944" rIns="91888" bIns="45944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8C9D5580-E645-447D-82E6-F88A07FE5C3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3852" y="0"/>
            <a:ext cx="2972547" cy="498001"/>
          </a:xfrm>
          <a:prstGeom prst="rect">
            <a:avLst/>
          </a:prstGeom>
        </p:spPr>
        <p:txBody>
          <a:bodyPr vert="horz" lIns="91888" tIns="45944" rIns="91888" bIns="45944" rtlCol="0"/>
          <a:lstStyle>
            <a:lvl1pPr algn="r">
              <a:defRPr sz="1200"/>
            </a:lvl1pPr>
          </a:lstStyle>
          <a:p>
            <a:fld id="{0F887C0F-2079-47EC-9BBE-33217F6CBEB1}" type="datetimeFigureOut">
              <a:rPr lang="it-IT" smtClean="0"/>
              <a:t>11/02/2022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C01E772F-7257-481A-ABB5-5FD92522347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9276"/>
            <a:ext cx="2972547" cy="498000"/>
          </a:xfrm>
          <a:prstGeom prst="rect">
            <a:avLst/>
          </a:prstGeom>
        </p:spPr>
        <p:txBody>
          <a:bodyPr vert="horz" lIns="91888" tIns="45944" rIns="91888" bIns="45944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E02C757E-A55C-4D3C-AF94-4A46DD47E62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3852" y="9449276"/>
            <a:ext cx="2972547" cy="498000"/>
          </a:xfrm>
          <a:prstGeom prst="rect">
            <a:avLst/>
          </a:prstGeom>
        </p:spPr>
        <p:txBody>
          <a:bodyPr vert="horz" lIns="91888" tIns="45944" rIns="91888" bIns="45944" rtlCol="0" anchor="b"/>
          <a:lstStyle>
            <a:lvl1pPr algn="r">
              <a:defRPr sz="1200"/>
            </a:lvl1pPr>
          </a:lstStyle>
          <a:p>
            <a:fld id="{B45FD5FD-2ECD-4EE5-A16E-27141B5090C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702132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4" y="0"/>
            <a:ext cx="2972498" cy="497126"/>
          </a:xfrm>
          <a:prstGeom prst="rect">
            <a:avLst/>
          </a:prstGeom>
        </p:spPr>
        <p:txBody>
          <a:bodyPr vert="horz" lIns="91888" tIns="45944" rIns="91888" bIns="45944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3895" y="0"/>
            <a:ext cx="2972498" cy="497126"/>
          </a:xfrm>
          <a:prstGeom prst="rect">
            <a:avLst/>
          </a:prstGeom>
        </p:spPr>
        <p:txBody>
          <a:bodyPr vert="horz" lIns="91888" tIns="45944" rIns="91888" bIns="45944" rtlCol="0"/>
          <a:lstStyle>
            <a:lvl1pPr algn="r">
              <a:defRPr sz="1200"/>
            </a:lvl1pPr>
          </a:lstStyle>
          <a:p>
            <a:fld id="{DCD55BAF-4538-4657-8B93-5CC95BAD3828}" type="datetimeFigureOut">
              <a:rPr lang="it-IT" smtClean="0"/>
              <a:t>11/02/2022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88" tIns="45944" rIns="91888" bIns="45944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966" y="4725076"/>
            <a:ext cx="5486078" cy="4475718"/>
          </a:xfrm>
          <a:prstGeom prst="rect">
            <a:avLst/>
          </a:prstGeom>
        </p:spPr>
        <p:txBody>
          <a:bodyPr vert="horz" lIns="91888" tIns="45944" rIns="91888" bIns="45944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4" y="9448564"/>
            <a:ext cx="2972498" cy="497125"/>
          </a:xfrm>
          <a:prstGeom prst="rect">
            <a:avLst/>
          </a:prstGeom>
        </p:spPr>
        <p:txBody>
          <a:bodyPr vert="horz" lIns="91888" tIns="45944" rIns="91888" bIns="45944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3895" y="9448564"/>
            <a:ext cx="2972498" cy="497125"/>
          </a:xfrm>
          <a:prstGeom prst="rect">
            <a:avLst/>
          </a:prstGeom>
        </p:spPr>
        <p:txBody>
          <a:bodyPr vert="horz" lIns="91888" tIns="45944" rIns="91888" bIns="45944" rtlCol="0" anchor="b"/>
          <a:lstStyle>
            <a:lvl1pPr algn="r">
              <a:defRPr sz="1200"/>
            </a:lvl1pPr>
          </a:lstStyle>
          <a:p>
            <a:fld id="{CECD23C9-61C3-4B4F-8A4C-45CB0F6D5E1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592743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CD23C9-61C3-4B4F-8A4C-45CB0F6D5E15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04425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CCA11-1718-4ADF-A2E8-57B1F4116BD8}" type="datetimeFigureOut">
              <a:rPr lang="it-IT" smtClean="0"/>
              <a:t>11/02/2022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D0E04-9EFB-448D-B48E-84BE173FD4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89516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CCA11-1718-4ADF-A2E8-57B1F4116BD8}" type="datetimeFigureOut">
              <a:rPr lang="it-IT" smtClean="0"/>
              <a:t>11/02/2022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D0E04-9EFB-448D-B48E-84BE173FD4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26293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CCA11-1718-4ADF-A2E8-57B1F4116BD8}" type="datetimeFigureOut">
              <a:rPr lang="it-IT" smtClean="0"/>
              <a:t>11/02/2022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D0E04-9EFB-448D-B48E-84BE173FD4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56404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magin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1" y="492257"/>
            <a:ext cx="2688573" cy="848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78704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magin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29712"/>
            <a:ext cx="1448501" cy="457146"/>
          </a:xfrm>
          <a:prstGeom prst="rect">
            <a:avLst/>
          </a:prstGeom>
        </p:spPr>
      </p:pic>
      <p:cxnSp>
        <p:nvCxnSpPr>
          <p:cNvPr id="8" name="Connettore 1 7"/>
          <p:cNvCxnSpPr/>
          <p:nvPr userDrawn="1"/>
        </p:nvCxnSpPr>
        <p:spPr>
          <a:xfrm>
            <a:off x="-252536" y="6165304"/>
            <a:ext cx="9577064" cy="0"/>
          </a:xfrm>
          <a:prstGeom prst="line">
            <a:avLst/>
          </a:prstGeom>
          <a:ln w="1905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ttangolo 9"/>
          <p:cNvSpPr/>
          <p:nvPr userDrawn="1"/>
        </p:nvSpPr>
        <p:spPr>
          <a:xfrm>
            <a:off x="8100392" y="-387424"/>
            <a:ext cx="720080" cy="711498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41766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CCA11-1718-4ADF-A2E8-57B1F4116BD8}" type="datetimeFigureOut">
              <a:rPr lang="it-IT" smtClean="0"/>
              <a:t>11/02/2022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D0E04-9EFB-448D-B48E-84BE173FD4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58332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CCA11-1718-4ADF-A2E8-57B1F4116BD8}" type="datetimeFigureOut">
              <a:rPr lang="it-IT" smtClean="0"/>
              <a:t>11/02/2022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D0E04-9EFB-448D-B48E-84BE173FD4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83668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CCA11-1718-4ADF-A2E8-57B1F4116BD8}" type="datetimeFigureOut">
              <a:rPr lang="it-IT" smtClean="0"/>
              <a:t>11/02/2022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D0E04-9EFB-448D-B48E-84BE173FD4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63616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CCA11-1718-4ADF-A2E8-57B1F4116BD8}" type="datetimeFigureOut">
              <a:rPr lang="it-IT" smtClean="0"/>
              <a:t>11/02/2022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D0E04-9EFB-448D-B48E-84BE173FD4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57450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CCA11-1718-4ADF-A2E8-57B1F4116BD8}" type="datetimeFigureOut">
              <a:rPr lang="it-IT" smtClean="0"/>
              <a:t>11/02/2022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D0E04-9EFB-448D-B48E-84BE173FD4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98249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CCA11-1718-4ADF-A2E8-57B1F4116BD8}" type="datetimeFigureOut">
              <a:rPr lang="it-IT" smtClean="0"/>
              <a:t>11/02/2022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D0E04-9EFB-448D-B48E-84BE173FD4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87386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CCA11-1718-4ADF-A2E8-57B1F4116BD8}" type="datetimeFigureOut">
              <a:rPr lang="it-IT" smtClean="0"/>
              <a:t>11/02/2022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D0E04-9EFB-448D-B48E-84BE173FD4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12351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CCA11-1718-4ADF-A2E8-57B1F4116BD8}" type="datetimeFigureOut">
              <a:rPr lang="it-IT" smtClean="0"/>
              <a:t>11/02/2022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D0E04-9EFB-448D-B48E-84BE173FD4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2895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ACCA11-1718-4ADF-A2E8-57B1F4116BD8}" type="datetimeFigureOut">
              <a:rPr lang="it-IT" smtClean="0"/>
              <a:t>11/02/2022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D0E04-9EFB-448D-B48E-84BE173FD4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37967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2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/>
          <p:cNvSpPr/>
          <p:nvPr/>
        </p:nvSpPr>
        <p:spPr>
          <a:xfrm>
            <a:off x="6876256" y="0"/>
            <a:ext cx="2267744" cy="6957392"/>
          </a:xfrm>
          <a:prstGeom prst="rect">
            <a:avLst/>
          </a:prstGeom>
          <a:solidFill>
            <a:srgbClr val="0039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Rettangolo 15"/>
          <p:cNvSpPr/>
          <p:nvPr/>
        </p:nvSpPr>
        <p:spPr>
          <a:xfrm>
            <a:off x="53752" y="2612064"/>
            <a:ext cx="9036496" cy="25451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8" name="CasellaDiTesto 17"/>
          <p:cNvSpPr txBox="1"/>
          <p:nvPr/>
        </p:nvSpPr>
        <p:spPr>
          <a:xfrm>
            <a:off x="135090" y="2780928"/>
            <a:ext cx="860334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badi" panose="020B0604020104020204" pitchFamily="34" charset="0"/>
                <a:cs typeface="Arial" panose="020B0604020202020204" pitchFamily="34" charset="0"/>
              </a:rPr>
              <a:t>Protocollo di Legalità</a:t>
            </a:r>
          </a:p>
          <a:p>
            <a:pPr algn="ctr"/>
            <a:r>
              <a:rPr lang="it-IT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badi" panose="020B0604020104020204" pitchFamily="34" charset="0"/>
                <a:cs typeface="Arial" panose="020B0604020202020204" pitchFamily="34" charset="0"/>
              </a:rPr>
              <a:t>Ance-Ministero Interno</a:t>
            </a:r>
            <a:endParaRPr lang="it-IT" sz="4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badi" panose="020B0604020104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21752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3769599C-EEE1-429A-B024-DAD61337DE12}"/>
              </a:ext>
            </a:extLst>
          </p:cNvPr>
          <p:cNvSpPr txBox="1"/>
          <p:nvPr/>
        </p:nvSpPr>
        <p:spPr>
          <a:xfrm>
            <a:off x="647564" y="2282151"/>
            <a:ext cx="784887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3200" dirty="0">
                <a:latin typeface="Abadi" panose="020B0604020104020204" pitchFamily="34" charset="0"/>
              </a:rPr>
              <a:t>Il Protocollo ANCE-Ministero dell’Interno </a:t>
            </a:r>
            <a:r>
              <a:rPr lang="it-IT" sz="3200" b="1" dirty="0">
                <a:latin typeface="Abadi" panose="020B0604020104020204" pitchFamily="34" charset="0"/>
              </a:rPr>
              <a:t>è il primo </a:t>
            </a:r>
            <a:r>
              <a:rPr lang="it-IT" sz="3200" dirty="0">
                <a:latin typeface="Abadi" panose="020B0604020104020204" pitchFamily="34" charset="0"/>
              </a:rPr>
              <a:t>ad essere concluso a seguito dell’introduzione nel Codice Antimafia (per effetto dell’art. 3 del D.L. n. 76/2020 «Decreto semplificazioni») dell’</a:t>
            </a:r>
            <a:r>
              <a:rPr lang="it-IT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badi" panose="020B0604020104020204" pitchFamily="34" charset="0"/>
              </a:rPr>
              <a:t>art. 83 bis</a:t>
            </a:r>
            <a:r>
              <a:rPr lang="it-IT" sz="3200" dirty="0">
                <a:latin typeface="Abadi" panose="020B0604020104020204" pitchFamily="34" charset="0"/>
              </a:rPr>
              <a:t>, che ha previsto l’estensione delle verifiche antimafia </a:t>
            </a:r>
            <a:r>
              <a:rPr lang="it-IT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badi" panose="020B0604020104020204" pitchFamily="34" charset="0"/>
              </a:rPr>
              <a:t>anche su richiesta dei privati</a:t>
            </a:r>
            <a:r>
              <a:rPr lang="it-IT" sz="3200" dirty="0">
                <a:latin typeface="Abadi" panose="020B0604020104020204" pitchFamily="34" charset="0"/>
              </a:rPr>
              <a:t>.</a:t>
            </a:r>
          </a:p>
        </p:txBody>
      </p:sp>
      <p:sp>
        <p:nvSpPr>
          <p:cNvPr id="2" name="Rettangolo 1">
            <a:extLst>
              <a:ext uri="{FF2B5EF4-FFF2-40B4-BE49-F238E27FC236}">
                <a16:creationId xmlns:a16="http://schemas.microsoft.com/office/drawing/2014/main" id="{1AEECD8B-8999-4344-89BF-E7A3B1AE9668}"/>
              </a:ext>
            </a:extLst>
          </p:cNvPr>
          <p:cNvSpPr/>
          <p:nvPr/>
        </p:nvSpPr>
        <p:spPr>
          <a:xfrm>
            <a:off x="3126478" y="1340768"/>
            <a:ext cx="289104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5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Premessa</a:t>
            </a:r>
          </a:p>
        </p:txBody>
      </p:sp>
    </p:spTree>
    <p:extLst>
      <p:ext uri="{BB962C8B-B14F-4D97-AF65-F5344CB8AC3E}">
        <p14:creationId xmlns:p14="http://schemas.microsoft.com/office/powerpoint/2010/main" val="31745689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3769599C-EEE1-429A-B024-DAD61337DE12}"/>
              </a:ext>
            </a:extLst>
          </p:cNvPr>
          <p:cNvSpPr txBox="1"/>
          <p:nvPr/>
        </p:nvSpPr>
        <p:spPr>
          <a:xfrm>
            <a:off x="647564" y="1484784"/>
            <a:ext cx="784887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3200" dirty="0">
                <a:latin typeface="Abadi" panose="020B0604020104020204" pitchFamily="34" charset="0"/>
              </a:rPr>
              <a:t>A regime, infatti, sono </a:t>
            </a:r>
            <a:r>
              <a:rPr lang="it-IT" sz="3200" b="1" dirty="0">
                <a:latin typeface="Abadi" panose="020B0604020104020204" pitchFamily="34" charset="0"/>
              </a:rPr>
              <a:t>solo</a:t>
            </a:r>
            <a:r>
              <a:rPr lang="it-IT" sz="3200" dirty="0">
                <a:latin typeface="Abadi" panose="020B0604020104020204" pitchFamily="34" charset="0"/>
              </a:rPr>
              <a:t> le pubbliche amministrazioni, gli enti pubblici, gli enti e le aziende vigilati dallo Stato o da altro ente pubblico e le società o imprese comunque controllate dallo Stato o da altro ente pubblico nonché i concessionari di lavori o di servizi pubblici, che devono e possono acquisire la documentazione antimafia</a:t>
            </a:r>
          </a:p>
        </p:txBody>
      </p:sp>
    </p:spTree>
    <p:extLst>
      <p:ext uri="{BB962C8B-B14F-4D97-AF65-F5344CB8AC3E}">
        <p14:creationId xmlns:p14="http://schemas.microsoft.com/office/powerpoint/2010/main" val="41697430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6858F920-E157-44F8-9948-0ED98FAFE58A}"/>
              </a:ext>
            </a:extLst>
          </p:cNvPr>
          <p:cNvSpPr txBox="1"/>
          <p:nvPr/>
        </p:nvSpPr>
        <p:spPr>
          <a:xfrm>
            <a:off x="682146" y="2204864"/>
            <a:ext cx="7992888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sz="2200" b="0" i="0" dirty="0">
                <a:effectLst/>
                <a:latin typeface="Abadi" panose="020B0604020104020204" pitchFamily="34" charset="0"/>
              </a:rPr>
              <a:t>Il Ministero dell’Interno può </a:t>
            </a:r>
            <a:r>
              <a:rPr lang="it-IT" sz="2200" b="0" i="0" u="sng" dirty="0">
                <a:effectLst/>
                <a:latin typeface="Abadi" panose="020B0604020104020204" pitchFamily="34" charset="0"/>
              </a:rPr>
              <a:t>sottoscrivere protocolli</a:t>
            </a:r>
            <a:r>
              <a:rPr lang="it-IT" sz="2200" b="0" i="0" dirty="0">
                <a:effectLst/>
                <a:latin typeface="Abadi" panose="020B0604020104020204" pitchFamily="34" charset="0"/>
              </a:rPr>
              <a:t>, o altre intese comunque denominate, </a:t>
            </a:r>
            <a:r>
              <a:rPr lang="it-IT" sz="2200" b="1" i="0" dirty="0">
                <a:effectLst/>
                <a:latin typeface="Abadi" panose="020B0604020104020204" pitchFamily="34" charset="0"/>
              </a:rPr>
              <a:t>per la prevenzione e il contrasto dei fenomeni di criminalità organizzata,</a:t>
            </a:r>
            <a:r>
              <a:rPr lang="it-IT" sz="2200" b="0" i="0" dirty="0">
                <a:effectLst/>
                <a:latin typeface="Abadi" panose="020B0604020104020204" pitchFamily="34" charset="0"/>
              </a:rPr>
              <a:t> anche allo scopo di estendere convenzionalmente il ricorso alla documentazione antimafia di cui all'articolo 84. I protocolli di cui al presente articolo possono essere sottoscritti anche con imprese di rilevanza strategica per l'economia nazionale nonché </a:t>
            </a:r>
            <a:r>
              <a:rPr lang="it-IT" sz="2200" b="1" i="0" u="sng" dirty="0">
                <a:effectLst/>
                <a:latin typeface="Abadi" panose="020B0604020104020204" pitchFamily="34" charset="0"/>
              </a:rPr>
              <a:t>con associazioni maggiormente rappresentative a livello nazionale di categorie produttive, economiche o imprenditoriali </a:t>
            </a:r>
            <a:r>
              <a:rPr lang="it-IT" sz="2200" b="1" i="0" dirty="0">
                <a:effectLst/>
                <a:latin typeface="Abadi" panose="020B0604020104020204" pitchFamily="34" charset="0"/>
              </a:rPr>
              <a:t>e con le organizzazioni sindacali, e possono prevedere modalità per il rilascio della documentazione antimafia anche su richiesta di soggetti privati…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9FD48BE0-972C-4A4B-93C7-F4A237C9E309}"/>
              </a:ext>
            </a:extLst>
          </p:cNvPr>
          <p:cNvSpPr txBox="1"/>
          <p:nvPr/>
        </p:nvSpPr>
        <p:spPr>
          <a:xfrm>
            <a:off x="682146" y="1556792"/>
            <a:ext cx="7992888" cy="4795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>
                <a:solidFill>
                  <a:schemeClr val="accent1"/>
                </a:solidFill>
                <a:latin typeface="+mj-lt"/>
              </a:rPr>
              <a:t>Art 83 bis  D.LGS 6 settembre 2011, n. 159 (Codice Antimafia) </a:t>
            </a:r>
          </a:p>
        </p:txBody>
      </p:sp>
    </p:spTree>
    <p:extLst>
      <p:ext uri="{BB962C8B-B14F-4D97-AF65-F5344CB8AC3E}">
        <p14:creationId xmlns:p14="http://schemas.microsoft.com/office/powerpoint/2010/main" val="18059336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3769599C-EEE1-429A-B024-DAD61337DE12}"/>
              </a:ext>
            </a:extLst>
          </p:cNvPr>
          <p:cNvSpPr txBox="1"/>
          <p:nvPr/>
        </p:nvSpPr>
        <p:spPr>
          <a:xfrm>
            <a:off x="678094" y="2619910"/>
            <a:ext cx="778781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800" dirty="0">
                <a:latin typeface="Abadi" panose="020B0604020104020204" pitchFamily="34" charset="0"/>
              </a:rPr>
              <a:t> A valle del nuovo art. 83 bis del Codice Antimafia,</a:t>
            </a:r>
          </a:p>
          <a:p>
            <a:pPr algn="just"/>
            <a:r>
              <a:rPr lang="it-IT" sz="2800" dirty="0">
                <a:latin typeface="Abadi" panose="020B0604020104020204" pitchFamily="34" charset="0"/>
              </a:rPr>
              <a:t>il Ministero dell’interno e ANCE in data </a:t>
            </a:r>
            <a:r>
              <a:rPr lang="it-IT" sz="28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badi" panose="020B0604020104020204" pitchFamily="34" charset="0"/>
              </a:rPr>
              <a:t>4 agosto 2021 </a:t>
            </a:r>
            <a:r>
              <a:rPr lang="it-IT" sz="2800" dirty="0">
                <a:latin typeface="Abadi" panose="020B0604020104020204" pitchFamily="34" charset="0"/>
              </a:rPr>
              <a:t>hanno sottoscritto un Protocollo finalizzato alla prevenzione dei tentativi di infiltrazione criminale nel settore dell’edilizia.</a:t>
            </a:r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68459545-4446-473C-8569-20B566E8032F}"/>
              </a:ext>
            </a:extLst>
          </p:cNvPr>
          <p:cNvSpPr/>
          <p:nvPr/>
        </p:nvSpPr>
        <p:spPr>
          <a:xfrm>
            <a:off x="647564" y="1556792"/>
            <a:ext cx="7742116" cy="93610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5400" dirty="0">
                <a:ln w="0"/>
                <a:solidFill>
                  <a:srgbClr val="4F81BD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/>
              </a:rPr>
              <a:t>Protocollo di legalità ANCE</a:t>
            </a:r>
            <a:endParaRPr kumimoji="0" lang="it-IT" sz="5400" b="0" i="0" u="none" strike="noStrike" kern="1200" cap="none" spc="0" normalizeH="0" baseline="0" noProof="0" dirty="0">
              <a:ln w="0"/>
              <a:solidFill>
                <a:srgbClr val="4F81BD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588638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3769599C-EEE1-429A-B024-DAD61337DE12}"/>
              </a:ext>
            </a:extLst>
          </p:cNvPr>
          <p:cNvSpPr txBox="1"/>
          <p:nvPr/>
        </p:nvSpPr>
        <p:spPr>
          <a:xfrm>
            <a:off x="251520" y="2564904"/>
            <a:ext cx="864096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3200" dirty="0">
                <a:latin typeface="Abadi" panose="020B0604020104020204" pitchFamily="34" charset="0"/>
              </a:rPr>
              <a:t>Il Protocollo mira a rafforzare la </a:t>
            </a:r>
            <a:r>
              <a:rPr lang="it-IT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badi" panose="020B0604020104020204" pitchFamily="34" charset="0"/>
              </a:rPr>
              <a:t>prevenzione dei tentativi di infiltrazione criminale </a:t>
            </a:r>
            <a:r>
              <a:rPr lang="it-IT" sz="3200" dirty="0">
                <a:latin typeface="Abadi" panose="020B0604020104020204" pitchFamily="34" charset="0"/>
              </a:rPr>
              <a:t>nei rapporti fra privati, </a:t>
            </a:r>
            <a:r>
              <a:rPr lang="it-IT" sz="3200" b="1" dirty="0">
                <a:latin typeface="Abadi" panose="020B0604020104020204" pitchFamily="34" charset="0"/>
              </a:rPr>
              <a:t>nei contratti tra le imprese associate e la loro filiera </a:t>
            </a:r>
            <a:r>
              <a:rPr lang="it-IT" sz="3200" dirty="0">
                <a:latin typeface="Abadi" panose="020B0604020104020204" pitchFamily="34" charset="0"/>
              </a:rPr>
              <a:t>(fornitori/subappaltatori) elevando il livello di attenzione sulle </a:t>
            </a:r>
            <a:r>
              <a:rPr lang="it-IT" sz="3200" b="1" dirty="0">
                <a:latin typeface="Abadi" panose="020B0604020104020204" pitchFamily="34" charset="0"/>
              </a:rPr>
              <a:t>attività maggiormente esposte al rischio di infiltrazione mafiosa </a:t>
            </a:r>
            <a:r>
              <a:rPr lang="it-IT" sz="3200" dirty="0">
                <a:latin typeface="Abadi" panose="020B0604020104020204" pitchFamily="34" charset="0"/>
              </a:rPr>
              <a:t>(cd settori a rischio) .</a:t>
            </a:r>
          </a:p>
        </p:txBody>
      </p:sp>
      <p:sp>
        <p:nvSpPr>
          <p:cNvPr id="2" name="Rettangolo 1">
            <a:extLst>
              <a:ext uri="{FF2B5EF4-FFF2-40B4-BE49-F238E27FC236}">
                <a16:creationId xmlns:a16="http://schemas.microsoft.com/office/drawing/2014/main" id="{1AEECD8B-8999-4344-89BF-E7A3B1AE9668}"/>
              </a:ext>
            </a:extLst>
          </p:cNvPr>
          <p:cNvSpPr/>
          <p:nvPr/>
        </p:nvSpPr>
        <p:spPr>
          <a:xfrm>
            <a:off x="3175977" y="1556792"/>
            <a:ext cx="279204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5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Obiettivo</a:t>
            </a:r>
          </a:p>
        </p:txBody>
      </p:sp>
    </p:spTree>
    <p:extLst>
      <p:ext uri="{BB962C8B-B14F-4D97-AF65-F5344CB8AC3E}">
        <p14:creationId xmlns:p14="http://schemas.microsoft.com/office/powerpoint/2010/main" val="41217774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3769599C-EEE1-429A-B024-DAD61337DE12}"/>
              </a:ext>
            </a:extLst>
          </p:cNvPr>
          <p:cNvSpPr txBox="1"/>
          <p:nvPr/>
        </p:nvSpPr>
        <p:spPr>
          <a:xfrm>
            <a:off x="595812" y="2204864"/>
            <a:ext cx="7864620" cy="45397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17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badi" panose="020B0604020104020204" pitchFamily="34" charset="0"/>
              </a:rPr>
              <a:t>A</a:t>
            </a:r>
            <a:r>
              <a:rPr kumimoji="0" lang="it-IT" sz="17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badi" panose="020B0604020104020204" pitchFamily="34" charset="0"/>
                <a:ea typeface="+mn-ea"/>
                <a:cs typeface="+mn-cs"/>
              </a:rPr>
              <a:t>ttività</a:t>
            </a:r>
            <a:r>
              <a:rPr kumimoji="0" lang="it-IT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badi" panose="020B0604020104020204" pitchFamily="34" charset="0"/>
                <a:ea typeface="+mn-ea"/>
                <a:cs typeface="+mn-cs"/>
              </a:rPr>
              <a:t> imprenditoriali espressamente individuate nell'art.1, comma 53, della L. n. 190/2012</a:t>
            </a:r>
            <a:r>
              <a:rPr kumimoji="0" lang="it-IT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badi" panose="020B0604020104020204" pitchFamily="34" charset="0"/>
                <a:ea typeface="+mn-ea"/>
                <a:cs typeface="+mn-cs"/>
              </a:rPr>
              <a:t>: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badi" panose="020B0604020104020204" pitchFamily="34" charset="0"/>
              <a:ea typeface="+mn-ea"/>
              <a:cs typeface="+mn-cs"/>
            </a:endParaRPr>
          </a:p>
          <a:p>
            <a:pPr marL="452438" marR="0" lvl="0" indent="-452438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it-IT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badi" panose="020B0604020104020204" pitchFamily="34" charset="0"/>
                <a:ea typeface="+mn-ea"/>
                <a:cs typeface="+mn-cs"/>
              </a:rPr>
              <a:t>estrazione, fornitura e trasporto di terra e materiali inerti;</a:t>
            </a:r>
          </a:p>
          <a:p>
            <a:pPr marL="452438" marR="0" lvl="0" indent="-452438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it-IT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badi" panose="020B0604020104020204" pitchFamily="34" charset="0"/>
                <a:ea typeface="+mn-ea"/>
                <a:cs typeface="+mn-cs"/>
              </a:rPr>
              <a:t>confezionamento, fornitura e trasporto di calcestruzzo e di bitume;</a:t>
            </a:r>
          </a:p>
          <a:p>
            <a:pPr marL="452438" marR="0" lvl="0" indent="-452438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it-IT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badi" panose="020B0604020104020204" pitchFamily="34" charset="0"/>
                <a:ea typeface="+mn-ea"/>
                <a:cs typeface="+mn-cs"/>
              </a:rPr>
              <a:t>noli a freddo di macchinari;</a:t>
            </a:r>
          </a:p>
          <a:p>
            <a:pPr marL="452438" marR="0" lvl="0" indent="-452438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it-IT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badi" panose="020B0604020104020204" pitchFamily="34" charset="0"/>
                <a:ea typeface="+mn-ea"/>
                <a:cs typeface="+mn-cs"/>
              </a:rPr>
              <a:t>fornitura di ferro lavorato;</a:t>
            </a:r>
          </a:p>
          <a:p>
            <a:pPr marL="452438" marR="0" lvl="0" indent="-452438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it-IT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badi" panose="020B0604020104020204" pitchFamily="34" charset="0"/>
                <a:ea typeface="+mn-ea"/>
                <a:cs typeface="+mn-cs"/>
              </a:rPr>
              <a:t>noli a caldo;</a:t>
            </a:r>
          </a:p>
          <a:p>
            <a:pPr marL="452438" marR="0" lvl="0" indent="-452438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it-IT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badi" panose="020B0604020104020204" pitchFamily="34" charset="0"/>
                <a:ea typeface="+mn-ea"/>
                <a:cs typeface="+mn-cs"/>
              </a:rPr>
              <a:t>autotrasporto per conto di terzi;</a:t>
            </a:r>
          </a:p>
          <a:p>
            <a:pPr marL="452438" marR="0" lvl="0" indent="-452438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it-IT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badi" panose="020B0604020104020204" pitchFamily="34" charset="0"/>
                <a:ea typeface="+mn-ea"/>
                <a:cs typeface="+mn-cs"/>
              </a:rPr>
              <a:t>guardiania dei cantieri (cfr. punto 4 della documentazione da allegare alle istanze);</a:t>
            </a:r>
          </a:p>
          <a:p>
            <a:pPr marL="452438" marR="0" lvl="0" indent="-452438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it-IT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badi" panose="020B0604020104020204" pitchFamily="34" charset="0"/>
                <a:ea typeface="+mn-ea"/>
                <a:cs typeface="+mn-cs"/>
              </a:rPr>
              <a:t>servizi funerari e cimiteriali;</a:t>
            </a:r>
          </a:p>
          <a:p>
            <a:pPr marL="452438" marR="0" lvl="0" indent="-452438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it-IT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badi" panose="020B0604020104020204" pitchFamily="34" charset="0"/>
                <a:ea typeface="+mn-ea"/>
                <a:cs typeface="+mn-cs"/>
              </a:rPr>
              <a:t>ristorazione, gestione delle mense e catering;</a:t>
            </a:r>
          </a:p>
          <a:p>
            <a:pPr marL="452438" marR="0" lvl="0" indent="-452438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it-IT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badi" panose="020B0604020104020204" pitchFamily="34" charset="0"/>
                <a:ea typeface="+mn-ea"/>
                <a:cs typeface="+mn-cs"/>
              </a:rPr>
              <a:t>servizi ambientali, comprese le attività di raccolta, di trasporto nazionale e transfrontaliero, anche per conto di terzi, di trattamento e di smaltimento dei rifiuti, nonché le attività di risanamento e di bonifica e gli altri servizi connessi alla gestione dei rifiuti.</a:t>
            </a:r>
          </a:p>
        </p:txBody>
      </p:sp>
      <p:sp>
        <p:nvSpPr>
          <p:cNvPr id="2" name="Rettangolo 1">
            <a:extLst>
              <a:ext uri="{FF2B5EF4-FFF2-40B4-BE49-F238E27FC236}">
                <a16:creationId xmlns:a16="http://schemas.microsoft.com/office/drawing/2014/main" id="{1AEECD8B-8999-4344-89BF-E7A3B1AE9668}"/>
              </a:ext>
            </a:extLst>
          </p:cNvPr>
          <p:cNvSpPr/>
          <p:nvPr/>
        </p:nvSpPr>
        <p:spPr>
          <a:xfrm>
            <a:off x="2218118" y="1196752"/>
            <a:ext cx="470776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5400" b="0" i="0" u="none" strike="noStrike" kern="1200" cap="none" spc="0" normalizeH="0" baseline="0" noProof="0" dirty="0">
                <a:ln w="0"/>
                <a:solidFill>
                  <a:srgbClr val="4F81BD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Attività a rischio</a:t>
            </a:r>
          </a:p>
        </p:txBody>
      </p:sp>
    </p:spTree>
    <p:extLst>
      <p:ext uri="{BB962C8B-B14F-4D97-AF65-F5344CB8AC3E}">
        <p14:creationId xmlns:p14="http://schemas.microsoft.com/office/powerpoint/2010/main" val="21978452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3769599C-EEE1-429A-B024-DAD61337DE12}"/>
              </a:ext>
            </a:extLst>
          </p:cNvPr>
          <p:cNvSpPr txBox="1"/>
          <p:nvPr/>
        </p:nvSpPr>
        <p:spPr>
          <a:xfrm>
            <a:off x="647564" y="2132856"/>
            <a:ext cx="784887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2200" dirty="0">
                <a:solidFill>
                  <a:prstClr val="black"/>
                </a:solidFill>
                <a:latin typeface="Abadi" panose="020B0604020104020204" pitchFamily="34" charset="0"/>
              </a:rPr>
              <a:t>Il Protocollo Ance - Ministero Interno riguarda quindi i settori di attività in cui sono </a:t>
            </a:r>
            <a:r>
              <a:rPr kumimoji="0" lang="it-IT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badi" panose="020B0604020104020204" pitchFamily="34" charset="0"/>
                <a:ea typeface="+mn-ea"/>
                <a:cs typeface="+mn-cs"/>
              </a:rPr>
              <a:t>operative le white list</a:t>
            </a:r>
            <a:r>
              <a:rPr lang="it-IT" sz="2200" dirty="0">
                <a:solidFill>
                  <a:prstClr val="black"/>
                </a:solidFill>
                <a:latin typeface="Abadi" panose="020B0604020104020204" pitchFamily="34" charset="0"/>
              </a:rPr>
              <a:t>.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badi" panose="020B0604020104020204" pitchFamily="34" charset="0"/>
                <a:ea typeface="+mn-ea"/>
                <a:cs typeface="+mn-cs"/>
              </a:rPr>
              <a:t>L’iscrizione alle white list è volontaria  e può essere richiesta </a:t>
            </a:r>
            <a:r>
              <a:rPr lang="it-IT" sz="2200" dirty="0">
                <a:solidFill>
                  <a:prstClr val="black"/>
                </a:solidFill>
                <a:latin typeface="Abadi" panose="020B0604020104020204" pitchFamily="34" charset="0"/>
              </a:rPr>
              <a:t>presso ogni Prefettura competente in base alla provincia in cui l’impresa che la richiede  risiede o ha sede legale.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badi" panose="020B0604020104020204" pitchFamily="34" charset="0"/>
                <a:ea typeface="+mn-ea"/>
                <a:cs typeface="+mn-cs"/>
              </a:rPr>
              <a:t>Le verifiche effettuate ai fini dell’iscrizione coincidono con quelle effettuate per il rilascio dell’informazione antimafia .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badi" panose="020B0604020104020204" pitchFamily="34" charset="0"/>
                <a:ea typeface="+mn-ea"/>
                <a:cs typeface="+mn-cs"/>
              </a:rPr>
              <a:t>L’iscrizione alle W.L. tiene luogo della </a:t>
            </a:r>
            <a:r>
              <a:rPr kumimoji="0" lang="it-IT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badi" panose="020B0604020104020204" pitchFamily="34" charset="0"/>
                <a:ea typeface="+mn-ea"/>
                <a:cs typeface="+mn-cs"/>
              </a:rPr>
              <a:t>comunicazione e dell'informazione antimafia liberatoria</a:t>
            </a:r>
            <a:endParaRPr kumimoji="0" lang="it-IT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badi" panose="020B0604020104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8048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3" name="Rectangle 52">
            <a:extLst>
              <a:ext uri="{FF2B5EF4-FFF2-40B4-BE49-F238E27FC236}">
                <a16:creationId xmlns:a16="http://schemas.microsoft.com/office/drawing/2014/main" id="{E91DC736-0EF8-4F87-9146-EBF1D2EE4D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Immagine 7" descr="Motivo geometrico a mosaico">
            <a:extLst>
              <a:ext uri="{FF2B5EF4-FFF2-40B4-BE49-F238E27FC236}">
                <a16:creationId xmlns:a16="http://schemas.microsoft.com/office/drawing/2014/main" id="{9D7E6091-CBF0-43EA-B30C-D3C8B4B7E3C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12" r="31762" b="4723"/>
          <a:stretch/>
        </p:blipFill>
        <p:spPr>
          <a:xfrm>
            <a:off x="2642616" y="10"/>
            <a:ext cx="6501384" cy="6857990"/>
          </a:xfrm>
          <a:prstGeom prst="rect">
            <a:avLst/>
          </a:prstGeom>
        </p:spPr>
      </p:pic>
      <p:sp>
        <p:nvSpPr>
          <p:cNvPr id="55" name="Rectangle 54">
            <a:extLst>
              <a:ext uri="{FF2B5EF4-FFF2-40B4-BE49-F238E27FC236}">
                <a16:creationId xmlns:a16="http://schemas.microsoft.com/office/drawing/2014/main" id="{097CD68E-23E3-4007-8847-CD0944C4F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317450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9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E6C21A9D-A1F8-4607-B05C-FC9719E19C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484" y="1122363"/>
            <a:ext cx="3349420" cy="3204134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US" sz="4200" dirty="0"/>
              <a:t>GLI IMPEGNI</a:t>
            </a:r>
            <a:br>
              <a:rPr lang="en-US" sz="4200" dirty="0"/>
            </a:br>
            <a:r>
              <a:rPr lang="en-US" sz="4200" dirty="0"/>
              <a:t>DELLE IMPRESE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51653" y="434802"/>
            <a:ext cx="146304" cy="52806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0771" y="4546920"/>
            <a:ext cx="298323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514456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3769599C-EEE1-429A-B024-DAD61337DE12}"/>
              </a:ext>
            </a:extLst>
          </p:cNvPr>
          <p:cNvSpPr txBox="1"/>
          <p:nvPr/>
        </p:nvSpPr>
        <p:spPr>
          <a:xfrm>
            <a:off x="467544" y="2204864"/>
            <a:ext cx="806489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it-IT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badi" panose="020B0604020104020204" pitchFamily="34" charset="0"/>
              </a:rPr>
              <a:t>Stipulare</a:t>
            </a:r>
            <a:r>
              <a:rPr lang="it-IT" sz="2400" dirty="0">
                <a:latin typeface="Abadi" panose="020B0604020104020204" pitchFamily="34" charset="0"/>
              </a:rPr>
              <a:t> contratti e subcontratti aventi ad oggetto attività «a rischio» </a:t>
            </a:r>
            <a:r>
              <a:rPr lang="it-IT" sz="2400" b="1" u="sng" dirty="0">
                <a:latin typeface="Abadi" panose="020B0604020104020204" pitchFamily="34" charset="0"/>
              </a:rPr>
              <a:t>solo con soggetti </a:t>
            </a:r>
            <a:r>
              <a:rPr lang="it-IT" sz="2400" dirty="0">
                <a:latin typeface="Abadi" panose="020B0604020104020204" pitchFamily="34" charset="0"/>
              </a:rPr>
              <a:t>iscritti in white list, o  in caso di mancata iscrizione, previa verifica della documentazione antimafia liberatoria acquisita dalla BDNA (Banca Dati nazionale Unica per la documentazione Antimafia)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it-IT" sz="2400" dirty="0">
              <a:latin typeface="Abadi" panose="020B0604020104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it-IT" sz="2400" dirty="0">
                <a:latin typeface="Abadi" panose="020B0604020104020204" pitchFamily="34" charset="0"/>
              </a:rPr>
              <a:t>Inserire nei contratti con fornitori/subappaltatori che svolgono attività «a rischio» </a:t>
            </a:r>
            <a:r>
              <a:rPr lang="it-IT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badi" panose="020B0604020104020204" pitchFamily="34" charset="0"/>
              </a:rPr>
              <a:t>apposite clausole risolutive</a:t>
            </a:r>
            <a:r>
              <a:rPr lang="it-IT" sz="2400" dirty="0">
                <a:latin typeface="Abadi" panose="020B0604020104020204" pitchFamily="34" charset="0"/>
              </a:rPr>
              <a:t>,</a:t>
            </a:r>
            <a:r>
              <a:rPr lang="it-IT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badi" panose="020B0604020104020204" pitchFamily="34" charset="0"/>
              </a:rPr>
              <a:t> </a:t>
            </a:r>
            <a:r>
              <a:rPr lang="it-IT" sz="2400" dirty="0">
                <a:latin typeface="Abadi" panose="020B0604020104020204" pitchFamily="34" charset="0"/>
              </a:rPr>
              <a:t>con obbligo di recesso in caso di interdittiva successiva alla stipulazione del contratto</a:t>
            </a:r>
          </a:p>
        </p:txBody>
      </p:sp>
      <p:sp>
        <p:nvSpPr>
          <p:cNvPr id="2" name="Rettangolo 1">
            <a:extLst>
              <a:ext uri="{FF2B5EF4-FFF2-40B4-BE49-F238E27FC236}">
                <a16:creationId xmlns:a16="http://schemas.microsoft.com/office/drawing/2014/main" id="{25971311-9EA5-4786-A097-E4311BEBF2F7}"/>
              </a:ext>
            </a:extLst>
          </p:cNvPr>
          <p:cNvSpPr/>
          <p:nvPr/>
        </p:nvSpPr>
        <p:spPr>
          <a:xfrm>
            <a:off x="1009229" y="1340768"/>
            <a:ext cx="712554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32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lt"/>
              </a:rPr>
              <a:t>Impegni principali delle imprese aderenti:</a:t>
            </a:r>
          </a:p>
        </p:txBody>
      </p:sp>
    </p:spTree>
    <p:extLst>
      <p:ext uri="{BB962C8B-B14F-4D97-AF65-F5344CB8AC3E}">
        <p14:creationId xmlns:p14="http://schemas.microsoft.com/office/powerpoint/2010/main" val="28860832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3769599C-EEE1-429A-B024-DAD61337DE12}"/>
              </a:ext>
            </a:extLst>
          </p:cNvPr>
          <p:cNvSpPr txBox="1"/>
          <p:nvPr/>
        </p:nvSpPr>
        <p:spPr>
          <a:xfrm>
            <a:off x="467544" y="2911584"/>
            <a:ext cx="806489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latin typeface="Abadi" panose="020B0604020104020204" pitchFamily="34" charset="0"/>
              </a:rPr>
              <a:t>È quindi quello di scegliere di operare, anche nei rapporti privati, con soggetti di cui sia stata accertata l’inesistenza di      comunicazioni o informazioni antimafia</a:t>
            </a:r>
          </a:p>
          <a:p>
            <a:pPr algn="ctr"/>
            <a:endParaRPr lang="it-IT" sz="2400" dirty="0">
              <a:latin typeface="Abadi" panose="020B0604020104020204" pitchFamily="34" charset="0"/>
            </a:endParaRPr>
          </a:p>
          <a:p>
            <a:pPr algn="ctr"/>
            <a:r>
              <a:rPr lang="it-IT" sz="2400" b="1" dirty="0">
                <a:latin typeface="Abadi" panose="020B0604020104020204" pitchFamily="34" charset="0"/>
              </a:rPr>
              <a:t>creando una filiera virtuosa di soggetti «certificati»</a:t>
            </a:r>
          </a:p>
          <a:p>
            <a:pPr algn="ctr"/>
            <a:r>
              <a:rPr lang="it-IT" sz="2400" dirty="0">
                <a:latin typeface="Abadi" panose="020B0604020104020204" pitchFamily="34" charset="0"/>
              </a:rPr>
              <a:t> con l’aiuto, in questo impegno, della loro associazione territoriale di categoria</a:t>
            </a:r>
          </a:p>
        </p:txBody>
      </p:sp>
      <p:sp>
        <p:nvSpPr>
          <p:cNvPr id="2" name="Rettangolo 1">
            <a:extLst>
              <a:ext uri="{FF2B5EF4-FFF2-40B4-BE49-F238E27FC236}">
                <a16:creationId xmlns:a16="http://schemas.microsoft.com/office/drawing/2014/main" id="{25971311-9EA5-4786-A097-E4311BEBF2F7}"/>
              </a:ext>
            </a:extLst>
          </p:cNvPr>
          <p:cNvSpPr/>
          <p:nvPr/>
        </p:nvSpPr>
        <p:spPr>
          <a:xfrm>
            <a:off x="761565" y="1692097"/>
            <a:ext cx="762086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32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lt"/>
              </a:rPr>
              <a:t>L’impegno principale delle imprese aderenti:</a:t>
            </a:r>
          </a:p>
        </p:txBody>
      </p:sp>
    </p:spTree>
    <p:extLst>
      <p:ext uri="{BB962C8B-B14F-4D97-AF65-F5344CB8AC3E}">
        <p14:creationId xmlns:p14="http://schemas.microsoft.com/office/powerpoint/2010/main" val="8953920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3" name="Rectangle 52">
            <a:extLst>
              <a:ext uri="{FF2B5EF4-FFF2-40B4-BE49-F238E27FC236}">
                <a16:creationId xmlns:a16="http://schemas.microsoft.com/office/drawing/2014/main" id="{E91DC736-0EF8-4F87-9146-EBF1D2EE4D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Immagine 7" descr="Motivo geometrico a mosaico">
            <a:extLst>
              <a:ext uri="{FF2B5EF4-FFF2-40B4-BE49-F238E27FC236}">
                <a16:creationId xmlns:a16="http://schemas.microsoft.com/office/drawing/2014/main" id="{9D7E6091-CBF0-43EA-B30C-D3C8B4B7E3C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12" r="31762" b="4723"/>
          <a:stretch/>
        </p:blipFill>
        <p:spPr>
          <a:xfrm>
            <a:off x="2642616" y="10"/>
            <a:ext cx="6501384" cy="6857990"/>
          </a:xfrm>
          <a:prstGeom prst="rect">
            <a:avLst/>
          </a:prstGeom>
        </p:spPr>
      </p:pic>
      <p:sp>
        <p:nvSpPr>
          <p:cNvPr id="55" name="Rectangle 54">
            <a:extLst>
              <a:ext uri="{FF2B5EF4-FFF2-40B4-BE49-F238E27FC236}">
                <a16:creationId xmlns:a16="http://schemas.microsoft.com/office/drawing/2014/main" id="{097CD68E-23E3-4007-8847-CD0944C4F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317450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9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E6C21A9D-A1F8-4607-B05C-FC9719E19C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484" y="1122363"/>
            <a:ext cx="3349420" cy="3204134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US" sz="4200" dirty="0"/>
              <a:t>IL CODICE ETICO DI ANCE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51653" y="434802"/>
            <a:ext cx="146304" cy="52806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0771" y="4546920"/>
            <a:ext cx="298323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634538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3" name="Rectangle 52">
            <a:extLst>
              <a:ext uri="{FF2B5EF4-FFF2-40B4-BE49-F238E27FC236}">
                <a16:creationId xmlns:a16="http://schemas.microsoft.com/office/drawing/2014/main" id="{E91DC736-0EF8-4F87-9146-EBF1D2EE4D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Immagine 7" descr="Motivo geometrico a mosaico">
            <a:extLst>
              <a:ext uri="{FF2B5EF4-FFF2-40B4-BE49-F238E27FC236}">
                <a16:creationId xmlns:a16="http://schemas.microsoft.com/office/drawing/2014/main" id="{9D7E6091-CBF0-43EA-B30C-D3C8B4B7E3C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12" r="31762" b="4723"/>
          <a:stretch/>
        </p:blipFill>
        <p:spPr>
          <a:xfrm>
            <a:off x="2642616" y="10"/>
            <a:ext cx="6501384" cy="6857990"/>
          </a:xfrm>
          <a:prstGeom prst="rect">
            <a:avLst/>
          </a:prstGeom>
        </p:spPr>
      </p:pic>
      <p:sp>
        <p:nvSpPr>
          <p:cNvPr id="55" name="Rectangle 54">
            <a:extLst>
              <a:ext uri="{FF2B5EF4-FFF2-40B4-BE49-F238E27FC236}">
                <a16:creationId xmlns:a16="http://schemas.microsoft.com/office/drawing/2014/main" id="{097CD68E-23E3-4007-8847-CD0944C4F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317450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9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E6C21A9D-A1F8-4607-B05C-FC9719E19C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484" y="1122363"/>
            <a:ext cx="3133395" cy="3204134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US" sz="4200" dirty="0"/>
              <a:t>IL RUOLO DI ASSIMPREDIL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51653" y="434802"/>
            <a:ext cx="146304" cy="52806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0771" y="4546920"/>
            <a:ext cx="298323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513869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3769599C-EEE1-429A-B024-DAD61337DE12}"/>
              </a:ext>
            </a:extLst>
          </p:cNvPr>
          <p:cNvSpPr txBox="1"/>
          <p:nvPr/>
        </p:nvSpPr>
        <p:spPr>
          <a:xfrm>
            <a:off x="370690" y="2204864"/>
            <a:ext cx="840262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badi" panose="020B0604020104020204" pitchFamily="34" charset="0"/>
              </a:rPr>
              <a:t>La verifica del profilo antimafia </a:t>
            </a:r>
            <a:r>
              <a:rPr lang="it-IT" sz="3200" dirty="0">
                <a:latin typeface="Abadi" panose="020B0604020104020204" pitchFamily="34" charset="0"/>
              </a:rPr>
              <a:t>dei partner commerciali delle imprese associate, mediante diretta consultazione della Banca dati nazionale unica antimafia (BDNA), è affidato alle Associazioni Territoriali dell’ANCE che abbiano volontariamente deciso di aderire al protocollo</a:t>
            </a:r>
          </a:p>
        </p:txBody>
      </p:sp>
    </p:spTree>
    <p:extLst>
      <p:ext uri="{BB962C8B-B14F-4D97-AF65-F5344CB8AC3E}">
        <p14:creationId xmlns:p14="http://schemas.microsoft.com/office/powerpoint/2010/main" val="262278451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3769599C-EEE1-429A-B024-DAD61337DE12}"/>
              </a:ext>
            </a:extLst>
          </p:cNvPr>
          <p:cNvSpPr txBox="1"/>
          <p:nvPr/>
        </p:nvSpPr>
        <p:spPr>
          <a:xfrm>
            <a:off x="647562" y="2192090"/>
            <a:ext cx="7848873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it-IT" sz="2800" dirty="0">
                <a:latin typeface="Abadi" panose="020B0604020104020204" pitchFamily="34" charset="0"/>
              </a:rPr>
              <a:t>ha aderito al Protocollo mediante Delibera approvata dal Consiglio Generale in data 29 novembre 2021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it-IT" sz="2800" dirty="0">
              <a:latin typeface="Abadi" panose="020B0604020104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it-IT" sz="2800" dirty="0">
                <a:latin typeface="Abadi" panose="020B0604020104020204" pitchFamily="34" charset="0"/>
              </a:rPr>
              <a:t>ha formalizzato l’adesione al Protocollo alle Prefetture del territorio (Milano, Lodi, Monza e Brianza) </a:t>
            </a:r>
            <a:r>
              <a:rPr lang="it-IT" sz="2800" b="1" dirty="0">
                <a:latin typeface="Abadi" panose="020B0604020104020204" pitchFamily="34" charset="0"/>
              </a:rPr>
              <a:t>e ha richiesto le credenziali di accesso al Sistema di Certificazione Antimafia</a:t>
            </a:r>
          </a:p>
        </p:txBody>
      </p:sp>
      <p:sp>
        <p:nvSpPr>
          <p:cNvPr id="2" name="Rettangolo 1">
            <a:extLst>
              <a:ext uri="{FF2B5EF4-FFF2-40B4-BE49-F238E27FC236}">
                <a16:creationId xmlns:a16="http://schemas.microsoft.com/office/drawing/2014/main" id="{25971311-9EA5-4786-A097-E4311BEBF2F7}"/>
              </a:ext>
            </a:extLst>
          </p:cNvPr>
          <p:cNvSpPr/>
          <p:nvPr/>
        </p:nvSpPr>
        <p:spPr>
          <a:xfrm>
            <a:off x="2503163" y="1268760"/>
            <a:ext cx="413767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5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lt"/>
              </a:rPr>
              <a:t>ASSIMPREDIL:</a:t>
            </a:r>
          </a:p>
        </p:txBody>
      </p:sp>
    </p:spTree>
    <p:extLst>
      <p:ext uri="{BB962C8B-B14F-4D97-AF65-F5344CB8AC3E}">
        <p14:creationId xmlns:p14="http://schemas.microsoft.com/office/powerpoint/2010/main" val="219453283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3769599C-EEE1-429A-B024-DAD61337DE12}"/>
              </a:ext>
            </a:extLst>
          </p:cNvPr>
          <p:cNvSpPr txBox="1"/>
          <p:nvPr/>
        </p:nvSpPr>
        <p:spPr>
          <a:xfrm>
            <a:off x="683567" y="2811700"/>
            <a:ext cx="777686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it-IT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badi" panose="020B0604020104020204" pitchFamily="34" charset="0"/>
              </a:rPr>
              <a:t>diffondere </a:t>
            </a:r>
            <a:r>
              <a:rPr lang="it-IT" sz="2400" dirty="0">
                <a:latin typeface="Abadi" panose="020B0604020104020204" pitchFamily="34" charset="0"/>
              </a:rPr>
              <a:t>la conoscenza del Protocollo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it-IT" sz="2400" b="1" dirty="0">
                <a:latin typeface="Abadi" panose="020B0604020104020204" pitchFamily="34" charset="0"/>
              </a:rPr>
              <a:t>promuovere</a:t>
            </a:r>
            <a:r>
              <a:rPr lang="it-IT" sz="2400" dirty="0">
                <a:latin typeface="Abadi" panose="020B0604020104020204" pitchFamily="34" charset="0"/>
              </a:rPr>
              <a:t> l’adesione delle associate e il rispetto dello stesso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it-IT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badi" panose="020B0604020104020204" pitchFamily="34" charset="0"/>
              </a:rPr>
              <a:t>acquisire, per conto delle imprese aderenti, la documentazione antimafia </a:t>
            </a:r>
            <a:r>
              <a:rPr lang="it-IT" sz="2400" dirty="0">
                <a:latin typeface="Abadi" panose="020B0604020104020204" pitchFamily="34" charset="0"/>
              </a:rPr>
              <a:t>di fornitori/subappaltatori operanti in settori «a rischio», mediante consultazione di white list/anagrafe antimafia esecutori, o mediante consultazione BDNA (modalità operative allegate al Protocollo)</a:t>
            </a:r>
          </a:p>
        </p:txBody>
      </p:sp>
      <p:sp>
        <p:nvSpPr>
          <p:cNvPr id="2" name="Rettangolo 1">
            <a:extLst>
              <a:ext uri="{FF2B5EF4-FFF2-40B4-BE49-F238E27FC236}">
                <a16:creationId xmlns:a16="http://schemas.microsoft.com/office/drawing/2014/main" id="{25971311-9EA5-4786-A097-E4311BEBF2F7}"/>
              </a:ext>
            </a:extLst>
          </p:cNvPr>
          <p:cNvSpPr/>
          <p:nvPr/>
        </p:nvSpPr>
        <p:spPr>
          <a:xfrm>
            <a:off x="251520" y="1472176"/>
            <a:ext cx="8640959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sz="32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lt"/>
              </a:rPr>
              <a:t>ASSIMPREDIL, a seguito dell’adesione al Protocollo,</a:t>
            </a:r>
          </a:p>
          <a:p>
            <a:pPr algn="ctr"/>
            <a:r>
              <a:rPr lang="it-IT" sz="32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lt"/>
              </a:rPr>
              <a:t> si impegna a:</a:t>
            </a:r>
          </a:p>
        </p:txBody>
      </p:sp>
    </p:spTree>
    <p:extLst>
      <p:ext uri="{BB962C8B-B14F-4D97-AF65-F5344CB8AC3E}">
        <p14:creationId xmlns:p14="http://schemas.microsoft.com/office/powerpoint/2010/main" val="57759930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3" name="Rectangle 52">
            <a:extLst>
              <a:ext uri="{FF2B5EF4-FFF2-40B4-BE49-F238E27FC236}">
                <a16:creationId xmlns:a16="http://schemas.microsoft.com/office/drawing/2014/main" id="{E91DC736-0EF8-4F87-9146-EBF1D2EE4D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Immagine 7" descr="Motivo geometrico a mosaico">
            <a:extLst>
              <a:ext uri="{FF2B5EF4-FFF2-40B4-BE49-F238E27FC236}">
                <a16:creationId xmlns:a16="http://schemas.microsoft.com/office/drawing/2014/main" id="{9D7E6091-CBF0-43EA-B30C-D3C8B4B7E3C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12" r="31762" b="4723"/>
          <a:stretch/>
        </p:blipFill>
        <p:spPr>
          <a:xfrm>
            <a:off x="2642616" y="10"/>
            <a:ext cx="6501384" cy="6857990"/>
          </a:xfrm>
          <a:prstGeom prst="rect">
            <a:avLst/>
          </a:prstGeom>
        </p:spPr>
      </p:pic>
      <p:sp>
        <p:nvSpPr>
          <p:cNvPr id="55" name="Rectangle 54">
            <a:extLst>
              <a:ext uri="{FF2B5EF4-FFF2-40B4-BE49-F238E27FC236}">
                <a16:creationId xmlns:a16="http://schemas.microsoft.com/office/drawing/2014/main" id="{097CD68E-23E3-4007-8847-CD0944C4F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317450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9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E6C21A9D-A1F8-4607-B05C-FC9719E19C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484" y="1122363"/>
            <a:ext cx="3133395" cy="3204134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US" sz="4200" dirty="0"/>
              <a:t>COSA DEVONO FARE LE IMPRESE?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51653" y="434802"/>
            <a:ext cx="146304" cy="52806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0771" y="4546920"/>
            <a:ext cx="298323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9530534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a 1">
            <a:extLst>
              <a:ext uri="{FF2B5EF4-FFF2-40B4-BE49-F238E27FC236}">
                <a16:creationId xmlns:a16="http://schemas.microsoft.com/office/drawing/2014/main" id="{EF6A6375-6981-4505-8690-CA5F66F32CF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27229685"/>
              </p:ext>
            </p:extLst>
          </p:nvPr>
        </p:nvGraphicFramePr>
        <p:xfrm>
          <a:off x="287524" y="1700808"/>
          <a:ext cx="8568952" cy="42642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7063026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3769599C-EEE1-429A-B024-DAD61337DE12}"/>
              </a:ext>
            </a:extLst>
          </p:cNvPr>
          <p:cNvSpPr txBox="1"/>
          <p:nvPr/>
        </p:nvSpPr>
        <p:spPr>
          <a:xfrm>
            <a:off x="773578" y="3717032"/>
            <a:ext cx="75968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400" dirty="0">
                <a:latin typeface="Abadi" panose="020B0604020104020204" pitchFamily="34" charset="0"/>
              </a:rPr>
              <a:t>L’impresa dovrà  deliberare l’adesione al Protocollo di Legalità ANCE-MINISTERO DELL’INTERNO.</a:t>
            </a:r>
          </a:p>
          <a:p>
            <a:pPr algn="just"/>
            <a:r>
              <a:rPr lang="it-IT" sz="2400" dirty="0">
                <a:latin typeface="Abadi" panose="020B0604020104020204" pitchFamily="34" charset="0"/>
              </a:rPr>
              <a:t>L’ adesione </a:t>
            </a:r>
            <a:r>
              <a:rPr lang="it-IT" sz="2400" b="1" dirty="0">
                <a:latin typeface="Abadi" panose="020B0604020104020204" pitchFamily="34" charset="0"/>
              </a:rPr>
              <a:t>è volontaria</a:t>
            </a:r>
          </a:p>
        </p:txBody>
      </p:sp>
      <p:grpSp>
        <p:nvGrpSpPr>
          <p:cNvPr id="4" name="Gruppo 3">
            <a:extLst>
              <a:ext uri="{FF2B5EF4-FFF2-40B4-BE49-F238E27FC236}">
                <a16:creationId xmlns:a16="http://schemas.microsoft.com/office/drawing/2014/main" id="{5917C2C0-CAA7-4D3C-91AC-0BED635165C8}"/>
              </a:ext>
            </a:extLst>
          </p:cNvPr>
          <p:cNvGrpSpPr/>
          <p:nvPr/>
        </p:nvGrpSpPr>
        <p:grpSpPr>
          <a:xfrm>
            <a:off x="1763688" y="2320977"/>
            <a:ext cx="2410017" cy="964007"/>
            <a:chOff x="1512167" y="1668"/>
            <a:chExt cx="2410017" cy="964007"/>
          </a:xfrm>
        </p:grpSpPr>
        <p:sp>
          <p:nvSpPr>
            <p:cNvPr id="9" name="Freccia a gallone 8">
              <a:extLst>
                <a:ext uri="{FF2B5EF4-FFF2-40B4-BE49-F238E27FC236}">
                  <a16:creationId xmlns:a16="http://schemas.microsoft.com/office/drawing/2014/main" id="{1E5863EE-F1EA-4199-9CAE-E18353DCF81C}"/>
                </a:ext>
              </a:extLst>
            </p:cNvPr>
            <p:cNvSpPr/>
            <p:nvPr/>
          </p:nvSpPr>
          <p:spPr>
            <a:xfrm>
              <a:off x="1512167" y="1668"/>
              <a:ext cx="2410017" cy="964007"/>
            </a:xfrm>
            <a:prstGeom prst="chevron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Freccia a gallone 4">
              <a:extLst>
                <a:ext uri="{FF2B5EF4-FFF2-40B4-BE49-F238E27FC236}">
                  <a16:creationId xmlns:a16="http://schemas.microsoft.com/office/drawing/2014/main" id="{75DF07CF-9CE6-43FE-9516-49B3CE850CED}"/>
                </a:ext>
              </a:extLst>
            </p:cNvPr>
            <p:cNvSpPr txBox="1"/>
            <p:nvPr/>
          </p:nvSpPr>
          <p:spPr>
            <a:xfrm>
              <a:off x="1994171" y="1668"/>
              <a:ext cx="1446010" cy="96400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0" tIns="25400" rIns="0" bIns="25400" numCol="1" spcCol="1270" anchor="ctr" anchorCtr="0">
              <a:noAutofit/>
            </a:bodyPr>
            <a:lstStyle/>
            <a:p>
              <a:pPr marL="0" lvl="0" indent="0" algn="ctr" defTabSz="1778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it-IT" sz="4000" kern="12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badi" panose="020B0604020104020204" pitchFamily="34" charset="0"/>
                </a:rPr>
                <a:t>1</a:t>
              </a:r>
            </a:p>
          </p:txBody>
        </p:sp>
      </p:grpSp>
      <p:grpSp>
        <p:nvGrpSpPr>
          <p:cNvPr id="6" name="Gruppo 5">
            <a:extLst>
              <a:ext uri="{FF2B5EF4-FFF2-40B4-BE49-F238E27FC236}">
                <a16:creationId xmlns:a16="http://schemas.microsoft.com/office/drawing/2014/main" id="{6C890EE3-F97C-4AC3-BC56-30CDEE299BC4}"/>
              </a:ext>
            </a:extLst>
          </p:cNvPr>
          <p:cNvGrpSpPr/>
          <p:nvPr/>
        </p:nvGrpSpPr>
        <p:grpSpPr>
          <a:xfrm>
            <a:off x="3860403" y="2402917"/>
            <a:ext cx="3303879" cy="800125"/>
            <a:chOff x="3608882" y="83608"/>
            <a:chExt cx="3303879" cy="800125"/>
          </a:xfrm>
        </p:grpSpPr>
        <p:sp>
          <p:nvSpPr>
            <p:cNvPr id="7" name="Freccia a gallone 6">
              <a:extLst>
                <a:ext uri="{FF2B5EF4-FFF2-40B4-BE49-F238E27FC236}">
                  <a16:creationId xmlns:a16="http://schemas.microsoft.com/office/drawing/2014/main" id="{C4CD1A27-1103-4179-B867-33B4470C1F76}"/>
                </a:ext>
              </a:extLst>
            </p:cNvPr>
            <p:cNvSpPr/>
            <p:nvPr/>
          </p:nvSpPr>
          <p:spPr>
            <a:xfrm>
              <a:off x="3608882" y="83608"/>
              <a:ext cx="3303879" cy="800125"/>
            </a:xfrm>
            <a:prstGeom prst="chevron">
              <a:avLst/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Freccia a gallone 6">
              <a:extLst>
                <a:ext uri="{FF2B5EF4-FFF2-40B4-BE49-F238E27FC236}">
                  <a16:creationId xmlns:a16="http://schemas.microsoft.com/office/drawing/2014/main" id="{6F381A42-C1E2-42FF-8C08-860A47070EC2}"/>
                </a:ext>
              </a:extLst>
            </p:cNvPr>
            <p:cNvSpPr txBox="1"/>
            <p:nvPr/>
          </p:nvSpPr>
          <p:spPr>
            <a:xfrm>
              <a:off x="4008945" y="83608"/>
              <a:ext cx="2503754" cy="80012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5240" tIns="7620" rIns="0" bIns="7620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it-IT" sz="1200" kern="1200" dirty="0">
                  <a:latin typeface="Abadi" panose="020B0604020104020204" pitchFamily="34" charset="0"/>
                </a:rPr>
                <a:t>Deliberare l’adesione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6504981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o 1">
            <a:extLst>
              <a:ext uri="{FF2B5EF4-FFF2-40B4-BE49-F238E27FC236}">
                <a16:creationId xmlns:a16="http://schemas.microsoft.com/office/drawing/2014/main" id="{C96BB99E-1346-48E1-B6F5-F8EE7015EA22}"/>
              </a:ext>
            </a:extLst>
          </p:cNvPr>
          <p:cNvGrpSpPr/>
          <p:nvPr/>
        </p:nvGrpSpPr>
        <p:grpSpPr>
          <a:xfrm>
            <a:off x="1871703" y="1700808"/>
            <a:ext cx="2410017" cy="964007"/>
            <a:chOff x="1512167" y="1100636"/>
            <a:chExt cx="2410017" cy="964007"/>
          </a:xfrm>
        </p:grpSpPr>
        <p:sp>
          <p:nvSpPr>
            <p:cNvPr id="12" name="Freccia a gallone 11">
              <a:extLst>
                <a:ext uri="{FF2B5EF4-FFF2-40B4-BE49-F238E27FC236}">
                  <a16:creationId xmlns:a16="http://schemas.microsoft.com/office/drawing/2014/main" id="{BE595736-8B80-4791-A198-112290774DD2}"/>
                </a:ext>
              </a:extLst>
            </p:cNvPr>
            <p:cNvSpPr/>
            <p:nvPr/>
          </p:nvSpPr>
          <p:spPr>
            <a:xfrm>
              <a:off x="1512167" y="1100636"/>
              <a:ext cx="2410017" cy="964007"/>
            </a:xfrm>
            <a:prstGeom prst="chevron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Freccia a gallone 4">
              <a:extLst>
                <a:ext uri="{FF2B5EF4-FFF2-40B4-BE49-F238E27FC236}">
                  <a16:creationId xmlns:a16="http://schemas.microsoft.com/office/drawing/2014/main" id="{8F21A97D-6F8B-40AA-AAB3-92DBD73DA5BB}"/>
                </a:ext>
              </a:extLst>
            </p:cNvPr>
            <p:cNvSpPr txBox="1"/>
            <p:nvPr/>
          </p:nvSpPr>
          <p:spPr>
            <a:xfrm>
              <a:off x="1994171" y="1100636"/>
              <a:ext cx="1446010" cy="96400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0" tIns="25400" rIns="0" bIns="25400" numCol="1" spcCol="1270" anchor="ctr" anchorCtr="0">
              <a:noAutofit/>
            </a:bodyPr>
            <a:lstStyle/>
            <a:p>
              <a:pPr marL="0" lvl="0" indent="0" algn="ctr" defTabSz="1778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it-IT" sz="4000" kern="12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badi" panose="020B0604020104020204" pitchFamily="34" charset="0"/>
                </a:rPr>
                <a:t>2</a:t>
              </a:r>
            </a:p>
          </p:txBody>
        </p:sp>
      </p:grpSp>
      <p:grpSp>
        <p:nvGrpSpPr>
          <p:cNvPr id="3" name="Gruppo 2">
            <a:extLst>
              <a:ext uri="{FF2B5EF4-FFF2-40B4-BE49-F238E27FC236}">
                <a16:creationId xmlns:a16="http://schemas.microsoft.com/office/drawing/2014/main" id="{C68DAD97-619F-49C7-AFA2-0638EED834CD}"/>
              </a:ext>
            </a:extLst>
          </p:cNvPr>
          <p:cNvGrpSpPr/>
          <p:nvPr/>
        </p:nvGrpSpPr>
        <p:grpSpPr>
          <a:xfrm>
            <a:off x="3968418" y="1782749"/>
            <a:ext cx="3296458" cy="800125"/>
            <a:chOff x="3608882" y="1182577"/>
            <a:chExt cx="3296458" cy="800125"/>
          </a:xfrm>
        </p:grpSpPr>
        <p:sp>
          <p:nvSpPr>
            <p:cNvPr id="10" name="Freccia a gallone 9">
              <a:extLst>
                <a:ext uri="{FF2B5EF4-FFF2-40B4-BE49-F238E27FC236}">
                  <a16:creationId xmlns:a16="http://schemas.microsoft.com/office/drawing/2014/main" id="{386AD1F8-B5AA-4ECE-958C-8E96BD75FE2A}"/>
                </a:ext>
              </a:extLst>
            </p:cNvPr>
            <p:cNvSpPr/>
            <p:nvPr/>
          </p:nvSpPr>
          <p:spPr>
            <a:xfrm>
              <a:off x="3608882" y="1182577"/>
              <a:ext cx="3296458" cy="800125"/>
            </a:xfrm>
            <a:prstGeom prst="chevron">
              <a:avLst/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" name="Freccia a gallone 6">
              <a:extLst>
                <a:ext uri="{FF2B5EF4-FFF2-40B4-BE49-F238E27FC236}">
                  <a16:creationId xmlns:a16="http://schemas.microsoft.com/office/drawing/2014/main" id="{52C1ED3F-9EFE-4423-A1A6-DFC5C2E26B6F}"/>
                </a:ext>
              </a:extLst>
            </p:cNvPr>
            <p:cNvSpPr txBox="1"/>
            <p:nvPr/>
          </p:nvSpPr>
          <p:spPr>
            <a:xfrm>
              <a:off x="4008945" y="1182577"/>
              <a:ext cx="2496333" cy="80012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5240" tIns="7620" rIns="0" bIns="7620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it-IT" sz="1200" kern="1200" dirty="0">
                  <a:latin typeface="Abadi" panose="020B0604020104020204" pitchFamily="34" charset="0"/>
                </a:rPr>
                <a:t>Trasmettere l’adesione all’AT di riferimento</a:t>
              </a:r>
            </a:p>
          </p:txBody>
        </p:sp>
      </p:grp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F24CD24E-361A-4C40-A456-77F3A3C49A54}"/>
              </a:ext>
            </a:extLst>
          </p:cNvPr>
          <p:cNvSpPr txBox="1"/>
          <p:nvPr/>
        </p:nvSpPr>
        <p:spPr>
          <a:xfrm>
            <a:off x="773578" y="3429000"/>
            <a:ext cx="75968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400" dirty="0">
                <a:latin typeface="Abadi" panose="020B0604020104020204" pitchFamily="34" charset="0"/>
              </a:rPr>
              <a:t>L’impresa dovrà trasmettere ad Assimpredil il modello di avvenuta adesione al Protocollo.</a:t>
            </a:r>
          </a:p>
          <a:p>
            <a:pPr algn="just"/>
            <a:r>
              <a:rPr lang="it-IT" sz="2400" dirty="0">
                <a:latin typeface="Abadi" panose="020B0604020104020204" pitchFamily="34" charset="0"/>
              </a:rPr>
              <a:t>L’adesione verrà comunicata da Assimpredil alla Prefettura competente</a:t>
            </a:r>
          </a:p>
        </p:txBody>
      </p:sp>
    </p:spTree>
    <p:extLst>
      <p:ext uri="{BB962C8B-B14F-4D97-AF65-F5344CB8AC3E}">
        <p14:creationId xmlns:p14="http://schemas.microsoft.com/office/powerpoint/2010/main" val="258751574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po 3">
            <a:extLst>
              <a:ext uri="{FF2B5EF4-FFF2-40B4-BE49-F238E27FC236}">
                <a16:creationId xmlns:a16="http://schemas.microsoft.com/office/drawing/2014/main" id="{E592A982-1489-457E-8799-720652724E13}"/>
              </a:ext>
            </a:extLst>
          </p:cNvPr>
          <p:cNvGrpSpPr/>
          <p:nvPr/>
        </p:nvGrpSpPr>
        <p:grpSpPr>
          <a:xfrm>
            <a:off x="1871703" y="2420888"/>
            <a:ext cx="2410017" cy="964007"/>
            <a:chOff x="1512167" y="2199604"/>
            <a:chExt cx="2410017" cy="964007"/>
          </a:xfrm>
        </p:grpSpPr>
        <p:sp>
          <p:nvSpPr>
            <p:cNvPr id="8" name="Freccia a gallone 7">
              <a:extLst>
                <a:ext uri="{FF2B5EF4-FFF2-40B4-BE49-F238E27FC236}">
                  <a16:creationId xmlns:a16="http://schemas.microsoft.com/office/drawing/2014/main" id="{9C1C604C-E104-4EC7-A162-C7621AA31794}"/>
                </a:ext>
              </a:extLst>
            </p:cNvPr>
            <p:cNvSpPr/>
            <p:nvPr/>
          </p:nvSpPr>
          <p:spPr>
            <a:xfrm>
              <a:off x="1512167" y="2199604"/>
              <a:ext cx="2410017" cy="964007"/>
            </a:xfrm>
            <a:prstGeom prst="chevron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Freccia a gallone 8">
              <a:extLst>
                <a:ext uri="{FF2B5EF4-FFF2-40B4-BE49-F238E27FC236}">
                  <a16:creationId xmlns:a16="http://schemas.microsoft.com/office/drawing/2014/main" id="{9882E152-EE1E-4830-B7CC-8F06A1497568}"/>
                </a:ext>
              </a:extLst>
            </p:cNvPr>
            <p:cNvSpPr txBox="1"/>
            <p:nvPr/>
          </p:nvSpPr>
          <p:spPr>
            <a:xfrm>
              <a:off x="1994171" y="2199604"/>
              <a:ext cx="1446010" cy="96400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0" tIns="25400" rIns="0" bIns="25400" numCol="1" spcCol="1270" anchor="ctr" anchorCtr="0">
              <a:noAutofit/>
            </a:bodyPr>
            <a:lstStyle/>
            <a:p>
              <a:pPr marL="0" lvl="0" indent="0" algn="ctr" defTabSz="1778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it-IT" sz="4000" kern="12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badi" panose="020B0604020104020204" pitchFamily="34" charset="0"/>
                </a:rPr>
                <a:t>3</a:t>
              </a:r>
            </a:p>
          </p:txBody>
        </p:sp>
      </p:grpSp>
      <p:grpSp>
        <p:nvGrpSpPr>
          <p:cNvPr id="5" name="Gruppo 4">
            <a:extLst>
              <a:ext uri="{FF2B5EF4-FFF2-40B4-BE49-F238E27FC236}">
                <a16:creationId xmlns:a16="http://schemas.microsoft.com/office/drawing/2014/main" id="{1C0C1E10-71CB-4D0C-8FC2-3A9CC04D5131}"/>
              </a:ext>
            </a:extLst>
          </p:cNvPr>
          <p:cNvGrpSpPr/>
          <p:nvPr/>
        </p:nvGrpSpPr>
        <p:grpSpPr>
          <a:xfrm>
            <a:off x="3968418" y="2502829"/>
            <a:ext cx="3303879" cy="800125"/>
            <a:chOff x="3608882" y="2281545"/>
            <a:chExt cx="3303879" cy="800125"/>
          </a:xfrm>
        </p:grpSpPr>
        <p:sp>
          <p:nvSpPr>
            <p:cNvPr id="6" name="Freccia a gallone 5">
              <a:extLst>
                <a:ext uri="{FF2B5EF4-FFF2-40B4-BE49-F238E27FC236}">
                  <a16:creationId xmlns:a16="http://schemas.microsoft.com/office/drawing/2014/main" id="{C31F727C-0A77-4883-8AE6-0CA715202BC2}"/>
                </a:ext>
              </a:extLst>
            </p:cNvPr>
            <p:cNvSpPr/>
            <p:nvPr/>
          </p:nvSpPr>
          <p:spPr>
            <a:xfrm>
              <a:off x="3608882" y="2281545"/>
              <a:ext cx="3303879" cy="800125"/>
            </a:xfrm>
            <a:prstGeom prst="chevron">
              <a:avLst/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Freccia a gallone 10">
              <a:extLst>
                <a:ext uri="{FF2B5EF4-FFF2-40B4-BE49-F238E27FC236}">
                  <a16:creationId xmlns:a16="http://schemas.microsoft.com/office/drawing/2014/main" id="{368F2BA5-C819-4BC6-B2B7-199DA86521B0}"/>
                </a:ext>
              </a:extLst>
            </p:cNvPr>
            <p:cNvSpPr txBox="1"/>
            <p:nvPr/>
          </p:nvSpPr>
          <p:spPr>
            <a:xfrm>
              <a:off x="4008945" y="2281545"/>
              <a:ext cx="2503754" cy="80012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5240" tIns="7620" rIns="0" bIns="7620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it-IT" sz="1200" kern="1200" dirty="0">
                  <a:latin typeface="Abadi" panose="020B0604020104020204" pitchFamily="34" charset="0"/>
                </a:rPr>
                <a:t>Presentare domanda di verifica antimafia all’AT di riferimento</a:t>
              </a:r>
            </a:p>
          </p:txBody>
        </p:sp>
      </p:grp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F24CD24E-361A-4C40-A456-77F3A3C49A54}"/>
              </a:ext>
            </a:extLst>
          </p:cNvPr>
          <p:cNvSpPr txBox="1"/>
          <p:nvPr/>
        </p:nvSpPr>
        <p:spPr>
          <a:xfrm>
            <a:off x="773578" y="3861048"/>
            <a:ext cx="75968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400" dirty="0">
                <a:latin typeface="Abadi" panose="020B0604020104020204" pitchFamily="34" charset="0"/>
              </a:rPr>
              <a:t>L’impresa  al momento di sottoscrivere un contratto di subappalto o di fornitura nei settori a rischio dovrà effettuare la verifica antimafia attraverso Assimpredil </a:t>
            </a:r>
          </a:p>
        </p:txBody>
      </p:sp>
    </p:spTree>
    <p:extLst>
      <p:ext uri="{BB962C8B-B14F-4D97-AF65-F5344CB8AC3E}">
        <p14:creationId xmlns:p14="http://schemas.microsoft.com/office/powerpoint/2010/main" val="417428391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F24CD24E-361A-4C40-A456-77F3A3C49A54}"/>
              </a:ext>
            </a:extLst>
          </p:cNvPr>
          <p:cNvSpPr txBox="1"/>
          <p:nvPr/>
        </p:nvSpPr>
        <p:spPr>
          <a:xfrm>
            <a:off x="773578" y="3861048"/>
            <a:ext cx="759684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400" dirty="0">
                <a:latin typeface="Abadi" panose="020B0604020104020204" pitchFamily="34" charset="0"/>
              </a:rPr>
              <a:t>L’impresa dovrà far siglare alla controparte contrattuale (subappaltatore/fornitore operante nei settori cd. sensibili) l’informativa privacy.</a:t>
            </a:r>
          </a:p>
          <a:p>
            <a:pPr algn="just"/>
            <a:r>
              <a:rPr lang="it-IT" sz="2400" dirty="0">
                <a:latin typeface="Abadi" panose="020B0604020104020204" pitchFamily="34" charset="0"/>
              </a:rPr>
              <a:t>Per l’attuazione degli obblighi derivanti dal Protocollo è stata richiesta apposita autorizzazione al Garante della Privacy</a:t>
            </a:r>
          </a:p>
        </p:txBody>
      </p:sp>
      <p:grpSp>
        <p:nvGrpSpPr>
          <p:cNvPr id="10" name="Gruppo 9">
            <a:extLst>
              <a:ext uri="{FF2B5EF4-FFF2-40B4-BE49-F238E27FC236}">
                <a16:creationId xmlns:a16="http://schemas.microsoft.com/office/drawing/2014/main" id="{53B9756A-82F8-43D3-B9B2-7654B017F506}"/>
              </a:ext>
            </a:extLst>
          </p:cNvPr>
          <p:cNvGrpSpPr/>
          <p:nvPr/>
        </p:nvGrpSpPr>
        <p:grpSpPr>
          <a:xfrm>
            <a:off x="1799691" y="2420888"/>
            <a:ext cx="2410017" cy="964007"/>
            <a:chOff x="1512167" y="3298572"/>
            <a:chExt cx="2410017" cy="964007"/>
          </a:xfrm>
        </p:grpSpPr>
        <p:sp>
          <p:nvSpPr>
            <p:cNvPr id="15" name="Freccia a gallone 14">
              <a:extLst>
                <a:ext uri="{FF2B5EF4-FFF2-40B4-BE49-F238E27FC236}">
                  <a16:creationId xmlns:a16="http://schemas.microsoft.com/office/drawing/2014/main" id="{BBC8462C-5D16-43BE-9D19-11F18CAD30B3}"/>
                </a:ext>
              </a:extLst>
            </p:cNvPr>
            <p:cNvSpPr/>
            <p:nvPr/>
          </p:nvSpPr>
          <p:spPr>
            <a:xfrm>
              <a:off x="1512167" y="3298572"/>
              <a:ext cx="2410017" cy="964007"/>
            </a:xfrm>
            <a:prstGeom prst="chevron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Freccia a gallone 4">
              <a:extLst>
                <a:ext uri="{FF2B5EF4-FFF2-40B4-BE49-F238E27FC236}">
                  <a16:creationId xmlns:a16="http://schemas.microsoft.com/office/drawing/2014/main" id="{68EF49E2-52D2-4F91-859B-F17217ED5C86}"/>
                </a:ext>
              </a:extLst>
            </p:cNvPr>
            <p:cNvSpPr txBox="1"/>
            <p:nvPr/>
          </p:nvSpPr>
          <p:spPr>
            <a:xfrm>
              <a:off x="1994171" y="3298572"/>
              <a:ext cx="1446010" cy="96400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0" tIns="25400" rIns="0" bIns="25400" numCol="1" spcCol="1270" anchor="ctr" anchorCtr="0">
              <a:noAutofit/>
            </a:bodyPr>
            <a:lstStyle/>
            <a:p>
              <a:pPr marL="0" lvl="0" indent="0" algn="ctr" defTabSz="1778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it-IT" sz="4000" kern="12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badi" panose="020B0604020104020204" pitchFamily="34" charset="0"/>
                </a:rPr>
                <a:t>4</a:t>
              </a:r>
            </a:p>
          </p:txBody>
        </p:sp>
      </p:grpSp>
      <p:grpSp>
        <p:nvGrpSpPr>
          <p:cNvPr id="11" name="Gruppo 10">
            <a:extLst>
              <a:ext uri="{FF2B5EF4-FFF2-40B4-BE49-F238E27FC236}">
                <a16:creationId xmlns:a16="http://schemas.microsoft.com/office/drawing/2014/main" id="{2C762B9D-3832-46C4-8F7B-E267B9CAC224}"/>
              </a:ext>
            </a:extLst>
          </p:cNvPr>
          <p:cNvGrpSpPr/>
          <p:nvPr/>
        </p:nvGrpSpPr>
        <p:grpSpPr>
          <a:xfrm>
            <a:off x="3896406" y="2502829"/>
            <a:ext cx="3447902" cy="800125"/>
            <a:chOff x="3608882" y="3380513"/>
            <a:chExt cx="3447902" cy="800125"/>
          </a:xfrm>
        </p:grpSpPr>
        <p:sp>
          <p:nvSpPr>
            <p:cNvPr id="12" name="Freccia a gallone 11">
              <a:extLst>
                <a:ext uri="{FF2B5EF4-FFF2-40B4-BE49-F238E27FC236}">
                  <a16:creationId xmlns:a16="http://schemas.microsoft.com/office/drawing/2014/main" id="{55143D5F-2E41-4B48-9F9E-F595742FF10C}"/>
                </a:ext>
              </a:extLst>
            </p:cNvPr>
            <p:cNvSpPr/>
            <p:nvPr/>
          </p:nvSpPr>
          <p:spPr>
            <a:xfrm>
              <a:off x="3608882" y="3380513"/>
              <a:ext cx="3447902" cy="800125"/>
            </a:xfrm>
            <a:prstGeom prst="chevron">
              <a:avLst/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3" name="Freccia a gallone 6">
              <a:extLst>
                <a:ext uri="{FF2B5EF4-FFF2-40B4-BE49-F238E27FC236}">
                  <a16:creationId xmlns:a16="http://schemas.microsoft.com/office/drawing/2014/main" id="{C7362B8D-BB50-40DD-BB38-9773BB943B8A}"/>
                </a:ext>
              </a:extLst>
            </p:cNvPr>
            <p:cNvSpPr txBox="1"/>
            <p:nvPr/>
          </p:nvSpPr>
          <p:spPr>
            <a:xfrm>
              <a:off x="4008945" y="3380513"/>
              <a:ext cx="2647777" cy="80012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5240" tIns="7620" rIns="0" bIns="7620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it-IT" sz="1200" kern="1200" dirty="0">
                  <a:latin typeface="Abadi" panose="020B0604020104020204" pitchFamily="34" charset="0"/>
                </a:rPr>
                <a:t>Far siglare ai partner commerciali (fornitore/subappaltatore) operanti nei settori sensibili l’informativa </a:t>
              </a:r>
              <a:r>
                <a:rPr lang="it-IT" sz="1200" i="1" kern="1200" dirty="0">
                  <a:latin typeface="Abadi" panose="020B0604020104020204" pitchFamily="34" charset="0"/>
                </a:rPr>
                <a:t>privacy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548436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>
            <a:extLst>
              <a:ext uri="{FF2B5EF4-FFF2-40B4-BE49-F238E27FC236}">
                <a16:creationId xmlns:a16="http://schemas.microsoft.com/office/drawing/2014/main" id="{4225B260-C470-4B57-8BB7-8930D7BD0B70}"/>
              </a:ext>
            </a:extLst>
          </p:cNvPr>
          <p:cNvSpPr/>
          <p:nvPr/>
        </p:nvSpPr>
        <p:spPr>
          <a:xfrm>
            <a:off x="2521348" y="1340768"/>
            <a:ext cx="410131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5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Il Codice Etico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56DBD4D2-7051-4D2F-8043-A602826A54EA}"/>
              </a:ext>
            </a:extLst>
          </p:cNvPr>
          <p:cNvSpPr txBox="1"/>
          <p:nvPr/>
        </p:nvSpPr>
        <p:spPr>
          <a:xfrm>
            <a:off x="395536" y="2492896"/>
            <a:ext cx="8352928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sz="2400" dirty="0">
                <a:latin typeface="Abadi" panose="020B0604020104020204" pitchFamily="34" charset="0"/>
              </a:rPr>
              <a:t>Assimpredil Ance è aderente all'Associazione nazionale costruttori edili - ANCE .</a:t>
            </a:r>
          </a:p>
          <a:p>
            <a:pPr algn="just"/>
            <a:r>
              <a:rPr lang="it-IT" sz="2400" dirty="0">
                <a:latin typeface="Abadi" panose="020B0604020104020204" pitchFamily="34" charset="0"/>
              </a:rPr>
              <a:t>In forza di ciò, l’Associazione aderisce al </a:t>
            </a:r>
            <a:r>
              <a:rPr lang="it-IT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badi" panose="020B0604020104020204" pitchFamily="34" charset="0"/>
              </a:rPr>
              <a:t>Codice Etico dell’ANCE, </a:t>
            </a:r>
            <a:r>
              <a:rPr lang="it-IT" sz="2400" dirty="0">
                <a:latin typeface="Abadi" panose="020B0604020104020204" pitchFamily="34" charset="0"/>
              </a:rPr>
              <a:t>che forma parte integrante del proprio Statuto e vincola alla sua osservanza anche le imprese che aderiscono al sistema associativo.</a:t>
            </a:r>
          </a:p>
          <a:p>
            <a:pPr algn="just"/>
            <a:r>
              <a:rPr lang="it-IT" sz="2400" dirty="0">
                <a:latin typeface="Abadi" panose="020B0604020104020204" pitchFamily="34" charset="0"/>
              </a:rPr>
              <a:t>Il Codice Etico stabilisce misure chiare e condivise, che penalizzano comportamenti illeciti sotto ogni profilo,  tutelano la concorrenza tra imprese e contribuiscono a promuovere la cultura della legalità .</a:t>
            </a:r>
          </a:p>
        </p:txBody>
      </p:sp>
    </p:spTree>
    <p:extLst>
      <p:ext uri="{BB962C8B-B14F-4D97-AF65-F5344CB8AC3E}">
        <p14:creationId xmlns:p14="http://schemas.microsoft.com/office/powerpoint/2010/main" val="197421053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3769599C-EEE1-429A-B024-DAD61337DE12}"/>
              </a:ext>
            </a:extLst>
          </p:cNvPr>
          <p:cNvSpPr txBox="1"/>
          <p:nvPr/>
        </p:nvSpPr>
        <p:spPr>
          <a:xfrm>
            <a:off x="683567" y="3136900"/>
            <a:ext cx="777686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>
                <a:latin typeface="Abadi" panose="020B0604020104020204" pitchFamily="34" charset="0"/>
              </a:rPr>
              <a:t>	   Favorendo la </a:t>
            </a:r>
            <a:r>
              <a:rPr lang="it-IT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badi" panose="020B0604020104020204" pitchFamily="34" charset="0"/>
              </a:rPr>
              <a:t>scelta responsabile di     		  subcontraenti e  fornitori </a:t>
            </a:r>
            <a:r>
              <a:rPr lang="it-IT" sz="2400" dirty="0">
                <a:latin typeface="Abadi" panose="020B0604020104020204" pitchFamily="34" charset="0"/>
              </a:rPr>
              <a:t>da parte delle proprie associate,</a:t>
            </a:r>
          </a:p>
          <a:p>
            <a:r>
              <a:rPr lang="it-IT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badi" panose="020B0604020104020204" pitchFamily="34" charset="0"/>
              </a:rPr>
              <a:t>      il sistema associativo alza una barriera contro</a:t>
            </a:r>
            <a:r>
              <a:rPr lang="it-IT" sz="2400" dirty="0">
                <a:latin typeface="Abadi" panose="020B0604020104020204" pitchFamily="34" charset="0"/>
              </a:rPr>
              <a:t> le 		            infiltrazioni criminali </a:t>
            </a:r>
          </a:p>
          <a:p>
            <a:pPr marL="444500" indent="-180975"/>
            <a:r>
              <a:rPr lang="it-IT" sz="2400" dirty="0">
                <a:latin typeface="Abadi" panose="020B0604020104020204" pitchFamily="34" charset="0"/>
              </a:rPr>
              <a:t>      e contribuisce significativamente ad evitare             l’inquinamento malavitoso dell’economia legale </a:t>
            </a:r>
          </a:p>
        </p:txBody>
      </p:sp>
      <p:sp>
        <p:nvSpPr>
          <p:cNvPr id="2" name="Rettangolo 1">
            <a:extLst>
              <a:ext uri="{FF2B5EF4-FFF2-40B4-BE49-F238E27FC236}">
                <a16:creationId xmlns:a16="http://schemas.microsoft.com/office/drawing/2014/main" id="{25971311-9EA5-4786-A097-E4311BEBF2F7}"/>
              </a:ext>
            </a:extLst>
          </p:cNvPr>
          <p:cNvSpPr/>
          <p:nvPr/>
        </p:nvSpPr>
        <p:spPr>
          <a:xfrm>
            <a:off x="719189" y="1556792"/>
            <a:ext cx="7453211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sz="32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lt"/>
              </a:rPr>
              <a:t> Continua l’impegno associativo verso </a:t>
            </a:r>
          </a:p>
          <a:p>
            <a:pPr algn="ctr"/>
            <a:r>
              <a:rPr lang="it-IT" sz="32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lt"/>
              </a:rPr>
              <a:t>la promozione della cultura della legalità</a:t>
            </a:r>
            <a:endParaRPr lang="it-IT" sz="32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+mj-lt"/>
            </a:endParaRPr>
          </a:p>
          <a:p>
            <a:pPr algn="ctr"/>
            <a:endParaRPr lang="it-IT" sz="32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1785877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56DBD4D2-7051-4D2F-8043-A602826A54EA}"/>
              </a:ext>
            </a:extLst>
          </p:cNvPr>
          <p:cNvSpPr txBox="1"/>
          <p:nvPr/>
        </p:nvSpPr>
        <p:spPr>
          <a:xfrm>
            <a:off x="395536" y="2060848"/>
            <a:ext cx="8352928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sz="2800" dirty="0">
                <a:latin typeface="Abadi" panose="020B0604020104020204" pitchFamily="34" charset="0"/>
              </a:rPr>
              <a:t>Il nostro codice etico esprime chiaramente - anche con azioni e sanzioni concrete nei confronti degli associati - </a:t>
            </a:r>
            <a:r>
              <a:rPr lang="it-IT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badi" panose="020B0604020104020204" pitchFamily="34" charset="0"/>
              </a:rPr>
              <a:t>l’incompatibilità di comportamenti corruttivi e criminosi con la permanenza nel sistema associativo</a:t>
            </a:r>
            <a:r>
              <a:rPr lang="it-IT" sz="2800" dirty="0">
                <a:latin typeface="Abadi" panose="020B0604020104020204" pitchFamily="34" charset="0"/>
              </a:rPr>
              <a:t>; anche per la consapevolezza che l’illegalità, in qualsiasi sua forma, rappresenta un elemento in grado di scardinare il sistema industriale, alterando il funzionamento del mercato.</a:t>
            </a:r>
          </a:p>
        </p:txBody>
      </p:sp>
    </p:spTree>
    <p:extLst>
      <p:ext uri="{BB962C8B-B14F-4D97-AF65-F5344CB8AC3E}">
        <p14:creationId xmlns:p14="http://schemas.microsoft.com/office/powerpoint/2010/main" val="435802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3" name="Rectangle 52">
            <a:extLst>
              <a:ext uri="{FF2B5EF4-FFF2-40B4-BE49-F238E27FC236}">
                <a16:creationId xmlns:a16="http://schemas.microsoft.com/office/drawing/2014/main" id="{E91DC736-0EF8-4F87-9146-EBF1D2EE4D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Immagine 7" descr="Motivo geometrico a mosaico">
            <a:extLst>
              <a:ext uri="{FF2B5EF4-FFF2-40B4-BE49-F238E27FC236}">
                <a16:creationId xmlns:a16="http://schemas.microsoft.com/office/drawing/2014/main" id="{9D7E6091-CBF0-43EA-B30C-D3C8B4B7E3C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12" r="31762" b="4723"/>
          <a:stretch/>
        </p:blipFill>
        <p:spPr>
          <a:xfrm>
            <a:off x="2642616" y="10"/>
            <a:ext cx="6501384" cy="6857990"/>
          </a:xfrm>
          <a:prstGeom prst="rect">
            <a:avLst/>
          </a:prstGeom>
        </p:spPr>
      </p:pic>
      <p:sp>
        <p:nvSpPr>
          <p:cNvPr id="55" name="Rectangle 54">
            <a:extLst>
              <a:ext uri="{FF2B5EF4-FFF2-40B4-BE49-F238E27FC236}">
                <a16:creationId xmlns:a16="http://schemas.microsoft.com/office/drawing/2014/main" id="{097CD68E-23E3-4007-8847-CD0944C4F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317450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9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E6C21A9D-A1F8-4607-B05C-FC9719E19C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484" y="1122363"/>
            <a:ext cx="3349420" cy="3204134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US" sz="4200" dirty="0"/>
              <a:t>ASSIMPREDIL E LA LEGALITA’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51653" y="434802"/>
            <a:ext cx="146304" cy="52806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0771" y="4546920"/>
            <a:ext cx="298323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427612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3769599C-EEE1-429A-B024-DAD61337DE12}"/>
              </a:ext>
            </a:extLst>
          </p:cNvPr>
          <p:cNvSpPr txBox="1"/>
          <p:nvPr/>
        </p:nvSpPr>
        <p:spPr>
          <a:xfrm>
            <a:off x="647564" y="2636912"/>
            <a:ext cx="784887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800" dirty="0">
                <a:latin typeface="Abadi" panose="020B0604020104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</a:t>
            </a:r>
            <a:r>
              <a:rPr lang="it-IT" sz="2800" dirty="0">
                <a:effectLst/>
                <a:latin typeface="Abadi" panose="020B0604020104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rima fra tutte le territoriali del sistema ANCE, fin dal lontano 2008 Assimpredil ha predisposto delle </a:t>
            </a:r>
            <a:r>
              <a:rPr lang="it-IT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badi" panose="020B0604020104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linee guida </a:t>
            </a:r>
            <a:r>
              <a:rPr lang="it-IT" sz="2800" dirty="0">
                <a:effectLst/>
                <a:latin typeface="Abadi" panose="020B0604020104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contenenti gli assunti progettuali per la costruzione dei modelli organizzativi, appositamente dedicate alla prevenzione di reati specifici del settore, che hanno ottenuto l’approvazione del Ministero di Grazie e Giustizia. </a:t>
            </a:r>
            <a:endParaRPr lang="it-IT" sz="4400" dirty="0">
              <a:latin typeface="Abadi" panose="020B0604020104020204" pitchFamily="34" charset="0"/>
            </a:endParaRPr>
          </a:p>
        </p:txBody>
      </p:sp>
      <p:sp>
        <p:nvSpPr>
          <p:cNvPr id="2" name="Rettangolo 1">
            <a:extLst>
              <a:ext uri="{FF2B5EF4-FFF2-40B4-BE49-F238E27FC236}">
                <a16:creationId xmlns:a16="http://schemas.microsoft.com/office/drawing/2014/main" id="{1AEECD8B-8999-4344-89BF-E7A3B1AE9668}"/>
              </a:ext>
            </a:extLst>
          </p:cNvPr>
          <p:cNvSpPr/>
          <p:nvPr/>
        </p:nvSpPr>
        <p:spPr>
          <a:xfrm>
            <a:off x="833711" y="1340768"/>
            <a:ext cx="747659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5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I modelli organizzativi 231</a:t>
            </a:r>
          </a:p>
        </p:txBody>
      </p:sp>
    </p:spTree>
    <p:extLst>
      <p:ext uri="{BB962C8B-B14F-4D97-AF65-F5344CB8AC3E}">
        <p14:creationId xmlns:p14="http://schemas.microsoft.com/office/powerpoint/2010/main" val="12928137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3769599C-EEE1-429A-B024-DAD61337DE12}"/>
              </a:ext>
            </a:extLst>
          </p:cNvPr>
          <p:cNvSpPr txBox="1"/>
          <p:nvPr/>
        </p:nvSpPr>
        <p:spPr>
          <a:xfrm>
            <a:off x="467544" y="2223888"/>
            <a:ext cx="81009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400" dirty="0">
                <a:latin typeface="Abadi" panose="020B0604020104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Dalla sinergia instaurata insieme al Comune, alla Prefettura e alle organizzazioni sindacali sul tema della sicurezza e della qualificazione delle imprese sono nate numerose iniziative a tutela della legalità, che hanno generato i </a:t>
            </a:r>
            <a:r>
              <a:rPr lang="it-IT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badi" panose="020B0604020104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protocolli</a:t>
            </a:r>
            <a:r>
              <a:rPr lang="it-IT" sz="2400" dirty="0">
                <a:latin typeface="Abadi" panose="020B0604020104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e i </a:t>
            </a:r>
            <a:r>
              <a:rPr lang="it-IT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badi" panose="020B0604020104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patti di legalità </a:t>
            </a:r>
            <a:r>
              <a:rPr lang="it-IT" sz="2400" dirty="0">
                <a:latin typeface="Abadi" panose="020B0604020104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sottoscritti da Assimpredil.</a:t>
            </a:r>
          </a:p>
          <a:p>
            <a:pPr algn="just"/>
            <a:endParaRPr lang="it-IT" sz="2400" dirty="0">
              <a:latin typeface="Abadi" panose="020B0604020104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/>
            <a:r>
              <a:rPr lang="it-IT" sz="2400" dirty="0">
                <a:latin typeface="Abadi" panose="020B0604020104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Una stagione che abbiamo inaugurato e promosso proprio qui a Milano e con il Comune di Milano, quasi quindici anni fa.</a:t>
            </a:r>
          </a:p>
        </p:txBody>
      </p:sp>
      <p:sp>
        <p:nvSpPr>
          <p:cNvPr id="2" name="Rettangolo 1">
            <a:extLst>
              <a:ext uri="{FF2B5EF4-FFF2-40B4-BE49-F238E27FC236}">
                <a16:creationId xmlns:a16="http://schemas.microsoft.com/office/drawing/2014/main" id="{1AEECD8B-8999-4344-89BF-E7A3B1AE9668}"/>
              </a:ext>
            </a:extLst>
          </p:cNvPr>
          <p:cNvSpPr/>
          <p:nvPr/>
        </p:nvSpPr>
        <p:spPr>
          <a:xfrm>
            <a:off x="732775" y="1268760"/>
            <a:ext cx="767844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5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Protocolli e patti di legalità</a:t>
            </a:r>
          </a:p>
        </p:txBody>
      </p:sp>
    </p:spTree>
    <p:extLst>
      <p:ext uri="{BB962C8B-B14F-4D97-AF65-F5344CB8AC3E}">
        <p14:creationId xmlns:p14="http://schemas.microsoft.com/office/powerpoint/2010/main" val="33051730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3769599C-EEE1-429A-B024-DAD61337DE12}"/>
              </a:ext>
            </a:extLst>
          </p:cNvPr>
          <p:cNvSpPr txBox="1"/>
          <p:nvPr/>
        </p:nvSpPr>
        <p:spPr>
          <a:xfrm>
            <a:off x="521550" y="2420888"/>
            <a:ext cx="81009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400" dirty="0">
                <a:latin typeface="Abadi" panose="020B0604020104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Una particolare attenzione è stata dedicata anche alla fase di </a:t>
            </a:r>
            <a:r>
              <a:rPr lang="it-IT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badi" panose="020B0604020104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prevenzione</a:t>
            </a:r>
            <a:r>
              <a:rPr lang="it-IT" sz="2400" dirty="0">
                <a:latin typeface="Abadi" panose="020B0604020104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promuovendo nei confronti delle proprie associate la correttezza come modello di riferimento  anche con strumenti ai quali siano collegati vantaggi competitivi.</a:t>
            </a:r>
          </a:p>
          <a:p>
            <a:pPr algn="just"/>
            <a:endParaRPr lang="it-IT" sz="2400" dirty="0">
              <a:latin typeface="Abadi" panose="020B0604020104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/>
            <a:r>
              <a:rPr lang="it-IT" sz="2400" dirty="0">
                <a:latin typeface="Abadi" panose="020B0604020104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 questo contesto, Assimpredil, oltre alla sensibilizzazione delle imprese del settore circa l’importanza di dotarsi di modelli organizzativi 231, ha promosso il </a:t>
            </a:r>
            <a:r>
              <a:rPr lang="it-IT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badi" panose="020B0604020104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rating di legalità </a:t>
            </a:r>
            <a:r>
              <a:rPr lang="it-IT" sz="2400" dirty="0">
                <a:latin typeface="Abadi" panose="020B0604020104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 l’ha diffuso anche con azioni concrete a supporto delle associate perché lo ottenessero. </a:t>
            </a:r>
          </a:p>
        </p:txBody>
      </p:sp>
      <p:sp>
        <p:nvSpPr>
          <p:cNvPr id="2" name="Rettangolo 1">
            <a:extLst>
              <a:ext uri="{FF2B5EF4-FFF2-40B4-BE49-F238E27FC236}">
                <a16:creationId xmlns:a16="http://schemas.microsoft.com/office/drawing/2014/main" id="{1AEECD8B-8999-4344-89BF-E7A3B1AE9668}"/>
              </a:ext>
            </a:extLst>
          </p:cNvPr>
          <p:cNvSpPr/>
          <p:nvPr/>
        </p:nvSpPr>
        <p:spPr>
          <a:xfrm>
            <a:off x="1914286" y="1268760"/>
            <a:ext cx="53154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5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Il Rating di legalità</a:t>
            </a:r>
          </a:p>
        </p:txBody>
      </p:sp>
    </p:spTree>
    <p:extLst>
      <p:ext uri="{BB962C8B-B14F-4D97-AF65-F5344CB8AC3E}">
        <p14:creationId xmlns:p14="http://schemas.microsoft.com/office/powerpoint/2010/main" val="25151859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3" name="Rectangle 52">
            <a:extLst>
              <a:ext uri="{FF2B5EF4-FFF2-40B4-BE49-F238E27FC236}">
                <a16:creationId xmlns:a16="http://schemas.microsoft.com/office/drawing/2014/main" id="{E91DC736-0EF8-4F87-9146-EBF1D2EE4D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Immagine 7" descr="Motivo geometrico a mosaico">
            <a:extLst>
              <a:ext uri="{FF2B5EF4-FFF2-40B4-BE49-F238E27FC236}">
                <a16:creationId xmlns:a16="http://schemas.microsoft.com/office/drawing/2014/main" id="{9D7E6091-CBF0-43EA-B30C-D3C8B4B7E3C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12" r="31762" b="4723"/>
          <a:stretch/>
        </p:blipFill>
        <p:spPr>
          <a:xfrm>
            <a:off x="2642616" y="10"/>
            <a:ext cx="6501384" cy="6857990"/>
          </a:xfrm>
          <a:prstGeom prst="rect">
            <a:avLst/>
          </a:prstGeom>
        </p:spPr>
      </p:pic>
      <p:sp>
        <p:nvSpPr>
          <p:cNvPr id="55" name="Rectangle 54">
            <a:extLst>
              <a:ext uri="{FF2B5EF4-FFF2-40B4-BE49-F238E27FC236}">
                <a16:creationId xmlns:a16="http://schemas.microsoft.com/office/drawing/2014/main" id="{097CD68E-23E3-4007-8847-CD0944C4F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317450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9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E6C21A9D-A1F8-4607-B05C-FC9719E19C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484" y="1122363"/>
            <a:ext cx="3709460" cy="3204134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US" sz="4200" dirty="0"/>
              <a:t>IL PROTOCOLLO DI LEGALITA’ DI ANCE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51653" y="434802"/>
            <a:ext cx="146304" cy="52806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0771" y="4546920"/>
            <a:ext cx="298323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1547894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EsriMapsInfo xmlns="ESRI.ArcGIS.Mapping.OfficeIntegration.PowerPointInfo">
  <Version>Version1</Version>
  <RequiresSignIn>False</RequiresSignIn>
</EsriMapsInfo>
</file>

<file path=customXml/item2.xml><?xml version="1.0" encoding="utf-8"?>
<EsriMapsInfo xmlns="ESRI.ArcGIS.Mapping.OfficeIntegration.PowerPointInfo">
  <Version>Version1</Version>
  <RequiresSignIn>False</RequiresSignIn>
</EsriMapsInfo>
</file>

<file path=customXml/itemProps1.xml><?xml version="1.0" encoding="utf-8"?>
<ds:datastoreItem xmlns:ds="http://schemas.openxmlformats.org/officeDocument/2006/customXml" ds:itemID="{95E1E3CE-E1E4-403D-9AC1-39D8C75D0373}">
  <ds:schemaRefs>
    <ds:schemaRef ds:uri="ESRI.ArcGIS.Mapping.OfficeIntegration.PowerPointInfo"/>
  </ds:schemaRefs>
</ds:datastoreItem>
</file>

<file path=customXml/itemProps2.xml><?xml version="1.0" encoding="utf-8"?>
<ds:datastoreItem xmlns:ds="http://schemas.openxmlformats.org/officeDocument/2006/customXml" ds:itemID="{A5C8767D-58EC-4BEF-B029-F7EBC0801FDE}">
  <ds:schemaRefs>
    <ds:schemaRef ds:uri="ESRI.ArcGIS.Mapping.OfficeIntegration.PowerPointInfo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4990</TotalTime>
  <Words>1443</Words>
  <Application>Microsoft Office PowerPoint</Application>
  <PresentationFormat>Presentazione su schermo (4:3)</PresentationFormat>
  <Paragraphs>98</Paragraphs>
  <Slides>30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30</vt:i4>
      </vt:variant>
    </vt:vector>
  </HeadingPairs>
  <TitlesOfParts>
    <vt:vector size="34" baseType="lpstr">
      <vt:lpstr>Abadi</vt:lpstr>
      <vt:lpstr>Arial</vt:lpstr>
      <vt:lpstr>Calibri</vt:lpstr>
      <vt:lpstr>Tema di Office</vt:lpstr>
      <vt:lpstr>Presentazione standard di PowerPoint</vt:lpstr>
      <vt:lpstr>IL CODICE ETICO DI ANCE</vt:lpstr>
      <vt:lpstr>Presentazione standard di PowerPoint</vt:lpstr>
      <vt:lpstr>Presentazione standard di PowerPoint</vt:lpstr>
      <vt:lpstr>ASSIMPREDIL E LA LEGALITA’</vt:lpstr>
      <vt:lpstr>Presentazione standard di PowerPoint</vt:lpstr>
      <vt:lpstr>Presentazione standard di PowerPoint</vt:lpstr>
      <vt:lpstr>Presentazione standard di PowerPoint</vt:lpstr>
      <vt:lpstr>IL PROTOCOLLO DI LEGALITA’ DI ANCE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GLI IMPEGNI DELLE IMPRESE</vt:lpstr>
      <vt:lpstr>Presentazione standard di PowerPoint</vt:lpstr>
      <vt:lpstr>Presentazione standard di PowerPoint</vt:lpstr>
      <vt:lpstr>IL RUOLO DI ASSIMPREDIL</vt:lpstr>
      <vt:lpstr>Presentazione standard di PowerPoint</vt:lpstr>
      <vt:lpstr>Presentazione standard di PowerPoint</vt:lpstr>
      <vt:lpstr>Presentazione standard di PowerPoint</vt:lpstr>
      <vt:lpstr>COSA DEVONO FARE LE IMPRESE?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Acerbi Sara</dc:creator>
  <cp:lastModifiedBy>Rosario Leonardo Pantaleo</cp:lastModifiedBy>
  <cp:revision>62</cp:revision>
  <cp:lastPrinted>2022-02-08T13:16:24Z</cp:lastPrinted>
  <dcterms:created xsi:type="dcterms:W3CDTF">2022-01-20T10:28:53Z</dcterms:created>
  <dcterms:modified xsi:type="dcterms:W3CDTF">2022-02-11T07:03:45Z</dcterms:modified>
</cp:coreProperties>
</file>