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0" r:id="rId2"/>
    <p:sldId id="320" r:id="rId3"/>
    <p:sldId id="281" r:id="rId4"/>
    <p:sldId id="269" r:id="rId5"/>
    <p:sldId id="278" r:id="rId6"/>
    <p:sldId id="270" r:id="rId7"/>
    <p:sldId id="267" r:id="rId8"/>
    <p:sldId id="268" r:id="rId9"/>
    <p:sldId id="266" r:id="rId10"/>
    <p:sldId id="265" r:id="rId11"/>
    <p:sldId id="264" r:id="rId12"/>
    <p:sldId id="271" r:id="rId13"/>
    <p:sldId id="277" r:id="rId14"/>
    <p:sldId id="274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F3FC5A-3B53-4DE9-8A13-69E04743E6CE}" v="37" dt="2023-08-02T10:56:54.889"/>
    <p1510:client id="{D2084C94-2D17-489D-B89E-92A1F06B7A4A}" v="25" dt="2023-08-02T11:05:25.3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474" autoAdjust="0"/>
  </p:normalViewPr>
  <p:slideViewPr>
    <p:cSldViewPr snapToGrid="0">
      <p:cViewPr varScale="1">
        <p:scale>
          <a:sx n="67" d="100"/>
          <a:sy n="67" d="100"/>
        </p:scale>
        <p:origin x="8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voti, Massimiliano" userId="24f8a874-73c4-47a3-b166-d4f0fdde8056" providerId="ADAL" clId="{D2084C94-2D17-489D-B89E-92A1F06B7A4A}"/>
    <pc:docChg chg="undo custSel addSld delSld modSld">
      <pc:chgData name="Favoti, Massimiliano" userId="24f8a874-73c4-47a3-b166-d4f0fdde8056" providerId="ADAL" clId="{D2084C94-2D17-489D-B89E-92A1F06B7A4A}" dt="2023-08-02T11:05:25.319" v="30" actId="20577"/>
      <pc:docMkLst>
        <pc:docMk/>
      </pc:docMkLst>
      <pc:sldChg chg="del">
        <pc:chgData name="Favoti, Massimiliano" userId="24f8a874-73c4-47a3-b166-d4f0fdde8056" providerId="ADAL" clId="{D2084C94-2D17-489D-B89E-92A1F06B7A4A}" dt="2023-08-02T11:00:06.531" v="2" actId="47"/>
        <pc:sldMkLst>
          <pc:docMk/>
          <pc:sldMk cId="2081755641" sldId="258"/>
        </pc:sldMkLst>
      </pc:sldChg>
      <pc:sldChg chg="del">
        <pc:chgData name="Favoti, Massimiliano" userId="24f8a874-73c4-47a3-b166-d4f0fdde8056" providerId="ADAL" clId="{D2084C94-2D17-489D-B89E-92A1F06B7A4A}" dt="2023-08-02T11:00:06.531" v="2" actId="47"/>
        <pc:sldMkLst>
          <pc:docMk/>
          <pc:sldMk cId="3291725416" sldId="260"/>
        </pc:sldMkLst>
      </pc:sldChg>
      <pc:sldChg chg="del">
        <pc:chgData name="Favoti, Massimiliano" userId="24f8a874-73c4-47a3-b166-d4f0fdde8056" providerId="ADAL" clId="{D2084C94-2D17-489D-B89E-92A1F06B7A4A}" dt="2023-08-02T11:00:06.531" v="2" actId="47"/>
        <pc:sldMkLst>
          <pc:docMk/>
          <pc:sldMk cId="2685528308" sldId="261"/>
        </pc:sldMkLst>
      </pc:sldChg>
      <pc:sldChg chg="modSp">
        <pc:chgData name="Favoti, Massimiliano" userId="24f8a874-73c4-47a3-b166-d4f0fdde8056" providerId="ADAL" clId="{D2084C94-2D17-489D-B89E-92A1F06B7A4A}" dt="2023-08-02T11:05:25.319" v="30" actId="20577"/>
        <pc:sldMkLst>
          <pc:docMk/>
          <pc:sldMk cId="3945727167" sldId="264"/>
        </pc:sldMkLst>
        <pc:spChg chg="mod">
          <ac:chgData name="Favoti, Massimiliano" userId="24f8a874-73c4-47a3-b166-d4f0fdde8056" providerId="ADAL" clId="{D2084C94-2D17-489D-B89E-92A1F06B7A4A}" dt="2023-08-02T11:05:25.319" v="30" actId="20577"/>
          <ac:spMkLst>
            <pc:docMk/>
            <pc:sldMk cId="3945727167" sldId="264"/>
            <ac:spMk id="13" creationId="{4A187786-4597-AC7F-43A6-EC84E4CAF6AA}"/>
          </ac:spMkLst>
        </pc:spChg>
      </pc:sldChg>
      <pc:sldChg chg="modSp">
        <pc:chgData name="Favoti, Massimiliano" userId="24f8a874-73c4-47a3-b166-d4f0fdde8056" providerId="ADAL" clId="{D2084C94-2D17-489D-B89E-92A1F06B7A4A}" dt="2023-08-02T11:04:54.183" v="19" actId="20577"/>
        <pc:sldMkLst>
          <pc:docMk/>
          <pc:sldMk cId="628697122" sldId="265"/>
        </pc:sldMkLst>
        <pc:spChg chg="mod">
          <ac:chgData name="Favoti, Massimiliano" userId="24f8a874-73c4-47a3-b166-d4f0fdde8056" providerId="ADAL" clId="{D2084C94-2D17-489D-B89E-92A1F06B7A4A}" dt="2023-08-02T11:04:54.183" v="19" actId="20577"/>
          <ac:spMkLst>
            <pc:docMk/>
            <pc:sldMk cId="628697122" sldId="265"/>
            <ac:spMk id="8" creationId="{91523700-CEB6-3853-5C38-2880D78FC36E}"/>
          </ac:spMkLst>
        </pc:spChg>
      </pc:sldChg>
      <pc:sldChg chg="modSp">
        <pc:chgData name="Favoti, Massimiliano" userId="24f8a874-73c4-47a3-b166-d4f0fdde8056" providerId="ADAL" clId="{D2084C94-2D17-489D-B89E-92A1F06B7A4A}" dt="2023-08-02T11:02:25.199" v="13" actId="20577"/>
        <pc:sldMkLst>
          <pc:docMk/>
          <pc:sldMk cId="3890307152" sldId="269"/>
        </pc:sldMkLst>
        <pc:spChg chg="mod">
          <ac:chgData name="Favoti, Massimiliano" userId="24f8a874-73c4-47a3-b166-d4f0fdde8056" providerId="ADAL" clId="{D2084C94-2D17-489D-B89E-92A1F06B7A4A}" dt="2023-08-02T11:02:25.199" v="13" actId="20577"/>
          <ac:spMkLst>
            <pc:docMk/>
            <pc:sldMk cId="3890307152" sldId="269"/>
            <ac:spMk id="14" creationId="{7380CFB1-5D5F-E356-B642-25D3BB9CBCBE}"/>
          </ac:spMkLst>
        </pc:spChg>
      </pc:sldChg>
      <pc:sldChg chg="add del">
        <pc:chgData name="Favoti, Massimiliano" userId="24f8a874-73c4-47a3-b166-d4f0fdde8056" providerId="ADAL" clId="{D2084C94-2D17-489D-B89E-92A1F06B7A4A}" dt="2023-08-02T11:01:46.038" v="10" actId="47"/>
        <pc:sldMkLst>
          <pc:docMk/>
          <pc:sldMk cId="3947421077" sldId="273"/>
        </pc:sldMkLst>
      </pc:sldChg>
      <pc:sldChg chg="modSp mod">
        <pc:chgData name="Favoti, Massimiliano" userId="24f8a874-73c4-47a3-b166-d4f0fdde8056" providerId="ADAL" clId="{D2084C94-2D17-489D-B89E-92A1F06B7A4A}" dt="2023-08-02T10:58:42.725" v="0" actId="207"/>
        <pc:sldMkLst>
          <pc:docMk/>
          <pc:sldMk cId="3725771266" sldId="274"/>
        </pc:sldMkLst>
        <pc:spChg chg="mod">
          <ac:chgData name="Favoti, Massimiliano" userId="24f8a874-73c4-47a3-b166-d4f0fdde8056" providerId="ADAL" clId="{D2084C94-2D17-489D-B89E-92A1F06B7A4A}" dt="2023-08-02T10:58:42.725" v="0" actId="207"/>
          <ac:spMkLst>
            <pc:docMk/>
            <pc:sldMk cId="3725771266" sldId="274"/>
            <ac:spMk id="2" creationId="{76295A72-45FC-F650-F767-26806BB2FF71}"/>
          </ac:spMkLst>
        </pc:spChg>
      </pc:sldChg>
      <pc:sldChg chg="del">
        <pc:chgData name="Favoti, Massimiliano" userId="24f8a874-73c4-47a3-b166-d4f0fdde8056" providerId="ADAL" clId="{D2084C94-2D17-489D-B89E-92A1F06B7A4A}" dt="2023-08-02T11:00:26.594" v="3" actId="47"/>
        <pc:sldMkLst>
          <pc:docMk/>
          <pc:sldMk cId="2509595063" sldId="276"/>
        </pc:sldMkLst>
      </pc:sldChg>
      <pc:sldChg chg="del">
        <pc:chgData name="Favoti, Massimiliano" userId="24f8a874-73c4-47a3-b166-d4f0fdde8056" providerId="ADAL" clId="{D2084C94-2D17-489D-B89E-92A1F06B7A4A}" dt="2023-08-02T11:00:26.594" v="3" actId="47"/>
        <pc:sldMkLst>
          <pc:docMk/>
          <pc:sldMk cId="3083844018" sldId="280"/>
        </pc:sldMkLst>
      </pc:sldChg>
      <pc:sldChg chg="modAnim">
        <pc:chgData name="Favoti, Massimiliano" userId="24f8a874-73c4-47a3-b166-d4f0fdde8056" providerId="ADAL" clId="{D2084C94-2D17-489D-B89E-92A1F06B7A4A}" dt="2023-08-02T10:59:44.827" v="1"/>
        <pc:sldMkLst>
          <pc:docMk/>
          <pc:sldMk cId="1634290150" sldId="288"/>
        </pc:sldMkLst>
      </pc:sldChg>
      <pc:sldChg chg="addSp modSp modAnim">
        <pc:chgData name="Favoti, Massimiliano" userId="24f8a874-73c4-47a3-b166-d4f0fdde8056" providerId="ADAL" clId="{D2084C94-2D17-489D-B89E-92A1F06B7A4A}" dt="2023-08-02T11:01:42.909" v="9"/>
        <pc:sldMkLst>
          <pc:docMk/>
          <pc:sldMk cId="4039685732" sldId="320"/>
        </pc:sldMkLst>
        <pc:picChg chg="add mod">
          <ac:chgData name="Favoti, Massimiliano" userId="24f8a874-73c4-47a3-b166-d4f0fdde8056" providerId="ADAL" clId="{D2084C94-2D17-489D-B89E-92A1F06B7A4A}" dt="2023-08-02T11:00:45.803" v="4"/>
          <ac:picMkLst>
            <pc:docMk/>
            <pc:sldMk cId="4039685732" sldId="320"/>
            <ac:picMk id="2" creationId="{12C23A57-1B33-CDFE-3394-3D3937F0AEB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6D087-20F5-4D58-96BF-C76B894579F7}" type="datetimeFigureOut">
              <a:rPr lang="en-GB" smtClean="0"/>
              <a:t>02/08/2023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C920C9-A4F2-4512-90B9-918CF4DC880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333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920C9-A4F2-4512-90B9-918CF4DC880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32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https://www.tuttitalia.it/toscana/53-lucca/statistiche/popolazione-andamento-demografico/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920C9-A4F2-4512-90B9-918CF4DC880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034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https://it.dayfr.com/musica/50133</a:t>
            </a:r>
          </a:p>
          <a:p>
            <a:r>
              <a:rPr lang="en-GB" dirty="0"/>
              <a:t>7.html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920C9-A4F2-4512-90B9-918CF4DC880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607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https://www.tuttitalia.it/toscana/53-lucca/statistiche/popolazione-andamento-demografico/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920C9-A4F2-4512-90B9-918CF4DC880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729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https://www.rockol.it/news-738658/the-weeknd-milano-2023-show-scaletta-scenografia-canzoni-e-robot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920C9-A4F2-4512-90B9-918CF4DC880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212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i="0" dirty="0">
                <a:solidFill>
                  <a:srgbClr val="555555"/>
                </a:solidFill>
                <a:effectLst/>
                <a:latin typeface="titillium"/>
              </a:rPr>
              <a:t>https://www.comune.milano.it/-/grandi-eventi.-approvate-le-nuove-linee-di-indirizzo-per-lo-svolgimento-di-spettacoli-dal-vivo-in-luogo-pubblico-e-per-spettacoli-a-carattere-temporaneo</a:t>
            </a:r>
          </a:p>
          <a:p>
            <a:r>
              <a:rPr lang="it-IT" b="0" i="0" dirty="0">
                <a:solidFill>
                  <a:srgbClr val="555555"/>
                </a:solidFill>
                <a:effectLst/>
                <a:latin typeface="titillium"/>
              </a:rPr>
              <a:t>Sempre relativamente al 2023, per gli eventi che si svolgeranno in questi tre siti, al superamento della soglia dei 30mila biglietti paganti, è previsto a carico delle società organizzatrici un contributo forfettario a copertura delle spese straordinarie per il trasporto pubblico di 20mila euro per eventi che avranno luogo al Meazza e al Galoppo, e di 30mila per quelli che si svolgeranno all'Ippodromo La Maura.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C920C9-A4F2-4512-90B9-918CF4DC880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35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i="0" dirty="0">
                <a:solidFill>
                  <a:srgbClr val="555555"/>
                </a:solidFill>
                <a:effectLst/>
                <a:latin typeface="titillium"/>
              </a:rPr>
              <a:t>https://www.comune.milano.it/-/grandi-eventi.-approvate-le-nuove-linee-di-indirizzo-per-lo-svolgimento-di-spettacoli-dal-vivo-in-luogo-pubblico-e-per-spettacoli-a-carattere-temporaneo</a:t>
            </a:r>
          </a:p>
          <a:p>
            <a:r>
              <a:rPr lang="it-IT" b="0" i="0" dirty="0">
                <a:solidFill>
                  <a:srgbClr val="555555"/>
                </a:solidFill>
                <a:effectLst/>
                <a:latin typeface="titillium"/>
              </a:rPr>
              <a:t>Sempre relativamente al 2023, per gli eventi che si svolgeranno in questi tre siti, al superamento della soglia dei 30mila biglietti paganti, è previsto a carico delle società organizzatrici un contributo forfettario a copertura delle spese straordinarie per il trasporto pubblico di 20mila euro per eventi che avranno luogo al Meazza e al Galoppo, e di 30mila per quelli che si svolgeranno all'Ippodromo La Maura.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C920C9-A4F2-4512-90B9-918CF4DC880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0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E98FB-765E-0DB7-802C-F8F3AB51B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64399B-2B93-8113-17F3-964B6ADD1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8A56B-3159-AF87-860E-C986E7115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A301-F6DE-4879-A4BD-B9B3EA428197}" type="datetimeFigureOut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86845-01DC-2C8F-E9C3-6A65A3B08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8334B-B004-8526-B11E-E967E9971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B371-1DEE-4594-BF2B-C20441CB992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360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34BE6-5E97-D108-55B0-A3976F42D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96B90A-0947-98A4-B19F-2DE0D8E3DB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8091D-811D-090B-2887-265029BC9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A301-F6DE-4879-A4BD-B9B3EA428197}" type="datetimeFigureOut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A1AC6-D81C-0F4B-4ECB-B9DAE72AC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B6130-D9BE-C6B9-430A-6FC9BEFE6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B371-1DEE-4594-BF2B-C20441CB992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875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B04735-7163-21C4-7D36-4EB68BB23B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9537ED-8520-E867-7104-3288D3A74B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9C7CA-FDEA-16E8-DB20-3B390951D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A301-F6DE-4879-A4BD-B9B3EA428197}" type="datetimeFigureOut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398C6-C0D6-53B6-C40E-4F639470C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449FF-DC2F-0DFB-A494-83EA9E34E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B371-1DEE-4594-BF2B-C20441CB992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293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A857E-6FB5-C6D3-D8F3-8967D7F83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E1B68-0106-E529-9023-548A1674C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5C8BD-554D-805D-CA88-073ECF9C3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A301-F6DE-4879-A4BD-B9B3EA428197}" type="datetimeFigureOut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1BBB9-BC6A-3D57-1FD4-61E6EEB33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4A620-74C5-6739-AB1F-74A0DC34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B371-1DEE-4594-BF2B-C20441CB992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361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8B304-9F06-F7BA-5691-E55E3B627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32E35-F1BF-34B1-A327-3C2DCB3D8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94C3B-8D63-6BC7-E0FE-5B3D85F40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A301-F6DE-4879-A4BD-B9B3EA428197}" type="datetimeFigureOut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DDC67-2D6C-FD8D-4BCF-5A13D33B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DF083-3569-12F1-2B88-28B5A5051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B371-1DEE-4594-BF2B-C20441CB992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67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1DA95-EBFA-7345-8A33-0ECA5622B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43743-CE3F-9EDB-E9A0-C5C3A373BB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6313AC-6E97-6000-9EEF-3AF33AE29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C6965-0E6E-C45D-C824-373373DA7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A301-F6DE-4879-A4BD-B9B3EA428197}" type="datetimeFigureOut">
              <a:rPr lang="en-GB" smtClean="0"/>
              <a:t>02/08/2023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A23922-E336-4286-4DCD-D47817D6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F8FCB1-F0D1-A108-F23F-CF5AAAA1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B371-1DEE-4594-BF2B-C20441CB992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731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B125B-1765-031B-E492-670667808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9C10D-4A9E-862E-C6B1-5892C3DA5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614C8-2478-0B7B-AAAD-776B20F89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4B2247-F33C-272B-FADC-66F4DD0E3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3BB02F-42ED-04F4-4415-DFA618DE1B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E8F7F2-7D33-A65E-E6D8-19031CCAC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A301-F6DE-4879-A4BD-B9B3EA428197}" type="datetimeFigureOut">
              <a:rPr lang="en-GB" smtClean="0"/>
              <a:t>02/08/2023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787D6D-94D7-B934-37C8-89D0422FA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656A1C-3997-3930-C953-B64490C6E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B371-1DEE-4594-BF2B-C20441CB992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610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D137C-93CF-EE11-1C65-99C8E2E21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105155-EA54-95C4-0875-273AE57D5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A301-F6DE-4879-A4BD-B9B3EA428197}" type="datetimeFigureOut">
              <a:rPr lang="en-GB" smtClean="0"/>
              <a:t>02/08/2023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E4BFD-2CE0-A271-FB1A-0ECE3F93C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EC67C-980D-2AFA-A530-D2FDF294B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B371-1DEE-4594-BF2B-C20441CB992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277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44C0DA-A10A-8FF9-A32F-68D741044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A301-F6DE-4879-A4BD-B9B3EA428197}" type="datetimeFigureOut">
              <a:rPr lang="en-GB" smtClean="0"/>
              <a:t>02/08/2023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1BB254-95BC-6CCC-4491-CCCDC678B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25E582-5684-2970-5319-F08E92170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B371-1DEE-4594-BF2B-C20441CB992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4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33BFE-F9A1-C4DF-0DD4-B3800A34C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FB295-1EAC-6654-80E2-B6B30BF07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7B9DF7-49BE-6DED-5F5E-12AAE1DFD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25373A-982D-04FA-A676-011FF14B2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A301-F6DE-4879-A4BD-B9B3EA428197}" type="datetimeFigureOut">
              <a:rPr lang="en-GB" smtClean="0"/>
              <a:t>02/08/2023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B5C9E-7C11-B2D9-C3AD-CFD17FD35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96F1D-0C6C-DDCA-B101-9A8CA0D0A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B371-1DEE-4594-BF2B-C20441CB992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332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7ED13-8FFA-7320-25E2-101BFC8D9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FB1554-82D4-D1C9-AAD1-BE266E15B7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10EC8-75CB-1DED-5619-DA5F67B0E6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61C2A5-8109-1149-4E56-614715A05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A301-F6DE-4879-A4BD-B9B3EA428197}" type="datetimeFigureOut">
              <a:rPr lang="en-GB" smtClean="0"/>
              <a:t>02/08/2023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CAF89B-B68A-EE91-D196-ECAF44AB3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1E1DA0-DEF2-42F0-961D-C5B47BA3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2B371-1DEE-4594-BF2B-C20441CB992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836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1BE759-EEB9-BD02-05DC-D9B5EBB17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CC3CD-B03D-062C-48BD-A18949420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71A0F-89E3-D96F-526A-A0C8B33F6D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0A301-F6DE-4879-A4BD-B9B3EA428197}" type="datetimeFigureOut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EE66E-4781-2B55-BF21-2AD34CB0E4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A63C1-515A-2793-7A58-17D4CC79FC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2B371-1DEE-4594-BF2B-C20441CB992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21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favotimax@gmail.com" TargetMode="External"/><Relationship Id="rId2" Type="http://schemas.openxmlformats.org/officeDocument/2006/relationships/hyperlink" Target="mailto:caterina.carati@hotmail.com" TargetMode="Externa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une.lucca.it/flex/cm/pages/ServeBLOB.php/L/IT/IDPagina/25017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favotimax@gmail.com" TargetMode="External"/><Relationship Id="rId2" Type="http://schemas.openxmlformats.org/officeDocument/2006/relationships/hyperlink" Target="mailto:caterina.carati@hotmail.com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D6121-E905-B1CA-06BB-830AA4887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tx2"/>
                </a:solidFill>
                <a:latin typeface="pt_sansbold"/>
              </a:rPr>
              <a:t>03/08/2023</a:t>
            </a:r>
            <a:endParaRPr lang="en-GB" dirty="0">
              <a:solidFill>
                <a:schemeClr val="tx2"/>
              </a:solidFill>
              <a:latin typeface="pt_sansbold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404267-15D7-B80B-67BC-EC0E6879F55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sz="2800" b="1" dirty="0">
                <a:solidFill>
                  <a:schemeClr val="tx2"/>
                </a:solidFill>
                <a:latin typeface="pt_sansbold"/>
              </a:rPr>
              <a:t>Coordinamento per la tutela del verde cintura urbana di Milano – Parco Ovest</a:t>
            </a:r>
          </a:p>
          <a:p>
            <a:endParaRPr lang="it-IT" sz="2000" dirty="0">
              <a:solidFill>
                <a:schemeClr val="tx2"/>
              </a:solidFill>
              <a:latin typeface="pt_sansbold"/>
            </a:endParaRPr>
          </a:p>
          <a:p>
            <a:r>
              <a:rPr lang="it-IT" sz="2000" dirty="0">
                <a:solidFill>
                  <a:schemeClr val="tx2"/>
                </a:solidFill>
                <a:latin typeface="pt_sansbold"/>
              </a:rPr>
              <a:t>I portavoce:</a:t>
            </a:r>
          </a:p>
          <a:p>
            <a:r>
              <a:rPr lang="it-IT" sz="2000" dirty="0">
                <a:solidFill>
                  <a:schemeClr val="tx2"/>
                </a:solidFill>
                <a:latin typeface="pt_sansbo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caterina.carati@hotmail.com</a:t>
            </a:r>
            <a:endParaRPr lang="it-IT" sz="2000" dirty="0">
              <a:solidFill>
                <a:schemeClr val="tx2"/>
              </a:solidFill>
              <a:latin typeface="pt_sansbold"/>
            </a:endParaRPr>
          </a:p>
          <a:p>
            <a:r>
              <a:rPr lang="en-GB" sz="2000" dirty="0">
                <a:solidFill>
                  <a:schemeClr val="tx2"/>
                </a:solidFill>
                <a:latin typeface="pt_sans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favotimax@gmail.com</a:t>
            </a:r>
            <a:endParaRPr lang="en-GB" sz="2000" dirty="0">
              <a:solidFill>
                <a:schemeClr val="tx2"/>
              </a:solidFill>
              <a:latin typeface="pt_sansbold"/>
            </a:endParaRPr>
          </a:p>
          <a:p>
            <a:endParaRPr lang="en-GB" sz="2000" dirty="0">
              <a:solidFill>
                <a:schemeClr val="tx2"/>
              </a:solidFill>
              <a:latin typeface="pt_sansbol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5AD121-C4C3-04D0-970C-EE550F38E547}"/>
              </a:ext>
            </a:extLst>
          </p:cNvPr>
          <p:cNvSpPr txBox="1"/>
          <p:nvPr/>
        </p:nvSpPr>
        <p:spPr>
          <a:xfrm>
            <a:off x="5060633" y="1467783"/>
            <a:ext cx="609790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Intervento</a:t>
            </a:r>
            <a:r>
              <a:rPr lang="en-GB" sz="2400" dirty="0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 in </a:t>
            </a:r>
            <a:r>
              <a:rPr lang="en-GB" sz="2400" dirty="0" err="1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occasione</a:t>
            </a:r>
            <a:r>
              <a:rPr lang="en-GB" sz="2400" dirty="0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della</a:t>
            </a:r>
            <a:br>
              <a:rPr lang="en-GB" sz="2400" dirty="0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</a:br>
            <a:r>
              <a:rPr lang="en-GB" sz="2400" i="1" dirty="0" err="1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Audizione</a:t>
            </a:r>
            <a:r>
              <a:rPr lang="en-GB" sz="2400" i="1" dirty="0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comitati</a:t>
            </a:r>
            <a:r>
              <a:rPr lang="en-GB" sz="2400" i="1" dirty="0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 e </a:t>
            </a:r>
            <a:r>
              <a:rPr lang="en-GB" sz="2400" i="1" dirty="0" err="1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cittadini</a:t>
            </a:r>
            <a:r>
              <a:rPr lang="en-GB" sz="2400" i="1" dirty="0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sul</a:t>
            </a:r>
            <a:r>
              <a:rPr lang="en-GB" sz="2400" i="1" dirty="0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tema</a:t>
            </a:r>
            <a:r>
              <a:rPr lang="en-GB" sz="2400" i="1" dirty="0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: "</a:t>
            </a:r>
            <a:r>
              <a:rPr lang="en-GB" sz="2400" i="1" dirty="0" err="1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Valutazione</a:t>
            </a:r>
            <a:r>
              <a:rPr lang="en-GB" sz="2400" i="1" dirty="0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 e </a:t>
            </a:r>
            <a:r>
              <a:rPr lang="en-GB" sz="2400" i="1" dirty="0" err="1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definizione</a:t>
            </a:r>
            <a:r>
              <a:rPr lang="en-GB" sz="2400" i="1" dirty="0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 di </a:t>
            </a:r>
            <a:r>
              <a:rPr lang="en-GB" sz="2400" i="1" dirty="0" err="1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criteri</a:t>
            </a:r>
            <a:r>
              <a:rPr lang="en-GB" sz="2400" i="1" dirty="0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 di </a:t>
            </a:r>
            <a:r>
              <a:rPr lang="en-GB" sz="2400" i="1" dirty="0" err="1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soglia</a:t>
            </a:r>
            <a:r>
              <a:rPr lang="en-GB" sz="2400" i="1" dirty="0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massima</a:t>
            </a:r>
            <a:r>
              <a:rPr lang="en-GB" sz="2400" i="1" dirty="0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 di </a:t>
            </a:r>
            <a:r>
              <a:rPr lang="en-GB" sz="2400" i="1" dirty="0" err="1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pubblico</a:t>
            </a:r>
            <a:r>
              <a:rPr lang="en-GB" sz="2400" i="1" dirty="0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 per lo </a:t>
            </a:r>
            <a:r>
              <a:rPr lang="en-GB" sz="2400" i="1" dirty="0" err="1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svolgimento</a:t>
            </a:r>
            <a:r>
              <a:rPr lang="en-GB" sz="2400" i="1" dirty="0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 di </a:t>
            </a:r>
            <a:r>
              <a:rPr lang="en-GB" sz="2400" i="1" dirty="0" err="1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grandi</a:t>
            </a:r>
            <a:r>
              <a:rPr lang="en-GB" sz="2400" i="1" dirty="0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eventi</a:t>
            </a:r>
            <a:r>
              <a:rPr lang="en-GB" sz="2400" i="1" dirty="0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 in </a:t>
            </a:r>
            <a:r>
              <a:rPr lang="en-GB" sz="2400" i="1" dirty="0" err="1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ambito</a:t>
            </a:r>
            <a:r>
              <a:rPr lang="en-GB" sz="2400" i="1" dirty="0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urbano</a:t>
            </a:r>
            <a:r>
              <a:rPr lang="en-GB" sz="2400" i="1" dirty="0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, </a:t>
            </a:r>
            <a:r>
              <a:rPr lang="en-GB" sz="2400" i="1" dirty="0" err="1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sulla</a:t>
            </a:r>
            <a:r>
              <a:rPr lang="en-GB" sz="2400" i="1" dirty="0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 base di </a:t>
            </a:r>
            <a:r>
              <a:rPr lang="en-GB" sz="2400" i="1" dirty="0" err="1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una</a:t>
            </a:r>
            <a:r>
              <a:rPr lang="en-GB" sz="2400" i="1" dirty="0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preventiva</a:t>
            </a:r>
            <a:r>
              <a:rPr lang="en-GB" sz="2400" i="1" dirty="0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analisi</a:t>
            </a:r>
            <a:r>
              <a:rPr lang="en-GB" sz="2400" i="1" dirty="0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della</a:t>
            </a:r>
            <a:r>
              <a:rPr lang="en-GB" sz="2400" i="1" dirty="0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 "</a:t>
            </a:r>
            <a:r>
              <a:rPr lang="en-GB" sz="2400" i="1" dirty="0" err="1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capacità</a:t>
            </a:r>
            <a:r>
              <a:rPr lang="en-GB" sz="2400" i="1" dirty="0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 di </a:t>
            </a:r>
            <a:r>
              <a:rPr lang="en-GB" sz="2400" i="1" dirty="0" err="1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carico</a:t>
            </a:r>
            <a:r>
              <a:rPr lang="en-GB" sz="2400" i="1" dirty="0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" del </a:t>
            </a:r>
            <a:r>
              <a:rPr lang="en-GB" sz="2400" i="1" dirty="0" err="1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territorio</a:t>
            </a:r>
            <a:r>
              <a:rPr lang="en-GB" sz="2400" i="1" dirty="0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 in termini di </a:t>
            </a:r>
            <a:r>
              <a:rPr lang="en-GB" sz="2400" i="1" dirty="0" err="1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densità</a:t>
            </a:r>
            <a:r>
              <a:rPr lang="en-GB" sz="2400" i="1" dirty="0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abitativa</a:t>
            </a:r>
            <a:r>
              <a:rPr lang="en-GB" sz="2400" i="1" dirty="0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, </a:t>
            </a:r>
            <a:r>
              <a:rPr lang="en-GB" sz="2400" i="1" dirty="0" err="1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trasporto</a:t>
            </a:r>
            <a:r>
              <a:rPr lang="en-GB" sz="2400" i="1" dirty="0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pubblico</a:t>
            </a:r>
            <a:r>
              <a:rPr lang="en-GB" sz="2400" i="1" dirty="0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, </a:t>
            </a:r>
            <a:r>
              <a:rPr lang="en-GB" sz="2400" i="1" dirty="0" err="1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viabilità</a:t>
            </a:r>
            <a:r>
              <a:rPr lang="en-GB" sz="2400" i="1" dirty="0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, </a:t>
            </a:r>
            <a:r>
              <a:rPr lang="en-GB" sz="2400" i="1" dirty="0" err="1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parcheggi</a:t>
            </a:r>
            <a:r>
              <a:rPr lang="en-GB" sz="2400" i="1" dirty="0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, </a:t>
            </a:r>
            <a:r>
              <a:rPr lang="en-GB" sz="2400" i="1" dirty="0" err="1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accessibilità</a:t>
            </a:r>
            <a:r>
              <a:rPr lang="en-GB" sz="2400" i="1" dirty="0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, </a:t>
            </a:r>
            <a:r>
              <a:rPr lang="en-GB" sz="2400" i="1" dirty="0" err="1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sicurezza</a:t>
            </a:r>
            <a:r>
              <a:rPr lang="en-GB" sz="2400" i="1" dirty="0">
                <a:solidFill>
                  <a:schemeClr val="tx2"/>
                </a:solidFill>
                <a:effectLst/>
                <a:latin typeface="pt_sansbold"/>
                <a:ea typeface="Times New Roman" panose="02020603050405020304" pitchFamily="18" charset="0"/>
              </a:rPr>
              <a:t>". </a:t>
            </a:r>
          </a:p>
          <a:p>
            <a:r>
              <a:rPr lang="en-GB" sz="2400" dirty="0">
                <a:solidFill>
                  <a:schemeClr val="tx2"/>
                </a:solidFill>
                <a:latin typeface="pt_sansbold"/>
              </a:rPr>
              <a:t>Comune di Milano</a:t>
            </a:r>
          </a:p>
        </p:txBody>
      </p:sp>
    </p:spTree>
    <p:extLst>
      <p:ext uri="{BB962C8B-B14F-4D97-AF65-F5344CB8AC3E}">
        <p14:creationId xmlns:p14="http://schemas.microsoft.com/office/powerpoint/2010/main" val="66440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E0DE1-DA04-0CBA-6511-A7D765623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158" y="0"/>
            <a:ext cx="9567822" cy="1325563"/>
          </a:xfrm>
        </p:spPr>
        <p:txBody>
          <a:bodyPr/>
          <a:lstStyle/>
          <a:p>
            <a:r>
              <a:rPr lang="it-IT" b="1" dirty="0">
                <a:latin typeface="pt_sansbold"/>
              </a:rPr>
              <a:t>Terremoto? Rumore fuori «scala»?</a:t>
            </a:r>
          </a:p>
        </p:txBody>
      </p:sp>
      <p:pic>
        <p:nvPicPr>
          <p:cNvPr id="4" name="Immagine 3" descr="Immagine che contiene testo, dispositivo, Strumento di misurazione, schermata&#10;&#10;Descrizione generata automaticamente">
            <a:extLst>
              <a:ext uri="{FF2B5EF4-FFF2-40B4-BE49-F238E27FC236}">
                <a16:creationId xmlns:a16="http://schemas.microsoft.com/office/drawing/2014/main" id="{7F17C5ED-37DA-7089-AB62-8DA4194CB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121" y="1483954"/>
            <a:ext cx="2685194" cy="5196348"/>
          </a:xfrm>
          <a:prstGeom prst="rect">
            <a:avLst/>
          </a:prstGeom>
        </p:spPr>
      </p:pic>
      <p:pic>
        <p:nvPicPr>
          <p:cNvPr id="6" name="Immagine 5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DB6A761A-5971-E108-08BA-4DC7DE315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05" y="1483954"/>
            <a:ext cx="3001266" cy="495054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1523700-CEB6-3853-5C38-2880D78FC36E}"/>
              </a:ext>
            </a:extLst>
          </p:cNvPr>
          <p:cNvSpPr txBox="1"/>
          <p:nvPr/>
        </p:nvSpPr>
        <p:spPr>
          <a:xfrm>
            <a:off x="3624375" y="1910181"/>
            <a:ext cx="5386541" cy="452431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pt_sansbold"/>
              </a:rPr>
              <a:t>Procurato allarme terremoto al concerto di Travis Scott (moltissime telefonate ai pompieri, c’è anche un video pubblico di Finardi a testimonianza)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chemeClr val="bg1"/>
              </a:solidFill>
              <a:latin typeface="pt_sans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pt_sansbold"/>
              </a:rPr>
              <a:t>Le case vicine all’Ippodromo (sono a pochi metri) ad ogni concerto hanno gli interni che ballano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pt_sansbold"/>
              </a:rPr>
              <a:t>Rumore ai concerti di The </a:t>
            </a:r>
            <a:r>
              <a:rPr lang="it-IT" dirty="0" err="1">
                <a:solidFill>
                  <a:schemeClr val="bg1"/>
                </a:solidFill>
                <a:latin typeface="pt_sansbold"/>
              </a:rPr>
              <a:t>Weeknd</a:t>
            </a:r>
            <a:r>
              <a:rPr lang="it-IT" dirty="0">
                <a:solidFill>
                  <a:schemeClr val="bg1"/>
                </a:solidFill>
                <a:latin typeface="pt_sansbold"/>
              </a:rPr>
              <a:t> «sembrava particolarmente alto»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pt_sansbold"/>
              </a:rPr>
              <a:t>Si sentiva a moltissima distanza dal palco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pt_sansbold"/>
              </a:rPr>
              <a:t>Cittadini con rilevatori hanno registrato scale oltre i limiti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dirty="0">
              <a:solidFill>
                <a:schemeClr val="bg1"/>
              </a:solidFill>
              <a:latin typeface="pt_sans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pt_sansbold"/>
              </a:rPr>
              <a:t>ARPA ha installato rilevatori presso famiglie della zona, attendiamo risultati</a:t>
            </a:r>
          </a:p>
        </p:txBody>
      </p:sp>
    </p:spTree>
    <p:extLst>
      <p:ext uri="{BB962C8B-B14F-4D97-AF65-F5344CB8AC3E}">
        <p14:creationId xmlns:p14="http://schemas.microsoft.com/office/powerpoint/2010/main" val="62869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E0DE1-DA04-0CBA-6511-A7D765623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71" y="217574"/>
            <a:ext cx="11663158" cy="1325563"/>
          </a:xfrm>
        </p:spPr>
        <p:txBody>
          <a:bodyPr/>
          <a:lstStyle/>
          <a:p>
            <a:pPr algn="ctr"/>
            <a:r>
              <a:rPr lang="it-IT" b="1" dirty="0">
                <a:latin typeface="pt_sansbold"/>
              </a:rPr>
              <a:t>Traffico, smog, ingorghi, blocchi, sicurezza</a:t>
            </a:r>
          </a:p>
        </p:txBody>
      </p:sp>
      <p:pic>
        <p:nvPicPr>
          <p:cNvPr id="6" name="Immagine 5" descr="Immagine che contiene mappa, testo, schermata, Software multimediale&#10;&#10;Descrizione generata automaticamente">
            <a:extLst>
              <a:ext uri="{FF2B5EF4-FFF2-40B4-BE49-F238E27FC236}">
                <a16:creationId xmlns:a16="http://schemas.microsoft.com/office/drawing/2014/main" id="{5E0480E4-ED3E-82EA-F3EE-1C3E801C71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7" t="12961" r="3331" b="5993"/>
          <a:stretch/>
        </p:blipFill>
        <p:spPr>
          <a:xfrm>
            <a:off x="0" y="1986116"/>
            <a:ext cx="6587335" cy="4871884"/>
          </a:xfrm>
          <a:prstGeom prst="rect">
            <a:avLst/>
          </a:prstGeom>
        </p:spPr>
      </p:pic>
      <p:pic>
        <p:nvPicPr>
          <p:cNvPr id="8" name="Immagine 7" descr="Immagine che contiene veicolo, aria aperta, luce, strada&#10;&#10;Descrizione generata automaticamente">
            <a:extLst>
              <a:ext uri="{FF2B5EF4-FFF2-40B4-BE49-F238E27FC236}">
                <a16:creationId xmlns:a16="http://schemas.microsoft.com/office/drawing/2014/main" id="{AABBCBFC-DD4C-DAB1-1026-A824DD7FC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604" y="3377380"/>
            <a:ext cx="2610465" cy="3480620"/>
          </a:xfrm>
          <a:prstGeom prst="rect">
            <a:avLst/>
          </a:prstGeom>
        </p:spPr>
      </p:pic>
      <p:pic>
        <p:nvPicPr>
          <p:cNvPr id="10" name="Immagine 9" descr="Immagine che contiene aria aperta, Lampione, automobile, cielo&#10;&#10;Descrizione generata automaticamente">
            <a:extLst>
              <a:ext uri="{FF2B5EF4-FFF2-40B4-BE49-F238E27FC236}">
                <a16:creationId xmlns:a16="http://schemas.microsoft.com/office/drawing/2014/main" id="{53A0F41C-3C69-140F-A942-D3FEE45C6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604" y="1986116"/>
            <a:ext cx="5393598" cy="2489353"/>
          </a:xfrm>
          <a:prstGeom prst="rect">
            <a:avLst/>
          </a:prstGeom>
        </p:spPr>
      </p:pic>
      <p:pic>
        <p:nvPicPr>
          <p:cNvPr id="12" name="Immagine 11" descr="Immagine che contiene Veicolo terrestre, veicolo, aria aperta, edificio&#10;&#10;Descrizione generata automaticamente">
            <a:extLst>
              <a:ext uri="{FF2B5EF4-FFF2-40B4-BE49-F238E27FC236}">
                <a16:creationId xmlns:a16="http://schemas.microsoft.com/office/drawing/2014/main" id="{7B896C88-ED71-1EB3-2F47-1F76316DC9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69" y="4475469"/>
            <a:ext cx="2783133" cy="238253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A187786-4597-AC7F-43A6-EC84E4CAF6AA}"/>
              </a:ext>
            </a:extLst>
          </p:cNvPr>
          <p:cNvSpPr txBox="1"/>
          <p:nvPr/>
        </p:nvSpPr>
        <p:spPr>
          <a:xfrm>
            <a:off x="1547501" y="1291220"/>
            <a:ext cx="9096997" cy="193899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pt_sansbold"/>
              </a:rPr>
              <a:t>Quartiere paralizzato dal traffico anche fino alle 3 del giorno dopo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pt_sansbold"/>
              </a:rPr>
              <a:t>Strade chiuse spesso fin dalla mattina (</a:t>
            </a:r>
            <a:r>
              <a:rPr lang="it-IT" sz="2000">
                <a:solidFill>
                  <a:schemeClr val="bg1"/>
                </a:solidFill>
                <a:latin typeface="pt_sansbold"/>
              </a:rPr>
              <a:t>avvisi pubblici?!)</a:t>
            </a:r>
            <a:endParaRPr lang="it-IT" sz="2000" dirty="0">
              <a:solidFill>
                <a:schemeClr val="bg1"/>
              </a:solidFill>
              <a:latin typeface="pt_sans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pt_sansbold"/>
              </a:rPr>
              <a:t>I residenti che potevano sono andati via da Milano apposta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pt_sansbold"/>
              </a:rPr>
              <a:t>I residenti che non potevano si sono «autoreclusi»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pt_sansbold"/>
              </a:rPr>
              <a:t>Nessun piano di deflusso?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pt_sansbold"/>
              </a:rPr>
              <a:t>Quale mobilità per eventuali mezzi di soccorso?</a:t>
            </a:r>
          </a:p>
        </p:txBody>
      </p:sp>
    </p:spTree>
    <p:extLst>
      <p:ext uri="{BB962C8B-B14F-4D97-AF65-F5344CB8AC3E}">
        <p14:creationId xmlns:p14="http://schemas.microsoft.com/office/powerpoint/2010/main" val="394572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E0DE1-DA04-0CBA-6511-A7D765623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74903"/>
            <a:ext cx="10699654" cy="1325563"/>
          </a:xfrm>
        </p:spPr>
        <p:txBody>
          <a:bodyPr/>
          <a:lstStyle/>
          <a:p>
            <a:pPr algn="ctr"/>
            <a:r>
              <a:rPr lang="it-IT" b="1" dirty="0">
                <a:latin typeface="pt_sansbold"/>
              </a:rPr>
              <a:t>Succedono cose strane al concerto…</a:t>
            </a:r>
          </a:p>
        </p:txBody>
      </p:sp>
      <p:pic>
        <p:nvPicPr>
          <p:cNvPr id="4" name="Immagine 3" descr="Immagine che contiene testo, Viso umano, schermata, persona&#10;&#10;Descrizione generata automaticamente">
            <a:extLst>
              <a:ext uri="{FF2B5EF4-FFF2-40B4-BE49-F238E27FC236}">
                <a16:creationId xmlns:a16="http://schemas.microsoft.com/office/drawing/2014/main" id="{4843669D-D815-1894-9605-B72B1882D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7124"/>
            <a:ext cx="8766002" cy="493087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3AA2343-3AEE-69DC-8F79-CACDBF2B5790}"/>
              </a:ext>
            </a:extLst>
          </p:cNvPr>
          <p:cNvSpPr txBox="1"/>
          <p:nvPr/>
        </p:nvSpPr>
        <p:spPr>
          <a:xfrm>
            <a:off x="8754114" y="1779687"/>
            <a:ext cx="3411659" cy="5078313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pt_sansbold"/>
              </a:rPr>
              <a:t>Raccolte numerose testimonianze come questa su diversi temi:</a:t>
            </a:r>
          </a:p>
          <a:p>
            <a:endParaRPr lang="it-IT" dirty="0">
              <a:solidFill>
                <a:schemeClr val="bg1"/>
              </a:solidFill>
              <a:latin typeface="pt_sans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pt_sansbold"/>
              </a:rPr>
              <a:t>I gilet  gialli/arancioni della sicurezza «dettano legge» in modo «deciso» (si stanno valutando denunce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pt_sansbold"/>
              </a:rPr>
              <a:t>Residenti a cui si impediva «con forza o rincorrendo l’auto»  il rientro nel domicilio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pt_sansbold"/>
              </a:rPr>
              <a:t>Disabili in fortissima difficoltà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pt_sansbold"/>
              </a:rPr>
              <a:t>Mezzi  pubblici bloccati o deviati senza avvisi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pt_sansbold"/>
              </a:rPr>
              <a:t>Residenti che si sentono prigionieri dei concerti dopo esserlo da 10 mesi per le doppie partite settimanali</a:t>
            </a:r>
          </a:p>
        </p:txBody>
      </p:sp>
    </p:spTree>
    <p:extLst>
      <p:ext uri="{BB962C8B-B14F-4D97-AF65-F5344CB8AC3E}">
        <p14:creationId xmlns:p14="http://schemas.microsoft.com/office/powerpoint/2010/main" val="156777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giornale, Pubblicazione, Carta da giornale&#10;&#10;Descrizione generata automaticamente">
            <a:extLst>
              <a:ext uri="{FF2B5EF4-FFF2-40B4-BE49-F238E27FC236}">
                <a16:creationId xmlns:a16="http://schemas.microsoft.com/office/drawing/2014/main" id="{0B9B599E-2956-2982-C2E4-B52FE8A8B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74"/>
            <a:ext cx="6604052" cy="660405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D967E4E-DBB8-900C-3AD7-5F0BF02C83BA}"/>
              </a:ext>
            </a:extLst>
          </p:cNvPr>
          <p:cNvSpPr txBox="1"/>
          <p:nvPr/>
        </p:nvSpPr>
        <p:spPr>
          <a:xfrm>
            <a:off x="7275872" y="939004"/>
            <a:ext cx="4434348" cy="5262979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pt_sansbold"/>
              </a:rPr>
              <a:t>Predisposto «dossier ambientale» video-fotografico sugli impatti dei concerti organizzati in contesti strettamente residenziali e senza gli adeguati servizi per l’accoglienza di migliaia di spettatori, toccando anche punte con 2 concerti in contemporanea  con più di 100 mila persone.</a:t>
            </a:r>
          </a:p>
          <a:p>
            <a:pPr algn="ctr"/>
            <a:endParaRPr lang="it-IT" sz="2400" dirty="0">
              <a:solidFill>
                <a:schemeClr val="bg1"/>
              </a:solidFill>
              <a:latin typeface="pt_sansbold"/>
            </a:endParaRPr>
          </a:p>
          <a:p>
            <a:pPr algn="ctr"/>
            <a:r>
              <a:rPr lang="it-IT" sz="2400" dirty="0">
                <a:solidFill>
                  <a:schemeClr val="bg1"/>
                </a:solidFill>
                <a:latin typeface="pt_sansbold"/>
              </a:rPr>
              <a:t>Inviato alle principali capitali europee (sindaci e assessori)</a:t>
            </a:r>
          </a:p>
        </p:txBody>
      </p:sp>
    </p:spTree>
    <p:extLst>
      <p:ext uri="{BB962C8B-B14F-4D97-AF65-F5344CB8AC3E}">
        <p14:creationId xmlns:p14="http://schemas.microsoft.com/office/powerpoint/2010/main" val="77487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295A72-45FC-F650-F767-26806BB2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  <a:solidFill>
            <a:schemeClr val="tx2"/>
          </a:solidFill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 dirty="0">
                <a:solidFill>
                  <a:srgbClr val="FFFFFF"/>
                </a:solidFill>
              </a:rPr>
              <a:t>Cosa </a:t>
            </a:r>
            <a:r>
              <a:rPr lang="en-US" sz="4000" b="1" kern="1200" dirty="0" err="1">
                <a:solidFill>
                  <a:srgbClr val="FFFFFF"/>
                </a:solidFill>
              </a:rPr>
              <a:t>fanno</a:t>
            </a:r>
            <a:r>
              <a:rPr lang="en-US" sz="4000" b="1" kern="1200" dirty="0">
                <a:solidFill>
                  <a:srgbClr val="FFFFFF"/>
                </a:solidFill>
              </a:rPr>
              <a:t> le </a:t>
            </a:r>
            <a:r>
              <a:rPr lang="en-US" sz="4000" b="1" kern="1200" dirty="0" err="1">
                <a:solidFill>
                  <a:srgbClr val="FFFFFF"/>
                </a:solidFill>
              </a:rPr>
              <a:t>altre</a:t>
            </a:r>
            <a:r>
              <a:rPr lang="en-US" sz="4000" b="1" kern="1200" dirty="0">
                <a:solidFill>
                  <a:srgbClr val="FFFFFF"/>
                </a:solidFill>
              </a:rPr>
              <a:t> </a:t>
            </a:r>
            <a:r>
              <a:rPr lang="en-US" sz="4000" b="1" kern="1200" dirty="0" err="1">
                <a:solidFill>
                  <a:srgbClr val="FFFFFF"/>
                </a:solidFill>
              </a:rPr>
              <a:t>città</a:t>
            </a:r>
            <a:r>
              <a:rPr lang="en-US" sz="4000" b="1" kern="1200" dirty="0">
                <a:solidFill>
                  <a:srgbClr val="FFFFFF"/>
                </a:solidFill>
              </a:rPr>
              <a:t>?</a:t>
            </a:r>
            <a:br>
              <a:rPr lang="en-US" sz="4000" b="1" kern="1200" dirty="0">
                <a:solidFill>
                  <a:srgbClr val="FFFFFF"/>
                </a:solidFill>
              </a:rPr>
            </a:br>
            <a:r>
              <a:rPr lang="en-US" sz="4000" b="1" dirty="0">
                <a:solidFill>
                  <a:srgbClr val="FFFFFF"/>
                </a:solidFill>
              </a:rPr>
              <a:t>un </a:t>
            </a:r>
            <a:r>
              <a:rPr lang="en-US" sz="4000" b="1" dirty="0" err="1">
                <a:solidFill>
                  <a:srgbClr val="FFFFFF"/>
                </a:solidFill>
              </a:rPr>
              <a:t>esempio</a:t>
            </a:r>
            <a:r>
              <a:rPr lang="en-US" sz="4000" b="1" dirty="0">
                <a:solidFill>
                  <a:srgbClr val="FFFFFF"/>
                </a:solidFill>
              </a:rPr>
              <a:t> in azione</a:t>
            </a:r>
            <a:endParaRPr lang="en-US" sz="4000" b="1" kern="12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2894FB-1C08-2962-D8F2-23FACD456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428" y="1342565"/>
            <a:ext cx="7225748" cy="417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7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5D1BA1B-A7D2-E25E-C1F6-92AE49B31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560538" cy="35302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C42EA4-77E4-FB5A-903E-5BC570EE1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52" y="1069182"/>
            <a:ext cx="8860686" cy="1325563"/>
          </a:xfrm>
        </p:spPr>
        <p:txBody>
          <a:bodyPr>
            <a:noAutofit/>
          </a:bodyPr>
          <a:lstStyle/>
          <a:p>
            <a:r>
              <a:rPr lang="it-IT" sz="3200" dirty="0">
                <a:solidFill>
                  <a:schemeClr val="bg1"/>
                </a:solidFill>
                <a:latin typeface="pt_sansbold"/>
              </a:rPr>
              <a:t>Un esempio in azione: </a:t>
            </a:r>
            <a:r>
              <a:rPr lang="it-IT" sz="3200" b="0" i="1" dirty="0">
                <a:solidFill>
                  <a:schemeClr val="bg1"/>
                </a:solidFill>
                <a:effectLst/>
                <a:latin typeface="pt_sansbold"/>
              </a:rPr>
              <a:t>Lucca Summer Festival </a:t>
            </a:r>
            <a:br>
              <a:rPr lang="it-IT" sz="3200" b="0" i="1" dirty="0">
                <a:solidFill>
                  <a:schemeClr val="bg1"/>
                </a:solidFill>
                <a:effectLst/>
                <a:latin typeface="pt_sansbold"/>
              </a:rPr>
            </a:br>
            <a:r>
              <a:rPr lang="it-IT" sz="1600" b="0" i="1" dirty="0">
                <a:solidFill>
                  <a:schemeClr val="bg1"/>
                </a:solidFill>
                <a:effectLst/>
                <a:latin typeface="pt_sansbold"/>
              </a:rPr>
              <a:t>29 Giugno 2023 - 28 Luglio 2023</a:t>
            </a:r>
            <a:br>
              <a:rPr lang="it-IT" sz="3200" b="0" i="1" dirty="0">
                <a:solidFill>
                  <a:schemeClr val="bg1"/>
                </a:solidFill>
                <a:effectLst/>
                <a:latin typeface="pt_sansbold"/>
              </a:rPr>
            </a:br>
            <a:r>
              <a:rPr lang="it-IT" sz="1800" b="0" i="0" dirty="0">
                <a:solidFill>
                  <a:schemeClr val="bg1"/>
                </a:solidFill>
                <a:effectLst/>
                <a:latin typeface="pt_sans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https://www.comune.lucca.it/flex/cm/pages/ServeBLOB.php/L/IT/IDPagina/25017</a:t>
            </a:r>
            <a:br>
              <a:rPr lang="it-IT" sz="3200" b="0" i="0" dirty="0">
                <a:solidFill>
                  <a:schemeClr val="bg1"/>
                </a:solidFill>
                <a:effectLst/>
                <a:latin typeface="pt_sansbold"/>
              </a:rPr>
            </a:b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BD70A-091D-8C1B-48F6-404535632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503" y="3530279"/>
            <a:ext cx="10515600" cy="4351338"/>
          </a:xfrm>
        </p:spPr>
        <p:txBody>
          <a:bodyPr>
            <a:normAutofit/>
          </a:bodyPr>
          <a:lstStyle/>
          <a:p>
            <a:r>
              <a:rPr lang="it-IT" sz="1800" dirty="0">
                <a:latin typeface="pt_sansbold"/>
              </a:rPr>
              <a:t>Chiusura area di spettacolo e aree limitrofe</a:t>
            </a:r>
          </a:p>
          <a:p>
            <a:r>
              <a:rPr lang="en-GB" sz="1800" b="0" i="0" dirty="0">
                <a:effectLst/>
                <a:latin typeface="pt_sansbold"/>
              </a:rPr>
              <a:t>Piano di </a:t>
            </a:r>
            <a:r>
              <a:rPr lang="en-GB" sz="1800" b="0" i="0" dirty="0" err="1">
                <a:effectLst/>
                <a:latin typeface="pt_sansbold"/>
              </a:rPr>
              <a:t>logistica</a:t>
            </a:r>
            <a:r>
              <a:rPr lang="en-GB" sz="1800" b="0" i="0" dirty="0">
                <a:effectLst/>
                <a:latin typeface="pt_sansbold"/>
              </a:rPr>
              <a:t> </a:t>
            </a:r>
            <a:r>
              <a:rPr lang="en-GB" sz="1800" dirty="0">
                <a:latin typeface="pt_sansbold"/>
              </a:rPr>
              <a:t>e</a:t>
            </a:r>
            <a:r>
              <a:rPr lang="en-GB" sz="1800" b="0" i="0" dirty="0">
                <a:effectLst/>
                <a:latin typeface="pt_sansbold"/>
              </a:rPr>
              <a:t> </a:t>
            </a:r>
            <a:r>
              <a:rPr lang="en-GB" sz="1800" b="0" i="0" dirty="0" err="1">
                <a:effectLst/>
                <a:latin typeface="pt_sansbold"/>
              </a:rPr>
              <a:t>parcheggi</a:t>
            </a:r>
            <a:r>
              <a:rPr lang="en-GB" sz="1800" b="0" i="0" dirty="0">
                <a:effectLst/>
                <a:latin typeface="pt_sansbold"/>
              </a:rPr>
              <a:t> </a:t>
            </a:r>
            <a:r>
              <a:rPr lang="en-GB" sz="1800" b="0" i="0" dirty="0" err="1">
                <a:effectLst/>
                <a:latin typeface="pt_sansbold"/>
              </a:rPr>
              <a:t>straordinari</a:t>
            </a:r>
            <a:r>
              <a:rPr lang="en-GB" sz="1800" b="0" i="0" dirty="0">
                <a:effectLst/>
                <a:latin typeface="pt_sansbold"/>
              </a:rPr>
              <a:t> ad hoc </a:t>
            </a:r>
            <a:r>
              <a:rPr lang="en-GB" sz="1800" b="0" i="0" dirty="0" err="1">
                <a:effectLst/>
                <a:latin typeface="pt_sansbold"/>
              </a:rPr>
              <a:t>istituiti</a:t>
            </a:r>
            <a:r>
              <a:rPr lang="en-GB" sz="1800" b="0" i="0" dirty="0">
                <a:effectLst/>
                <a:latin typeface="pt_sansbold"/>
              </a:rPr>
              <a:t> dal Comune</a:t>
            </a:r>
          </a:p>
          <a:p>
            <a:r>
              <a:rPr lang="it-IT" sz="1800" b="0" i="0" dirty="0">
                <a:effectLst/>
                <a:latin typeface="pt_sansbold"/>
              </a:rPr>
              <a:t>Creazione di una pagina dedicata al LSF sul sito del Comune - e degli organizzatori – con le planimetrie della logistica e della viabilità, con un dettaglio sui giorni e orari</a:t>
            </a:r>
          </a:p>
          <a:p>
            <a:r>
              <a:rPr lang="it-IT" sz="1800" b="0" i="0" dirty="0">
                <a:effectLst/>
                <a:latin typeface="pt_sansbold"/>
              </a:rPr>
              <a:t>Disponibilità sul sito del Comune dei form per le r</a:t>
            </a:r>
            <a:r>
              <a:rPr lang="it-IT" sz="1800" dirty="0">
                <a:latin typeface="pt_sansbold"/>
              </a:rPr>
              <a:t>ichieste di accesso alle aree interdette/spazio concerti per i residenti, lavoratori e altri aventi diritto</a:t>
            </a:r>
          </a:p>
          <a:p>
            <a:r>
              <a:rPr lang="it-IT" sz="1800" dirty="0">
                <a:latin typeface="pt_sansbold"/>
              </a:rPr>
              <a:t>Creazione di uno sportello eventi del Comune con email destinata alla raccolta e invio esiti alle richieste di accesso alle aree interdette/spazio concerti</a:t>
            </a:r>
          </a:p>
          <a:p>
            <a:r>
              <a:rPr lang="it-IT" sz="1800" dirty="0">
                <a:latin typeface="pt_sansbold"/>
              </a:rPr>
              <a:t>Disponibilità sul sito del Comune di tutte le ordinanze emanate</a:t>
            </a:r>
          </a:p>
          <a:p>
            <a:r>
              <a:rPr lang="it-IT" sz="1800" dirty="0">
                <a:latin typeface="pt_sansbold"/>
              </a:rPr>
              <a:t>Macchina organizzativa stra-ordinaria già operativa per ripulire la città il giorno dopo gli eventi</a:t>
            </a:r>
          </a:p>
          <a:p>
            <a:endParaRPr lang="it-IT" sz="1800" b="0" i="0" dirty="0">
              <a:effectLst/>
              <a:latin typeface="pt_sansbold"/>
            </a:endParaRPr>
          </a:p>
          <a:p>
            <a:endParaRPr lang="en-GB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DAAB6A-D67D-1369-2F36-47B7DCD29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0390" y="195522"/>
            <a:ext cx="1510030" cy="87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35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301545-D97E-6A36-DEE7-0D86E2590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878"/>
            <a:ext cx="9560538" cy="35302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7A3BA3-537C-1D87-4EB8-259CE466B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800010"/>
            <a:ext cx="10515600" cy="1325563"/>
          </a:xfrm>
        </p:spPr>
        <p:txBody>
          <a:bodyPr/>
          <a:lstStyle/>
          <a:p>
            <a:r>
              <a:rPr lang="it-IT" sz="3200" dirty="0">
                <a:solidFill>
                  <a:schemeClr val="bg1"/>
                </a:solidFill>
                <a:latin typeface="pt_sansbold"/>
              </a:rPr>
              <a:t>Un esempio a confronto: </a:t>
            </a:r>
            <a:r>
              <a:rPr lang="it-IT" sz="3200" i="1" dirty="0">
                <a:solidFill>
                  <a:schemeClr val="bg1"/>
                </a:solidFill>
                <a:latin typeface="pt_sansbold"/>
              </a:rPr>
              <a:t>Lucca vs Il Galla</a:t>
            </a:r>
            <a:endParaRPr lang="en-GB" sz="3200" i="1" dirty="0">
              <a:solidFill>
                <a:schemeClr val="bg1"/>
              </a:solidFill>
              <a:latin typeface="pt_sansbol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14C23-E52A-9FEC-2206-7C7DF8922D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584972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>
                <a:latin typeface="pt_sansbold"/>
              </a:rPr>
              <a:t>Lucca</a:t>
            </a:r>
          </a:p>
          <a:p>
            <a:r>
              <a:rPr lang="it-IT" sz="2400" dirty="0">
                <a:latin typeface="pt_sansbold"/>
              </a:rPr>
              <a:t>Abitanti: 89,000 c.</a:t>
            </a:r>
          </a:p>
          <a:p>
            <a:r>
              <a:rPr lang="it-IT" sz="2400" dirty="0">
                <a:latin typeface="pt_sansbold"/>
              </a:rPr>
              <a:t>LSF 2023 in 2 location: ex Campo Balilla per 20-35 mila persone e Piazza Napoleone 5-12 mila persone</a:t>
            </a:r>
          </a:p>
          <a:p>
            <a:r>
              <a:rPr lang="it-IT" sz="2400" dirty="0">
                <a:latin typeface="pt_sansbold"/>
              </a:rPr>
              <a:t>Blur 22/7: 35 mila</a:t>
            </a:r>
          </a:p>
          <a:p>
            <a:r>
              <a:rPr lang="it-IT" sz="2400" dirty="0">
                <a:latin typeface="pt_sansbold"/>
              </a:rPr>
              <a:t>Robbie Williams 28/7: 20 mila</a:t>
            </a:r>
          </a:p>
          <a:p>
            <a:pPr marL="0" indent="0">
              <a:buNone/>
            </a:pPr>
            <a:endParaRPr lang="en-GB" sz="2400" dirty="0">
              <a:latin typeface="pt_sansbold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EDCA67-3A9C-021F-E450-A5B4DFE69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584972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it-IT" sz="2400" i="1" dirty="0">
                <a:latin typeface="pt_sansbold"/>
              </a:rPr>
              <a:t>Il Galla</a:t>
            </a:r>
          </a:p>
          <a:p>
            <a:r>
              <a:rPr lang="en-GB" sz="2400" dirty="0" err="1">
                <a:latin typeface="pt_sansbold"/>
              </a:rPr>
              <a:t>Abitanti</a:t>
            </a:r>
            <a:r>
              <a:rPr lang="en-GB" sz="2400" dirty="0">
                <a:latin typeface="pt_sansbold"/>
              </a:rPr>
              <a:t>: 65,000 (</a:t>
            </a:r>
            <a:r>
              <a:rPr lang="en-GB" sz="2400" dirty="0" err="1">
                <a:latin typeface="pt_sansbold"/>
              </a:rPr>
              <a:t>stima</a:t>
            </a:r>
            <a:r>
              <a:rPr lang="en-GB" sz="2400" dirty="0">
                <a:latin typeface="pt_sansbold"/>
              </a:rPr>
              <a:t>)</a:t>
            </a:r>
          </a:p>
          <a:p>
            <a:r>
              <a:rPr lang="en-GB" sz="2400" dirty="0">
                <a:latin typeface="pt_sansbold"/>
              </a:rPr>
              <a:t>Location: </a:t>
            </a:r>
            <a:r>
              <a:rPr lang="en-GB" sz="2400" dirty="0" err="1">
                <a:latin typeface="pt_sansbold"/>
              </a:rPr>
              <a:t>Ippodromo</a:t>
            </a:r>
            <a:r>
              <a:rPr lang="en-GB" sz="2400" dirty="0">
                <a:latin typeface="pt_sansbold"/>
              </a:rPr>
              <a:t> La Maura</a:t>
            </a:r>
          </a:p>
          <a:p>
            <a:r>
              <a:rPr lang="en-GB" sz="2400" dirty="0">
                <a:latin typeface="pt_sansbold"/>
              </a:rPr>
              <a:t>Travis Scott 30/6: </a:t>
            </a:r>
            <a:r>
              <a:rPr lang="en-GB" sz="2400" b="1" dirty="0">
                <a:latin typeface="pt_sansbold"/>
              </a:rPr>
              <a:t>80 </a:t>
            </a:r>
            <a:r>
              <a:rPr lang="en-GB" sz="2400" b="1" dirty="0" err="1">
                <a:latin typeface="pt_sansbold"/>
              </a:rPr>
              <a:t>mila</a:t>
            </a:r>
            <a:endParaRPr lang="en-GB" sz="2400" b="1" dirty="0">
              <a:latin typeface="pt_sansbold"/>
            </a:endParaRPr>
          </a:p>
          <a:p>
            <a:r>
              <a:rPr lang="en-GB" sz="2400" dirty="0">
                <a:latin typeface="pt_sansbold"/>
              </a:rPr>
              <a:t>Artic Monkeys 15/7: </a:t>
            </a:r>
            <a:r>
              <a:rPr lang="en-GB" sz="2400" b="1" dirty="0">
                <a:latin typeface="pt_sansbold"/>
              </a:rPr>
              <a:t>65 </a:t>
            </a:r>
            <a:r>
              <a:rPr lang="en-GB" sz="2400" b="1" dirty="0" err="1">
                <a:latin typeface="pt_sansbold"/>
              </a:rPr>
              <a:t>mila</a:t>
            </a:r>
            <a:r>
              <a:rPr lang="en-GB" sz="2400" b="1" dirty="0">
                <a:latin typeface="pt_sansbold"/>
              </a:rPr>
              <a:t> </a:t>
            </a:r>
            <a:br>
              <a:rPr lang="en-GB" sz="2400" dirty="0">
                <a:latin typeface="pt_sansbold"/>
              </a:rPr>
            </a:br>
            <a:r>
              <a:rPr lang="en-GB" sz="2400" dirty="0">
                <a:latin typeface="pt_sansbold"/>
              </a:rPr>
              <a:t>(+ </a:t>
            </a:r>
            <a:r>
              <a:rPr lang="en-GB" sz="2400" b="1" dirty="0">
                <a:latin typeface="pt_sansbold"/>
              </a:rPr>
              <a:t>35 </a:t>
            </a:r>
            <a:r>
              <a:rPr lang="en-GB" sz="2400" b="1" dirty="0" err="1">
                <a:latin typeface="pt_sansbold"/>
              </a:rPr>
              <a:t>mila</a:t>
            </a:r>
            <a:r>
              <a:rPr lang="en-GB" sz="2400" b="1" dirty="0">
                <a:latin typeface="pt_sansbold"/>
              </a:rPr>
              <a:t> </a:t>
            </a:r>
            <a:r>
              <a:rPr lang="en-GB" sz="2400" dirty="0">
                <a:latin typeface="pt_sansbold"/>
              </a:rPr>
              <a:t>Iron Maiden al </a:t>
            </a:r>
            <a:r>
              <a:rPr lang="en-GB" sz="2400" dirty="0" err="1">
                <a:latin typeface="pt_sansbold"/>
              </a:rPr>
              <a:t>Galoppo</a:t>
            </a:r>
            <a:r>
              <a:rPr lang="en-GB" sz="2400" dirty="0">
                <a:latin typeface="pt_sansbold"/>
              </a:rPr>
              <a:t>)</a:t>
            </a:r>
          </a:p>
          <a:p>
            <a:r>
              <a:rPr lang="en-GB" sz="2400" dirty="0">
                <a:latin typeface="pt_sansbold"/>
              </a:rPr>
              <a:t>The </a:t>
            </a:r>
            <a:r>
              <a:rPr lang="en-GB" sz="2400" dirty="0" err="1">
                <a:latin typeface="pt_sansbold"/>
              </a:rPr>
              <a:t>Weeknd</a:t>
            </a:r>
            <a:r>
              <a:rPr lang="en-GB" sz="2400" dirty="0">
                <a:latin typeface="pt_sansbold"/>
              </a:rPr>
              <a:t> 26/7 + 27/7: </a:t>
            </a:r>
            <a:r>
              <a:rPr lang="en-GB" sz="2400" b="1" dirty="0">
                <a:latin typeface="pt_sansbold"/>
              </a:rPr>
              <a:t>160 </a:t>
            </a:r>
            <a:r>
              <a:rPr lang="en-GB" sz="2400" b="1" dirty="0" err="1">
                <a:latin typeface="pt_sansbold"/>
              </a:rPr>
              <a:t>mila</a:t>
            </a:r>
            <a:endParaRPr lang="en-GB" sz="2400" b="1" dirty="0">
              <a:latin typeface="pt_sansbold"/>
            </a:endParaRPr>
          </a:p>
          <a:p>
            <a:endParaRPr lang="en-GB" sz="2400" dirty="0">
              <a:latin typeface="pt_sans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32D04A-DCAE-230B-F2A6-16CA8E524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0390" y="195522"/>
            <a:ext cx="1510030" cy="87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08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331AF6-C41D-6CCC-C7EC-9C15E0167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7A3BA3-537C-1D87-4EB8-259CE466B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b="1" dirty="0">
                <a:solidFill>
                  <a:schemeClr val="bg1"/>
                </a:solidFill>
                <a:latin typeface="pt_sansbold"/>
              </a:rPr>
              <a:t>Sulle tracce di </a:t>
            </a:r>
            <a:r>
              <a:rPr lang="it-IT" sz="4000" b="1" dirty="0">
                <a:solidFill>
                  <a:schemeClr val="bg1"/>
                </a:solidFill>
                <a:latin typeface="pt_sansbold"/>
              </a:rPr>
              <a:t>Travis Scott</a:t>
            </a:r>
            <a:endParaRPr lang="en-GB" sz="3200" b="1" i="1" dirty="0">
              <a:solidFill>
                <a:schemeClr val="bg1"/>
              </a:solidFill>
              <a:latin typeface="pt_sansbol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14C23-E52A-9FEC-2206-7C7DF8922D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616303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bg1"/>
                </a:solidFill>
                <a:latin typeface="pt_sansbold"/>
              </a:rPr>
              <a:t>Germania </a:t>
            </a:r>
            <a:r>
              <a:rPr lang="en-GB" sz="2400" dirty="0">
                <a:solidFill>
                  <a:schemeClr val="bg1"/>
                </a:solidFill>
                <a:latin typeface="pt_sansbold"/>
              </a:rPr>
              <a:t>Monaco – Messe </a:t>
            </a:r>
            <a:r>
              <a:rPr lang="en-GB" sz="2400" dirty="0" err="1">
                <a:solidFill>
                  <a:schemeClr val="bg1"/>
                </a:solidFill>
                <a:latin typeface="pt_sansbold"/>
              </a:rPr>
              <a:t>Munchen</a:t>
            </a:r>
            <a:r>
              <a:rPr lang="en-GB" sz="2400" dirty="0">
                <a:solidFill>
                  <a:schemeClr val="bg1"/>
                </a:solidFill>
                <a:latin typeface="pt_sansbold"/>
              </a:rPr>
              <a:t> (</a:t>
            </a:r>
            <a:r>
              <a:rPr lang="en-GB" sz="2400" dirty="0" err="1">
                <a:solidFill>
                  <a:schemeClr val="bg1"/>
                </a:solidFill>
                <a:latin typeface="pt_sansbold"/>
              </a:rPr>
              <a:t>fiera</a:t>
            </a:r>
            <a:r>
              <a:rPr lang="en-GB" sz="2400" dirty="0">
                <a:solidFill>
                  <a:schemeClr val="bg1"/>
                </a:solidFill>
                <a:latin typeface="pt_sansbold"/>
              </a:rPr>
              <a:t> di Monaco) 9/7 </a:t>
            </a:r>
            <a:br>
              <a:rPr lang="en-GB" sz="2400" dirty="0">
                <a:solidFill>
                  <a:schemeClr val="bg1"/>
                </a:solidFill>
                <a:latin typeface="pt_sansbold"/>
              </a:rPr>
            </a:br>
            <a:r>
              <a:rPr lang="en-GB" sz="2400" b="1" dirty="0">
                <a:solidFill>
                  <a:schemeClr val="bg1"/>
                </a:solidFill>
                <a:latin typeface="pt_sansbold"/>
              </a:rPr>
              <a:t>60 </a:t>
            </a:r>
            <a:r>
              <a:rPr lang="en-GB" sz="2400" b="1" dirty="0" err="1">
                <a:solidFill>
                  <a:schemeClr val="bg1"/>
                </a:solidFill>
                <a:latin typeface="pt_sansbold"/>
              </a:rPr>
              <a:t>mila</a:t>
            </a:r>
            <a:r>
              <a:rPr lang="en-GB" sz="2400" b="1" dirty="0">
                <a:solidFill>
                  <a:schemeClr val="bg1"/>
                </a:solidFill>
                <a:latin typeface="pt_sansbold"/>
              </a:rPr>
              <a:t> </a:t>
            </a:r>
          </a:p>
          <a:p>
            <a:pPr marL="0" indent="0">
              <a:buNone/>
            </a:pPr>
            <a:r>
              <a:rPr lang="en-GB" sz="2400" b="1" dirty="0">
                <a:solidFill>
                  <a:schemeClr val="bg1"/>
                </a:solidFill>
                <a:latin typeface="pt_sansbold"/>
              </a:rPr>
              <a:t>UK</a:t>
            </a:r>
            <a:r>
              <a:rPr lang="en-GB" sz="2400" dirty="0">
                <a:solidFill>
                  <a:schemeClr val="bg1"/>
                </a:solidFill>
                <a:latin typeface="pt_sansbold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pt_sansbold"/>
              </a:rPr>
              <a:t>Londra</a:t>
            </a:r>
            <a:r>
              <a:rPr lang="en-GB" sz="2400" dirty="0">
                <a:solidFill>
                  <a:schemeClr val="bg1"/>
                </a:solidFill>
                <a:latin typeface="pt_sansbold"/>
              </a:rPr>
              <a:t> Wireless Festival – Finsbury Park 8/7 </a:t>
            </a:r>
            <a:br>
              <a:rPr lang="en-GB" sz="2400" dirty="0">
                <a:solidFill>
                  <a:schemeClr val="bg1"/>
                </a:solidFill>
                <a:latin typeface="pt_sansbold"/>
              </a:rPr>
            </a:br>
            <a:r>
              <a:rPr lang="en-GB" sz="2400" b="1" dirty="0">
                <a:solidFill>
                  <a:schemeClr val="bg1"/>
                </a:solidFill>
                <a:latin typeface="pt_sansbold"/>
              </a:rPr>
              <a:t>50 </a:t>
            </a:r>
            <a:r>
              <a:rPr lang="en-GB" sz="2400" b="1" dirty="0" err="1">
                <a:solidFill>
                  <a:schemeClr val="bg1"/>
                </a:solidFill>
                <a:latin typeface="pt_sansbold"/>
              </a:rPr>
              <a:t>mila</a:t>
            </a:r>
            <a:endParaRPr lang="en-GB" sz="2400" b="1" dirty="0">
              <a:solidFill>
                <a:schemeClr val="bg1"/>
              </a:solidFill>
              <a:latin typeface="pt_sansbold"/>
            </a:endParaRPr>
          </a:p>
          <a:p>
            <a:pPr marL="0" indent="0">
              <a:buNone/>
            </a:pPr>
            <a:r>
              <a:rPr lang="it-IT" sz="2400" b="1" dirty="0">
                <a:solidFill>
                  <a:schemeClr val="bg1"/>
                </a:solidFill>
                <a:latin typeface="pt_sansbold"/>
              </a:rPr>
              <a:t>Belgio</a:t>
            </a:r>
            <a:r>
              <a:rPr lang="it-IT" sz="2400" dirty="0">
                <a:solidFill>
                  <a:schemeClr val="bg1"/>
                </a:solidFill>
                <a:latin typeface="pt_sansbold"/>
              </a:rPr>
              <a:t> Liegi Festival Les Ardentes – Astrid Park 7/7 </a:t>
            </a:r>
            <a:br>
              <a:rPr lang="it-IT" sz="2400" dirty="0">
                <a:solidFill>
                  <a:schemeClr val="bg1"/>
                </a:solidFill>
                <a:latin typeface="pt_sansbold"/>
              </a:rPr>
            </a:br>
            <a:r>
              <a:rPr lang="it-IT" sz="2400" b="1" dirty="0">
                <a:solidFill>
                  <a:schemeClr val="bg1"/>
                </a:solidFill>
                <a:latin typeface="pt_sansbold"/>
              </a:rPr>
              <a:t>50 mila</a:t>
            </a:r>
          </a:p>
          <a:p>
            <a:pPr marL="0" indent="0">
              <a:buNone/>
            </a:pPr>
            <a:r>
              <a:rPr lang="it-IT" sz="2400" b="1" dirty="0">
                <a:solidFill>
                  <a:schemeClr val="bg1"/>
                </a:solidFill>
                <a:latin typeface="pt_sansbold"/>
              </a:rPr>
              <a:t>Portogallo</a:t>
            </a:r>
            <a:r>
              <a:rPr lang="it-IT" sz="2400" dirty="0">
                <a:solidFill>
                  <a:schemeClr val="bg1"/>
                </a:solidFill>
                <a:latin typeface="pt_sansbold"/>
              </a:rPr>
              <a:t> Portimao – Praia da Rocha 5/7 </a:t>
            </a:r>
            <a:br>
              <a:rPr lang="it-IT" sz="2400" dirty="0">
                <a:solidFill>
                  <a:schemeClr val="bg1"/>
                </a:solidFill>
                <a:latin typeface="pt_sansbold"/>
              </a:rPr>
            </a:br>
            <a:r>
              <a:rPr lang="it-IT" sz="2400" b="1" dirty="0">
                <a:solidFill>
                  <a:schemeClr val="bg1"/>
                </a:solidFill>
                <a:latin typeface="pt_sansbold"/>
              </a:rPr>
              <a:t>70 mila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EDCA67-3A9C-021F-E450-A5B4DFE69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4656" y="1825625"/>
            <a:ext cx="3819144" cy="4351338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it-IT" sz="2400" b="1" dirty="0">
                <a:solidFill>
                  <a:schemeClr val="bg1"/>
                </a:solidFill>
                <a:latin typeface="pt_sansbold"/>
              </a:rPr>
              <a:t>Italia</a:t>
            </a:r>
          </a:p>
          <a:p>
            <a:pPr algn="r"/>
            <a:r>
              <a:rPr lang="en-GB" sz="2400" dirty="0">
                <a:solidFill>
                  <a:schemeClr val="bg1"/>
                </a:solidFill>
                <a:latin typeface="pt_sansbold"/>
              </a:rPr>
              <a:t>Location: La Maura</a:t>
            </a:r>
          </a:p>
          <a:p>
            <a:pPr algn="r"/>
            <a:r>
              <a:rPr lang="en-GB" sz="2400" dirty="0" err="1">
                <a:solidFill>
                  <a:schemeClr val="bg1"/>
                </a:solidFill>
                <a:latin typeface="pt_sansbold"/>
              </a:rPr>
              <a:t>Spettatori</a:t>
            </a:r>
            <a:r>
              <a:rPr lang="en-GB" sz="2400" dirty="0">
                <a:solidFill>
                  <a:schemeClr val="bg1"/>
                </a:solidFill>
                <a:latin typeface="pt_sansbold"/>
              </a:rPr>
              <a:t>: </a:t>
            </a:r>
            <a:r>
              <a:rPr lang="en-GB" sz="3200" b="1" dirty="0">
                <a:solidFill>
                  <a:srgbClr val="FFFF00"/>
                </a:solidFill>
                <a:latin typeface="pt_sansbold"/>
              </a:rPr>
              <a:t>80 </a:t>
            </a:r>
            <a:r>
              <a:rPr lang="en-GB" sz="3200" b="1" dirty="0" err="1">
                <a:solidFill>
                  <a:srgbClr val="FFFF00"/>
                </a:solidFill>
                <a:latin typeface="pt_sansbold"/>
              </a:rPr>
              <a:t>mila</a:t>
            </a:r>
            <a:endParaRPr lang="en-GB" sz="2400" b="1" dirty="0">
              <a:solidFill>
                <a:srgbClr val="FFFF00"/>
              </a:solidFill>
              <a:latin typeface="pt_sansbold"/>
            </a:endParaRPr>
          </a:p>
          <a:p>
            <a:pPr algn="r"/>
            <a:endParaRPr lang="en-GB" sz="2400" dirty="0">
              <a:solidFill>
                <a:schemeClr val="bg1"/>
              </a:solidFill>
              <a:latin typeface="pt_sansbol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C33A34-B6B9-1FED-8EE3-0432D2F05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612" y="3721211"/>
            <a:ext cx="4154528" cy="277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77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DEE7BF-7BFD-9CC2-2BC3-AAC19326C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33626"/>
            <a:ext cx="12187840" cy="789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7A3BA3-537C-1D87-4EB8-259CE466B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247" y="5440045"/>
            <a:ext cx="10515600" cy="1325563"/>
          </a:xfrm>
        </p:spPr>
        <p:txBody>
          <a:bodyPr/>
          <a:lstStyle/>
          <a:p>
            <a:r>
              <a:rPr lang="it-IT" sz="3200" b="1" dirty="0">
                <a:solidFill>
                  <a:schemeClr val="bg1"/>
                </a:solidFill>
                <a:latin typeface="pt_sansbold"/>
              </a:rPr>
              <a:t>Sulle tracce degli </a:t>
            </a:r>
            <a:r>
              <a:rPr lang="it-IT" sz="4000" b="1" dirty="0">
                <a:solidFill>
                  <a:schemeClr val="bg1"/>
                </a:solidFill>
                <a:latin typeface="pt_sansbold"/>
              </a:rPr>
              <a:t>Artic Monkeys</a:t>
            </a:r>
            <a:endParaRPr lang="en-GB" sz="3200" b="1" i="1" dirty="0">
              <a:solidFill>
                <a:schemeClr val="bg1"/>
              </a:solidFill>
              <a:latin typeface="pt_sansbol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14C23-E52A-9FEC-2206-7C7DF8922D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5305" y="0"/>
            <a:ext cx="824200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>
                <a:solidFill>
                  <a:schemeClr val="bg1"/>
                </a:solidFill>
                <a:latin typeface="pt_sansbold"/>
              </a:rPr>
              <a:t>Germania</a:t>
            </a:r>
          </a:p>
          <a:p>
            <a:r>
              <a:rPr lang="it-IT" sz="2400" dirty="0">
                <a:solidFill>
                  <a:schemeClr val="bg1"/>
                </a:solidFill>
                <a:latin typeface="pt_sansbold"/>
              </a:rPr>
              <a:t>Hamburg: 27/4 Sporthalle capienza 7 mila capienza</a:t>
            </a:r>
          </a:p>
          <a:p>
            <a:r>
              <a:rPr lang="it-IT" sz="2400" dirty="0">
                <a:solidFill>
                  <a:schemeClr val="bg1"/>
                </a:solidFill>
                <a:latin typeface="pt_sansbold"/>
              </a:rPr>
              <a:t>Berlin: 2/5 Mercedes-Benz Arena 17 mila capienza</a:t>
            </a:r>
          </a:p>
          <a:p>
            <a:r>
              <a:rPr lang="it-IT" sz="2400" dirty="0">
                <a:solidFill>
                  <a:schemeClr val="bg1"/>
                </a:solidFill>
                <a:latin typeface="pt_sansbold"/>
              </a:rPr>
              <a:t>Oberhausen: 3/5 Rudolf-Weber Arena 13 mila capienza</a:t>
            </a:r>
          </a:p>
          <a:p>
            <a:r>
              <a:rPr lang="it-IT" sz="2400" dirty="0">
                <a:solidFill>
                  <a:schemeClr val="bg1"/>
                </a:solidFill>
                <a:latin typeface="pt_sansbold"/>
              </a:rPr>
              <a:t>Frankfurt: 8/5 Festhalle 13 mila capianza</a:t>
            </a:r>
          </a:p>
          <a:p>
            <a:pPr marL="0" indent="0">
              <a:buNone/>
            </a:pPr>
            <a:endParaRPr lang="en-GB" sz="2400" dirty="0">
              <a:solidFill>
                <a:schemeClr val="bg1"/>
              </a:solidFill>
              <a:latin typeface="pt_sansbold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EDCA67-3A9C-021F-E450-A5B4DFE69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40111" y="0"/>
            <a:ext cx="3819144" cy="435133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it-IT" sz="2400" b="1" dirty="0">
                <a:solidFill>
                  <a:schemeClr val="bg1"/>
                </a:solidFill>
                <a:latin typeface="pt_sansbold"/>
              </a:rPr>
              <a:t>Italia</a:t>
            </a:r>
          </a:p>
          <a:p>
            <a:pPr algn="r"/>
            <a:r>
              <a:rPr lang="en-GB" sz="2400" dirty="0">
                <a:solidFill>
                  <a:schemeClr val="bg1"/>
                </a:solidFill>
                <a:latin typeface="pt_sansbold"/>
              </a:rPr>
              <a:t>Unica data: 15/7</a:t>
            </a:r>
          </a:p>
          <a:p>
            <a:pPr algn="r"/>
            <a:r>
              <a:rPr lang="en-GB" sz="2400" dirty="0">
                <a:solidFill>
                  <a:schemeClr val="bg1"/>
                </a:solidFill>
                <a:latin typeface="pt_sansbold"/>
              </a:rPr>
              <a:t>Location: La Maura</a:t>
            </a:r>
          </a:p>
          <a:p>
            <a:pPr algn="r"/>
            <a:r>
              <a:rPr lang="en-GB" sz="2400" dirty="0" err="1">
                <a:solidFill>
                  <a:schemeClr val="bg1"/>
                </a:solidFill>
                <a:latin typeface="pt_sansbold"/>
              </a:rPr>
              <a:t>Spettatori</a:t>
            </a:r>
            <a:r>
              <a:rPr lang="en-GB" sz="2400" dirty="0">
                <a:solidFill>
                  <a:schemeClr val="bg1"/>
                </a:solidFill>
                <a:latin typeface="pt_sansbold"/>
              </a:rPr>
              <a:t>: </a:t>
            </a:r>
            <a:r>
              <a:rPr lang="en-GB" sz="3200" b="1" dirty="0">
                <a:solidFill>
                  <a:srgbClr val="FFFF00"/>
                </a:solidFill>
                <a:latin typeface="pt_sansbold"/>
              </a:rPr>
              <a:t>65 </a:t>
            </a:r>
            <a:r>
              <a:rPr lang="en-GB" sz="3200" b="1" dirty="0" err="1">
                <a:solidFill>
                  <a:srgbClr val="FFFF00"/>
                </a:solidFill>
                <a:latin typeface="pt_sansbold"/>
              </a:rPr>
              <a:t>mila</a:t>
            </a:r>
            <a:endParaRPr lang="en-GB" sz="3200" b="1" dirty="0">
              <a:solidFill>
                <a:srgbClr val="FFFF00"/>
              </a:solidFill>
              <a:latin typeface="pt_sansbold"/>
            </a:endParaRPr>
          </a:p>
          <a:p>
            <a:pPr algn="r"/>
            <a:endParaRPr lang="en-GB" sz="2400" dirty="0">
              <a:solidFill>
                <a:schemeClr val="bg1"/>
              </a:solidFill>
              <a:latin typeface="pt_sansbol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32CAB6-57D0-A1FE-37B0-AA8CBC027B12}"/>
              </a:ext>
            </a:extLst>
          </p:cNvPr>
          <p:cNvSpPr txBox="1"/>
          <p:nvPr/>
        </p:nvSpPr>
        <p:spPr>
          <a:xfrm>
            <a:off x="800247" y="6492875"/>
            <a:ext cx="4212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Credits: Zachery Micheal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662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band plays at London Stadium with lights and a crowd">
            <a:extLst>
              <a:ext uri="{FF2B5EF4-FFF2-40B4-BE49-F238E27FC236}">
                <a16:creationId xmlns:a16="http://schemas.microsoft.com/office/drawing/2014/main" id="{E08A4B52-3E4C-D06B-CCFB-74B922B62E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7" b="13443"/>
          <a:stretch/>
        </p:blipFill>
        <p:spPr bwMode="auto">
          <a:xfrm>
            <a:off x="23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645A7AB-12ED-1F7A-35E5-3B3100258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sz="3200" b="1" dirty="0">
                <a:solidFill>
                  <a:schemeClr val="bg1"/>
                </a:solidFill>
                <a:latin typeface="pt_sansbold"/>
              </a:rPr>
              <a:t>Sulle tracce di </a:t>
            </a:r>
            <a:r>
              <a:rPr lang="it-IT" sz="4000" b="1" dirty="0">
                <a:solidFill>
                  <a:schemeClr val="bg1"/>
                </a:solidFill>
                <a:latin typeface="pt_sansbold"/>
              </a:rPr>
              <a:t>The Weeknd</a:t>
            </a:r>
            <a:endParaRPr lang="en-GB" sz="3200" b="1" i="1" dirty="0">
              <a:solidFill>
                <a:schemeClr val="bg1"/>
              </a:solidFill>
              <a:latin typeface="pt_sans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0BC9A2-6B1F-CB77-745E-50C160201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521055"/>
            <a:ext cx="3074043" cy="313775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ECE6E5E-F7C4-1116-D569-462943E53E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780302"/>
            <a:ext cx="665117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>
                <a:solidFill>
                  <a:schemeClr val="bg1"/>
                </a:solidFill>
                <a:latin typeface="pt_sansbold"/>
              </a:rPr>
              <a:t>UK</a:t>
            </a:r>
          </a:p>
          <a:p>
            <a:r>
              <a:rPr lang="it-IT" sz="2400" dirty="0">
                <a:solidFill>
                  <a:schemeClr val="bg1"/>
                </a:solidFill>
                <a:latin typeface="pt_sansbold"/>
              </a:rPr>
              <a:t>Londra: 6 e 7 luglio</a:t>
            </a:r>
          </a:p>
          <a:p>
            <a:r>
              <a:rPr lang="it-IT" sz="2400" dirty="0">
                <a:solidFill>
                  <a:schemeClr val="bg1"/>
                </a:solidFill>
                <a:latin typeface="pt_sansbold"/>
              </a:rPr>
              <a:t>London Stadium (capienza 80 mila)</a:t>
            </a:r>
          </a:p>
          <a:p>
            <a:r>
              <a:rPr lang="it-IT" sz="2400" dirty="0">
                <a:solidFill>
                  <a:schemeClr val="bg1"/>
                </a:solidFill>
                <a:latin typeface="pt_sansbold"/>
              </a:rPr>
              <a:t>Spettatori: </a:t>
            </a:r>
            <a:r>
              <a:rPr lang="it-IT" sz="3200" b="1" dirty="0">
                <a:solidFill>
                  <a:srgbClr val="FFFF00"/>
                </a:solidFill>
                <a:latin typeface="pt_sansbold"/>
              </a:rPr>
              <a:t>160 mila</a:t>
            </a:r>
          </a:p>
          <a:p>
            <a:pPr marL="0" indent="0">
              <a:buNone/>
            </a:pPr>
            <a:endParaRPr lang="en-GB" sz="2400" dirty="0">
              <a:solidFill>
                <a:schemeClr val="bg1"/>
              </a:solidFill>
              <a:latin typeface="pt_sansbold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46798B3-F81A-787B-3D95-765811EB7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14457" y="4658809"/>
            <a:ext cx="4736041" cy="435133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it-IT" sz="2400" b="1" dirty="0">
                <a:solidFill>
                  <a:schemeClr val="bg1"/>
                </a:solidFill>
                <a:latin typeface="pt_sansbold"/>
              </a:rPr>
              <a:t>Italia</a:t>
            </a:r>
          </a:p>
          <a:p>
            <a:pPr algn="r"/>
            <a:r>
              <a:rPr lang="en-GB" sz="2400" dirty="0">
                <a:solidFill>
                  <a:schemeClr val="bg1"/>
                </a:solidFill>
                <a:latin typeface="pt_sansbold"/>
              </a:rPr>
              <a:t>Milano 26 e 27 </a:t>
            </a:r>
            <a:r>
              <a:rPr lang="en-GB" sz="2400" dirty="0" err="1">
                <a:solidFill>
                  <a:schemeClr val="bg1"/>
                </a:solidFill>
                <a:latin typeface="pt_sansbold"/>
              </a:rPr>
              <a:t>luglio</a:t>
            </a:r>
            <a:endParaRPr lang="en-GB" sz="2400" dirty="0">
              <a:solidFill>
                <a:schemeClr val="bg1"/>
              </a:solidFill>
              <a:latin typeface="pt_sansbold"/>
            </a:endParaRPr>
          </a:p>
          <a:p>
            <a:pPr algn="r"/>
            <a:r>
              <a:rPr lang="en-GB" sz="2400" dirty="0">
                <a:solidFill>
                  <a:schemeClr val="bg1"/>
                </a:solidFill>
                <a:latin typeface="pt_sansbold"/>
              </a:rPr>
              <a:t>Location: La Maura</a:t>
            </a:r>
          </a:p>
          <a:p>
            <a:pPr algn="r"/>
            <a:r>
              <a:rPr lang="en-GB" sz="2400" dirty="0" err="1">
                <a:solidFill>
                  <a:schemeClr val="bg1"/>
                </a:solidFill>
                <a:latin typeface="pt_sansbold"/>
              </a:rPr>
              <a:t>Spettatori</a:t>
            </a:r>
            <a:r>
              <a:rPr lang="en-GB" sz="2400" dirty="0">
                <a:solidFill>
                  <a:schemeClr val="bg1"/>
                </a:solidFill>
                <a:latin typeface="pt_sansbold"/>
              </a:rPr>
              <a:t>: </a:t>
            </a:r>
            <a:r>
              <a:rPr lang="en-GB" sz="3200" b="1" dirty="0">
                <a:solidFill>
                  <a:srgbClr val="FFFF00"/>
                </a:solidFill>
                <a:latin typeface="pt_sansbold"/>
              </a:rPr>
              <a:t>160 </a:t>
            </a:r>
            <a:r>
              <a:rPr lang="en-GB" sz="3200" b="1" dirty="0" err="1">
                <a:solidFill>
                  <a:srgbClr val="FFFF00"/>
                </a:solidFill>
                <a:latin typeface="pt_sansbold"/>
              </a:rPr>
              <a:t>mila</a:t>
            </a:r>
            <a:endParaRPr lang="en-GB" sz="3200" b="1" dirty="0">
              <a:solidFill>
                <a:srgbClr val="FFFF00"/>
              </a:solidFill>
              <a:latin typeface="pt_sansbold"/>
            </a:endParaRPr>
          </a:p>
          <a:p>
            <a:pPr algn="r"/>
            <a:endParaRPr lang="en-GB" sz="2400" dirty="0">
              <a:solidFill>
                <a:schemeClr val="bg1"/>
              </a:solidFill>
              <a:latin typeface="pt_sansbold"/>
            </a:endParaRPr>
          </a:p>
        </p:txBody>
      </p:sp>
    </p:spTree>
    <p:extLst>
      <p:ext uri="{BB962C8B-B14F-4D97-AF65-F5344CB8AC3E}">
        <p14:creationId xmlns:p14="http://schemas.microsoft.com/office/powerpoint/2010/main" val="1324576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ielo, treno, binari, aria aperta&#10;&#10;Descrizione generata automaticamente">
            <a:extLst>
              <a:ext uri="{FF2B5EF4-FFF2-40B4-BE49-F238E27FC236}">
                <a16:creationId xmlns:a16="http://schemas.microsoft.com/office/drawing/2014/main" id="{975D60D5-9681-273C-FD4E-4321D2541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4" y="8878"/>
            <a:ext cx="12192000" cy="6884324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3FF53B5-7753-9963-0F54-363E7A30E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DFE1121-FAF7-ACC5-8A72-F8501CE1C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8/2/2023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0EC8DF9-6F64-0E91-C6F4-57171C1CC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Coordinamento per la tutela del verde cintura urbana di Milano-Parco Ovest</a:t>
            </a:r>
            <a:endParaRPr lang="en-US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A8F9AEA-BB33-3870-AF5A-89C8F7A00D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17084" r="6875" b="76666"/>
          <a:stretch/>
        </p:blipFill>
        <p:spPr>
          <a:xfrm>
            <a:off x="-8698" y="-19050"/>
            <a:ext cx="12192000" cy="42862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25A8D747-34BD-A80C-A60F-A145BB7213DC}"/>
              </a:ext>
            </a:extLst>
          </p:cNvPr>
          <p:cNvSpPr/>
          <p:nvPr/>
        </p:nvSpPr>
        <p:spPr>
          <a:xfrm>
            <a:off x="733425" y="-19050"/>
            <a:ext cx="11458575" cy="428625"/>
          </a:xfrm>
          <a:prstGeom prst="rect">
            <a:avLst/>
          </a:prstGeom>
          <a:solidFill>
            <a:srgbClr val="3892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/>
              <a:t>Coordinamento per la tutela del verde cintura urbana di Milano - Parco Ovest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BA64708-146D-2CD3-3D90-9148369682BA}"/>
              </a:ext>
            </a:extLst>
          </p:cNvPr>
          <p:cNvSpPr txBox="1"/>
          <p:nvPr/>
        </p:nvSpPr>
        <p:spPr>
          <a:xfrm>
            <a:off x="-31584" y="514980"/>
            <a:ext cx="120201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L’afflusso con ogni mezzo di migliaia di persone </a:t>
            </a:r>
          </a:p>
          <a:p>
            <a:pPr algn="ctr"/>
            <a:r>
              <a:rPr lang="it-IT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mette a soqquadro tutta l’area residenziale</a:t>
            </a:r>
            <a:endParaRPr lang="it-IT" sz="6000" b="1" i="1" dirty="0">
              <a:solidFill>
                <a:schemeClr val="bg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E999393-DCDF-29B5-44A4-29BF15C92673}"/>
              </a:ext>
            </a:extLst>
          </p:cNvPr>
          <p:cNvSpPr txBox="1"/>
          <p:nvPr/>
        </p:nvSpPr>
        <p:spPr>
          <a:xfrm>
            <a:off x="-43027" y="5804411"/>
            <a:ext cx="12214885" cy="1077218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600" b="1" i="1">
                <a:solidFill>
                  <a:schemeClr val="bg1"/>
                </a:solidFill>
              </a:defRPr>
            </a:lvl1pPr>
          </a:lstStyle>
          <a:p>
            <a:r>
              <a:rPr lang="it-IT" sz="3200" dirty="0"/>
              <a:t>L’area residenziale non può accogliere più di 20mila persone </a:t>
            </a:r>
          </a:p>
          <a:p>
            <a:r>
              <a:rPr lang="it-IT" sz="3200" dirty="0"/>
              <a:t>e in ogni caso occorre avere un preciso piano di «accoglienza»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2C23A57-1B33-CDFE-3394-3D3937F0A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38330"/>
            <a:ext cx="3518834" cy="23510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968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980B9-F631-B681-E1B2-E8B32D73F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68" y="3823613"/>
            <a:ext cx="4019948" cy="264706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pt_sansbold"/>
              </a:rPr>
              <a:t>“</a:t>
            </a:r>
            <a:r>
              <a:rPr lang="it-IT" sz="2400" i="1" dirty="0">
                <a:solidFill>
                  <a:schemeClr val="accent5">
                    <a:lumMod val="50000"/>
                  </a:schemeClr>
                </a:solidFill>
                <a:latin typeface="pt_sansbold"/>
              </a:rPr>
              <a:t>garantire la possibilità di divertirsi e godersi lo spettacolo, nel rispetto della comunità, degli spazi e dei bisogni della città»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pt_sansbold"/>
            </a:endParaRPr>
          </a:p>
        </p:txBody>
      </p:sp>
      <p:pic>
        <p:nvPicPr>
          <p:cNvPr id="6" name="Picture 5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9ED19C1E-B9D3-22CB-4D66-74F1450BE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25"/>
          <a:stretch/>
        </p:blipFill>
        <p:spPr>
          <a:xfrm>
            <a:off x="20" y="-711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BEF8BB-C430-D10F-B86C-6B50FAA08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1920" y="3639493"/>
            <a:ext cx="6917476" cy="3015307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1800" dirty="0">
                <a:solidFill>
                  <a:schemeClr val="tx2"/>
                </a:solidFill>
                <a:latin typeface="pt_sansbold"/>
              </a:rPr>
              <a:t>Numero di eventi non potrà superare il limite massimo di giornate concesse in deroga già approvate per l'anno 2023 (19 Meazza, 8 Galoppo, 7 La Maura)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800" dirty="0">
                <a:solidFill>
                  <a:schemeClr val="tx2"/>
                </a:solidFill>
                <a:latin typeface="pt_sansbold"/>
              </a:rPr>
              <a:t>Capienza massima complessiva non superiore a 78.500 partecipanti (per Meazza, Galoppo, La Maura) 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800" dirty="0">
                <a:solidFill>
                  <a:schemeClr val="tx2"/>
                </a:solidFill>
                <a:latin typeface="pt_sansbold"/>
              </a:rPr>
              <a:t>Differimento temporale degli eventi in contemporanea (il termine dovrà differire di almeno 1 ora)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800" dirty="0">
                <a:solidFill>
                  <a:schemeClr val="tx2"/>
                </a:solidFill>
                <a:latin typeface="pt_sansbold"/>
              </a:rPr>
              <a:t>Contenimento effetti acustici: limite 80 decibel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800" dirty="0">
                <a:solidFill>
                  <a:schemeClr val="tx2"/>
                </a:solidFill>
                <a:latin typeface="pt_sansbold"/>
              </a:rPr>
              <a:t>Tutela delle aree a verde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800" dirty="0">
                <a:solidFill>
                  <a:schemeClr val="tx2"/>
                </a:solidFill>
                <a:latin typeface="pt_sansbold"/>
              </a:rPr>
              <a:t>Organizzazione efficiente e sostenibile della mobilità e del trasporto pubblico 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800" dirty="0">
                <a:solidFill>
                  <a:schemeClr val="tx2"/>
                </a:solidFill>
                <a:latin typeface="pt_sansbold"/>
              </a:rPr>
              <a:t>Spostamento e deflusso agevole e in sicurezza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860065-8C54-43BF-980D-A1550906C11D}"/>
              </a:ext>
            </a:extLst>
          </p:cNvPr>
          <p:cNvSpPr txBox="1"/>
          <p:nvPr/>
        </p:nvSpPr>
        <p:spPr>
          <a:xfrm>
            <a:off x="3733801" y="274835"/>
            <a:ext cx="8186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pt_sansbold"/>
              </a:rPr>
              <a:t>Linee di indirizzo per lo svolgimento di spettacoli dal vivo in luogo pubblico approvate dal Comune</a:t>
            </a:r>
            <a:endParaRPr lang="en-GB" sz="3200" b="1" dirty="0">
              <a:solidFill>
                <a:schemeClr val="bg1"/>
              </a:solidFill>
              <a:latin typeface="pt_sansbold"/>
            </a:endParaRPr>
          </a:p>
        </p:txBody>
      </p:sp>
    </p:spTree>
    <p:extLst>
      <p:ext uri="{BB962C8B-B14F-4D97-AF65-F5344CB8AC3E}">
        <p14:creationId xmlns:p14="http://schemas.microsoft.com/office/powerpoint/2010/main" val="3409556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9ED19C1E-B9D3-22CB-4D66-74F1450BE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25"/>
          <a:stretch/>
        </p:blipFill>
        <p:spPr>
          <a:xfrm>
            <a:off x="20" y="-1397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BEF8BB-C430-D10F-B86C-6B50FAA08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590" y="3639493"/>
            <a:ext cx="5947410" cy="30153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1800" dirty="0">
                <a:solidFill>
                  <a:schemeClr val="tx2"/>
                </a:solidFill>
                <a:latin typeface="pt_sansbold"/>
              </a:rPr>
              <a:t>Numero di eventi non potrà superare il limite massimo di giornate concesse in deroga già approvate per l'anno 2023 (19 Meazza, 8 Galoppo, 7 La Maura): </a:t>
            </a:r>
            <a:r>
              <a:rPr lang="it-IT" sz="1800" b="1" dirty="0">
                <a:solidFill>
                  <a:schemeClr val="tx2"/>
                </a:solidFill>
                <a:latin typeface="pt_sansbold"/>
              </a:rPr>
              <a:t>con un piano di logistica adeguato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800" b="1" dirty="0">
                <a:solidFill>
                  <a:schemeClr val="tx2"/>
                </a:solidFill>
                <a:latin typeface="pt_sansbold"/>
              </a:rPr>
              <a:t>Capienza massima va stabilita per sito, non complessivamente: non dovrebbe essere superiore a 20 / 30 mila partecipanti per La Maura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800" b="1" dirty="0">
                <a:solidFill>
                  <a:schemeClr val="tx2"/>
                </a:solidFill>
                <a:latin typeface="pt_sansbold"/>
              </a:rPr>
              <a:t>Il differimento temporale degli eventi in contemporanea di solo 1 ora non è sufficiente: vanno evitati eventi in contemporanea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BA6FAC-D026-6283-B860-0FFE096BF783}"/>
              </a:ext>
            </a:extLst>
          </p:cNvPr>
          <p:cNvSpPr txBox="1"/>
          <p:nvPr/>
        </p:nvSpPr>
        <p:spPr>
          <a:xfrm>
            <a:off x="3733801" y="274835"/>
            <a:ext cx="81860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  <a:latin typeface="pt_sansbold"/>
              </a:rPr>
              <a:t>Le nostre proposte di modifica alle Linee di indirizzo</a:t>
            </a:r>
            <a:endParaRPr lang="en-GB" sz="3200" b="1" dirty="0">
              <a:solidFill>
                <a:srgbClr val="FFFF00"/>
              </a:solidFill>
              <a:latin typeface="pt_sansbold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B921DBB-D235-0540-C5C4-9CB0E0DF7C91}"/>
              </a:ext>
            </a:extLst>
          </p:cNvPr>
          <p:cNvSpPr txBox="1">
            <a:spLocks/>
          </p:cNvSpPr>
          <p:nvPr/>
        </p:nvSpPr>
        <p:spPr>
          <a:xfrm>
            <a:off x="6096000" y="3639493"/>
            <a:ext cx="5947410" cy="3015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 startAt="4"/>
            </a:pPr>
            <a:r>
              <a:rPr lang="it-IT" sz="1800" dirty="0">
                <a:solidFill>
                  <a:schemeClr val="tx2"/>
                </a:solidFill>
                <a:latin typeface="pt_sansbold"/>
              </a:rPr>
              <a:t>Contenimento effetti acustici: </a:t>
            </a:r>
            <a:r>
              <a:rPr lang="it-IT" sz="1800" b="1" dirty="0">
                <a:solidFill>
                  <a:schemeClr val="tx2"/>
                </a:solidFill>
                <a:latin typeface="pt_sansbold"/>
              </a:rPr>
              <a:t>il limite 80 decibel </a:t>
            </a:r>
            <a:r>
              <a:rPr lang="it-IT" sz="1800" b="1" dirty="0">
                <a:solidFill>
                  <a:schemeClr val="accent5">
                    <a:lumMod val="50000"/>
                  </a:schemeClr>
                </a:solidFill>
                <a:latin typeface="pt_sansbold"/>
                <a:ea typeface="+mj-ea"/>
                <a:cs typeface="+mj-cs"/>
              </a:rPr>
              <a:t>in un contesto fortemente urbanizzato non è sostenibile. «</a:t>
            </a:r>
            <a:r>
              <a:rPr lang="it-IT" sz="1800" b="1" i="1" dirty="0">
                <a:solidFill>
                  <a:schemeClr val="accent5">
                    <a:lumMod val="50000"/>
                  </a:schemeClr>
                </a:solidFill>
                <a:latin typeface="pt_sansbold"/>
                <a:ea typeface="+mj-ea"/>
                <a:cs typeface="+mj-cs"/>
              </a:rPr>
              <a:t>Ridurre la capienza, abbassare il limite»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it-IT" sz="1800" dirty="0">
                <a:solidFill>
                  <a:schemeClr val="tx2"/>
                </a:solidFill>
                <a:latin typeface="pt_sansbold"/>
              </a:rPr>
              <a:t>Tutela delle aree a verde </a:t>
            </a:r>
            <a:r>
              <a:rPr lang="it-IT" sz="1800" b="1" dirty="0">
                <a:solidFill>
                  <a:schemeClr val="tx2"/>
                </a:solidFill>
                <a:latin typeface="pt_sansbold"/>
              </a:rPr>
              <a:t>con transenne e controlli, senza concessioni agli organizzatori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it-IT" sz="1800" dirty="0">
                <a:solidFill>
                  <a:schemeClr val="tx2"/>
                </a:solidFill>
                <a:latin typeface="pt_sansbold"/>
              </a:rPr>
              <a:t>Organizzazione efficiente e sostenibile della mobilità e del trasporto pubblico: </a:t>
            </a:r>
            <a:r>
              <a:rPr lang="it-IT" sz="1800" b="1" dirty="0">
                <a:solidFill>
                  <a:schemeClr val="tx2"/>
                </a:solidFill>
                <a:latin typeface="pt_sansbold"/>
              </a:rPr>
              <a:t>istituzione di parcheggi straordinari e bus navette 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it-IT" sz="1800" dirty="0">
                <a:solidFill>
                  <a:schemeClr val="tx2"/>
                </a:solidFill>
                <a:latin typeface="pt_sansbold"/>
              </a:rPr>
              <a:t>Spostamento e deflusso agevole e in sicurezza: </a:t>
            </a:r>
            <a:r>
              <a:rPr lang="it-IT" sz="1800" b="1" dirty="0">
                <a:solidFill>
                  <a:schemeClr val="tx2"/>
                </a:solidFill>
                <a:latin typeface="pt_sansbold"/>
              </a:rPr>
              <a:t>pass di accesso residenti, potenziamento linee trasporto pubblico, agevolazioni sulle tariffe per chi è in possesso di un biglietto per il concerto, piano di logistica e trasporti chiaro e disponibile a tutti (pagina webdel comune dedicata) etc</a:t>
            </a:r>
          </a:p>
        </p:txBody>
      </p:sp>
    </p:spTree>
    <p:extLst>
      <p:ext uri="{BB962C8B-B14F-4D97-AF65-F5344CB8AC3E}">
        <p14:creationId xmlns:p14="http://schemas.microsoft.com/office/powerpoint/2010/main" val="163429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67C3F-7643-CEE2-6997-0ECD916AD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5400" dirty="0">
                <a:solidFill>
                  <a:schemeClr val="tx2"/>
                </a:solidFill>
                <a:latin typeface="pt_sansbold"/>
              </a:rPr>
              <a:t>... E’ ORA DI CAMBIARE MUSICA !</a:t>
            </a:r>
            <a:br>
              <a:rPr lang="it-IT" sz="5400" dirty="0">
                <a:solidFill>
                  <a:schemeClr val="tx2"/>
                </a:solidFill>
                <a:latin typeface="pt_sansbold"/>
              </a:rPr>
            </a:br>
            <a:br>
              <a:rPr lang="it-IT" sz="5400" dirty="0">
                <a:solidFill>
                  <a:schemeClr val="tx2"/>
                </a:solidFill>
                <a:latin typeface="pt_sansbold"/>
              </a:rPr>
            </a:br>
            <a:r>
              <a:rPr lang="it-IT" sz="5400" dirty="0">
                <a:solidFill>
                  <a:schemeClr val="tx2"/>
                </a:solidFill>
                <a:latin typeface="pt_sansbold"/>
              </a:rPr>
              <a:t>GRAZIE !</a:t>
            </a:r>
            <a:endParaRPr lang="en-GB" sz="5400" dirty="0">
              <a:solidFill>
                <a:schemeClr val="tx2"/>
              </a:solidFill>
              <a:latin typeface="pt_sansbold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71485-1DB9-7B15-C1F6-56C0B4C784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/>
              <a:t>Coordinamento per la tutela del verde cintura urbana di Milano – Parco Ovest</a:t>
            </a:r>
          </a:p>
          <a:p>
            <a:endParaRPr lang="it-IT" dirty="0"/>
          </a:p>
          <a:p>
            <a:r>
              <a:rPr lang="it-IT" dirty="0">
                <a:hlinkClick r:id="rId2"/>
              </a:rPr>
              <a:t>caterina.carati@hotmail.com</a:t>
            </a:r>
            <a:endParaRPr lang="it-IT" dirty="0"/>
          </a:p>
          <a:p>
            <a:r>
              <a:rPr lang="en-GB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favotimax@gmail.com</a:t>
            </a:r>
            <a:endParaRPr lang="en-GB" dirty="0"/>
          </a:p>
          <a:p>
            <a:endParaRPr lang="it-IT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7623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AEDD772-A02A-8FFD-9CAF-9EE23B99A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7124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3AF0CA-0855-640B-65DF-999E2FB6C0A9}"/>
              </a:ext>
            </a:extLst>
          </p:cNvPr>
          <p:cNvSpPr txBox="1"/>
          <p:nvPr/>
        </p:nvSpPr>
        <p:spPr>
          <a:xfrm>
            <a:off x="405063" y="276726"/>
            <a:ext cx="113818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bg1"/>
                </a:solidFill>
                <a:latin typeface="pt_sansbold"/>
              </a:rPr>
              <a:t>Godiamoci lo spettacolo dei concerti ma ... </a:t>
            </a:r>
            <a:br>
              <a:rPr lang="it-IT" sz="3200" b="1" dirty="0">
                <a:solidFill>
                  <a:schemeClr val="bg1"/>
                </a:solidFill>
                <a:latin typeface="pt_sansbold"/>
              </a:rPr>
            </a:br>
            <a:r>
              <a:rPr lang="it-IT" sz="3200" b="1" dirty="0">
                <a:solidFill>
                  <a:schemeClr val="bg1"/>
                </a:solidFill>
                <a:latin typeface="pt_sansbold"/>
              </a:rPr>
              <a:t>agli effetti collaterali chi ci pensa?</a:t>
            </a:r>
            <a:endParaRPr lang="en-GB" sz="3200" b="1" dirty="0">
              <a:solidFill>
                <a:schemeClr val="bg1"/>
              </a:solidFill>
              <a:latin typeface="pt_sans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2220E6-F155-E678-679E-85277A076912}"/>
              </a:ext>
            </a:extLst>
          </p:cNvPr>
          <p:cNvSpPr txBox="1"/>
          <p:nvPr/>
        </p:nvSpPr>
        <p:spPr>
          <a:xfrm>
            <a:off x="144049" y="3745698"/>
            <a:ext cx="1208314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pt_sansbold"/>
              </a:rPr>
              <a:t>Auto/Moto dentro parchi, aree verdi, sopra marciapiedi, piste ciclabili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pt_sansbold"/>
              </a:rPr>
              <a:t>Sporcizia ovunque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pt_sansbold"/>
              </a:rPr>
              <a:t>Aree verdi rovinate e occupate nonostante il recente divieto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pt_sansbold"/>
              </a:rPr>
              <a:t>Mezzi pubblici deviati senza comunicazione e MM1 fermata Uruguay chiusa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pt_sansbold"/>
              </a:rPr>
              <a:t>Traffico, smog, ingorghi, paralisi del quartiere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pt_sansbold"/>
              </a:rPr>
              <a:t>Rumore ad alti livelli e «allarme terremoto»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pt_sansbold"/>
              </a:rPr>
              <a:t>Registrati «strani episodi»: «gilet gialli» fuori controllo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pt_sansbold"/>
              </a:rPr>
              <a:t>Come sono gli impatti dei concerti nella altre città</a:t>
            </a:r>
            <a:endParaRPr lang="en-GB" sz="2400" b="1" dirty="0">
              <a:latin typeface="pt_sansbold"/>
            </a:endParaRPr>
          </a:p>
        </p:txBody>
      </p:sp>
    </p:spTree>
    <p:extLst>
      <p:ext uri="{BB962C8B-B14F-4D97-AF65-F5344CB8AC3E}">
        <p14:creationId xmlns:p14="http://schemas.microsoft.com/office/powerpoint/2010/main" val="277300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E0DE1-DA04-0CBA-6511-A7D765623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7537" y="-218484"/>
            <a:ext cx="10323857" cy="1325563"/>
          </a:xfrm>
        </p:spPr>
        <p:txBody>
          <a:bodyPr/>
          <a:lstStyle/>
          <a:p>
            <a:r>
              <a:rPr lang="it-IT" b="1" dirty="0">
                <a:latin typeface="pt_sansbold"/>
              </a:rPr>
              <a:t>Parcheggi – marciapiedi, aree verdi</a:t>
            </a:r>
          </a:p>
        </p:txBody>
      </p:sp>
      <p:pic>
        <p:nvPicPr>
          <p:cNvPr id="4" name="Immagine 3" descr="Immagine che contiene veicolo, Veicolo terrestre, aria aperta, ruota&#10;&#10;Descrizione generata automaticamente">
            <a:extLst>
              <a:ext uri="{FF2B5EF4-FFF2-40B4-BE49-F238E27FC236}">
                <a16:creationId xmlns:a16="http://schemas.microsoft.com/office/drawing/2014/main" id="{54754C87-D039-E753-48DA-5B1C6ADC2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22" y="1082394"/>
            <a:ext cx="5021975" cy="2700496"/>
          </a:xfrm>
          <a:prstGeom prst="rect">
            <a:avLst/>
          </a:prstGeom>
        </p:spPr>
      </p:pic>
      <p:pic>
        <p:nvPicPr>
          <p:cNvPr id="8" name="Immagine 7" descr="Immagine che contiene veicolo, Veicolo terrestre, aria aperta, ruota&#10;&#10;Descrizione generata automaticamente">
            <a:extLst>
              <a:ext uri="{FF2B5EF4-FFF2-40B4-BE49-F238E27FC236}">
                <a16:creationId xmlns:a16="http://schemas.microsoft.com/office/drawing/2014/main" id="{C2ADCC51-3E8D-7F51-B262-B67AE495A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304" y="1107079"/>
            <a:ext cx="5021975" cy="2478959"/>
          </a:xfrm>
          <a:prstGeom prst="rect">
            <a:avLst/>
          </a:prstGeom>
        </p:spPr>
      </p:pic>
      <p:pic>
        <p:nvPicPr>
          <p:cNvPr id="10" name="Immagine 9" descr="Immagine che contiene veicolo, Veicolo terrestre, aria aperta, ruota&#10;&#10;Descrizione generata automaticamente">
            <a:extLst>
              <a:ext uri="{FF2B5EF4-FFF2-40B4-BE49-F238E27FC236}">
                <a16:creationId xmlns:a16="http://schemas.microsoft.com/office/drawing/2014/main" id="{32EFA58F-13C0-ECBF-3388-6DD181356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23" y="3968563"/>
            <a:ext cx="4205788" cy="2805040"/>
          </a:xfrm>
          <a:prstGeom prst="rect">
            <a:avLst/>
          </a:prstGeom>
        </p:spPr>
      </p:pic>
      <p:pic>
        <p:nvPicPr>
          <p:cNvPr id="16" name="Immagine 15" descr="Immagine che contiene aria aperta, erba, albero, veicolo&#10;&#10;Descrizione generata automaticamente">
            <a:extLst>
              <a:ext uri="{FF2B5EF4-FFF2-40B4-BE49-F238E27FC236}">
                <a16:creationId xmlns:a16="http://schemas.microsoft.com/office/drawing/2014/main" id="{C65617F0-172C-400F-F1F3-3204761C9C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90" r="4914" b="27651"/>
          <a:stretch/>
        </p:blipFill>
        <p:spPr>
          <a:xfrm>
            <a:off x="7580671" y="4399280"/>
            <a:ext cx="4696575" cy="2374323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380CFB1-5D5F-E356-B642-25D3BB9CBCBE}"/>
              </a:ext>
            </a:extLst>
          </p:cNvPr>
          <p:cNvSpPr txBox="1"/>
          <p:nvPr/>
        </p:nvSpPr>
        <p:spPr>
          <a:xfrm>
            <a:off x="4458246" y="4138957"/>
            <a:ext cx="2989689" cy="2677656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it-IT" sz="2000" u="sng" dirty="0">
                <a:solidFill>
                  <a:schemeClr val="bg1"/>
                </a:solidFill>
                <a:latin typeface="pt_sansbold"/>
              </a:rPr>
              <a:t>La maggior parte delle persone arriva in auto</a:t>
            </a:r>
            <a:r>
              <a:rPr lang="it-IT" sz="2000" dirty="0">
                <a:solidFill>
                  <a:schemeClr val="bg1"/>
                </a:solidFill>
                <a:latin typeface="pt_sansbold"/>
              </a:rPr>
              <a:t>: 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  <a:latin typeface="pt_sansbold"/>
              </a:rPr>
              <a:t>non essendoci parcheggi nè barriere nè controlli lasciano auto e moto ovunque </a:t>
            </a:r>
            <a:br>
              <a:rPr lang="it-IT" sz="2000" dirty="0">
                <a:solidFill>
                  <a:schemeClr val="bg1"/>
                </a:solidFill>
                <a:latin typeface="pt_sansbold"/>
              </a:rPr>
            </a:br>
            <a:r>
              <a:rPr lang="it-IT" sz="1600" dirty="0">
                <a:solidFill>
                  <a:schemeClr val="bg1"/>
                </a:solidFill>
                <a:latin typeface="pt_sansbold"/>
              </a:rPr>
              <a:t>(disposti a prendere la multa… fa parte del costo per partecipare al concerto)</a:t>
            </a:r>
            <a:endParaRPr lang="it-IT" sz="2000" dirty="0">
              <a:solidFill>
                <a:schemeClr val="bg1"/>
              </a:solidFill>
              <a:latin typeface="pt_sansbold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2679E2D-A3F4-D416-941C-81ED314644DA}"/>
              </a:ext>
            </a:extLst>
          </p:cNvPr>
          <p:cNvSpPr txBox="1"/>
          <p:nvPr/>
        </p:nvSpPr>
        <p:spPr>
          <a:xfrm>
            <a:off x="5259907" y="1463146"/>
            <a:ext cx="1672186" cy="193899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  <a:latin typeface="pt_sansbold"/>
              </a:rPr>
              <a:t>In queste vie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  <a:latin typeface="pt_sansbold"/>
              </a:rPr>
              <a:t> i pedoni, disabili costretti ad </a:t>
            </a:r>
          </a:p>
          <a:p>
            <a:pPr algn="ctr"/>
            <a:r>
              <a:rPr lang="it-IT" sz="2000" dirty="0">
                <a:solidFill>
                  <a:schemeClr val="bg1"/>
                </a:solidFill>
                <a:latin typeface="pt_sansbold"/>
              </a:rPr>
              <a:t>andare in strada</a:t>
            </a:r>
          </a:p>
        </p:txBody>
      </p:sp>
    </p:spTree>
    <p:extLst>
      <p:ext uri="{BB962C8B-B14F-4D97-AF65-F5344CB8AC3E}">
        <p14:creationId xmlns:p14="http://schemas.microsoft.com/office/powerpoint/2010/main" val="389030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veicolo, Veicolo terrestre, aria aperta&#10;&#10;Descrizione generata automaticamente">
            <a:extLst>
              <a:ext uri="{FF2B5EF4-FFF2-40B4-BE49-F238E27FC236}">
                <a16:creationId xmlns:a16="http://schemas.microsoft.com/office/drawing/2014/main" id="{8581887A-76CD-15F7-0068-81FB03B4A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72" y="-290828"/>
            <a:ext cx="6858000" cy="685800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55A63223-8703-0717-97FE-456DFF669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75" y="196645"/>
            <a:ext cx="4802050" cy="1868130"/>
          </a:xfrm>
        </p:spPr>
        <p:txBody>
          <a:bodyPr>
            <a:noAutofit/>
          </a:bodyPr>
          <a:lstStyle/>
          <a:p>
            <a:r>
              <a:rPr lang="it-IT" b="1" dirty="0">
                <a:latin typeface="pt_sansbold"/>
              </a:rPr>
              <a:t>Parcheggi – marciapiedi, </a:t>
            </a:r>
            <a:br>
              <a:rPr lang="it-IT" b="1" dirty="0">
                <a:latin typeface="pt_sansbold"/>
              </a:rPr>
            </a:br>
            <a:r>
              <a:rPr lang="it-IT" b="1" dirty="0">
                <a:latin typeface="pt_sansbold"/>
              </a:rPr>
              <a:t>aree verdi</a:t>
            </a:r>
          </a:p>
        </p:txBody>
      </p:sp>
      <p:pic>
        <p:nvPicPr>
          <p:cNvPr id="12" name="Immagine 11" descr="Immagine che contiene veicolo, aria aperta, ruota, Veicolo terrestre&#10;&#10;Descrizione generata automaticamente">
            <a:extLst>
              <a:ext uri="{FF2B5EF4-FFF2-40B4-BE49-F238E27FC236}">
                <a16:creationId xmlns:a16="http://schemas.microsoft.com/office/drawing/2014/main" id="{45AD0B21-CA38-C573-5024-A65636E7F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75" y="2753031"/>
            <a:ext cx="5211097" cy="390832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A34C8EC-37F0-F0F7-D4D5-87DEFCCE3335}"/>
              </a:ext>
            </a:extLst>
          </p:cNvPr>
          <p:cNvSpPr txBox="1"/>
          <p:nvPr/>
        </p:nvSpPr>
        <p:spPr>
          <a:xfrm>
            <a:off x="834110" y="5645691"/>
            <a:ext cx="10523779" cy="1015663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pt_sansbold"/>
              </a:rPr>
              <a:t>Esiste un piano di accoglienza?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pt_sansbold"/>
              </a:rPr>
              <a:t>Esiste un piano di parcheggi esterni e relativo servizio navetta?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pt_sansbold"/>
              </a:rPr>
              <a:t>Esiste un sistema (come da noi richiesto)  di barriere che proteggono le zone «sensibili»?</a:t>
            </a:r>
          </a:p>
        </p:txBody>
      </p:sp>
    </p:spTree>
    <p:extLst>
      <p:ext uri="{BB962C8B-B14F-4D97-AF65-F5344CB8AC3E}">
        <p14:creationId xmlns:p14="http://schemas.microsoft.com/office/powerpoint/2010/main" val="267362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E0DE1-DA04-0CBA-6511-A7D765623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497" y="86160"/>
            <a:ext cx="8250272" cy="1325563"/>
          </a:xfrm>
        </p:spPr>
        <p:txBody>
          <a:bodyPr/>
          <a:lstStyle/>
          <a:p>
            <a:r>
              <a:rPr lang="it-IT" b="1" dirty="0">
                <a:latin typeface="pt_sansbold"/>
              </a:rPr>
              <a:t>Parcheggi – furgoni viveri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9F4E674-E6D1-6ABD-0319-9DE473B4ACC7}"/>
              </a:ext>
            </a:extLst>
          </p:cNvPr>
          <p:cNvSpPr txBox="1"/>
          <p:nvPr/>
        </p:nvSpPr>
        <p:spPr>
          <a:xfrm>
            <a:off x="3733909" y="4661851"/>
            <a:ext cx="5142753" cy="193899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pt_sansbold"/>
              </a:rPr>
              <a:t>I furgoni dei viveri si piazzano la mattina o il giorno prima per occupare il posto migliore e anche se la strada è libera si posizionano su marciapiedi, ciclabili e aree verdi</a:t>
            </a:r>
          </a:p>
        </p:txBody>
      </p:sp>
      <p:pic>
        <p:nvPicPr>
          <p:cNvPr id="13" name="Immagine 12" descr="Immagine che contiene aria aperta, cielo, albero, erba&#10;&#10;Descrizione generata automaticamente">
            <a:extLst>
              <a:ext uri="{FF2B5EF4-FFF2-40B4-BE49-F238E27FC236}">
                <a16:creationId xmlns:a16="http://schemas.microsoft.com/office/drawing/2014/main" id="{19501600-4419-9E00-0714-147DC620B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58" y="4599844"/>
            <a:ext cx="3246994" cy="2140395"/>
          </a:xfrm>
          <a:prstGeom prst="rect">
            <a:avLst/>
          </a:prstGeom>
        </p:spPr>
      </p:pic>
      <p:pic>
        <p:nvPicPr>
          <p:cNvPr id="15" name="Immagine 14" descr="Immagine che contiene aria aperta, veicolo, Veicolo terrestre, cielo&#10;&#10;Descrizione generata automaticamente">
            <a:extLst>
              <a:ext uri="{FF2B5EF4-FFF2-40B4-BE49-F238E27FC236}">
                <a16:creationId xmlns:a16="http://schemas.microsoft.com/office/drawing/2014/main" id="{8647EECA-2208-53AD-CBC8-0E7B5393E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" r="31542"/>
          <a:stretch/>
        </p:blipFill>
        <p:spPr>
          <a:xfrm>
            <a:off x="9269953" y="3959215"/>
            <a:ext cx="2833738" cy="2866103"/>
          </a:xfrm>
          <a:prstGeom prst="rect">
            <a:avLst/>
          </a:prstGeom>
        </p:spPr>
      </p:pic>
      <p:pic>
        <p:nvPicPr>
          <p:cNvPr id="5" name="Immagine 4" descr="Immagine che contiene aria aperta, testo, Veicolo terrestre, veicolo&#10;&#10;Descrizione generata automaticamente">
            <a:extLst>
              <a:ext uri="{FF2B5EF4-FFF2-40B4-BE49-F238E27FC236}">
                <a16:creationId xmlns:a16="http://schemas.microsoft.com/office/drawing/2014/main" id="{B9B945C6-6D24-E142-49F6-3F1D7C32DD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41987"/>
            <a:ext cx="6410632" cy="3579964"/>
          </a:xfrm>
          <a:prstGeom prst="rect">
            <a:avLst/>
          </a:prstGeom>
        </p:spPr>
      </p:pic>
      <p:pic>
        <p:nvPicPr>
          <p:cNvPr id="19" name="Immagine 18" descr="Immagine che contiene aria aperta, albero, Veicolo terrestre, veicolo&#10;&#10;Descrizione generata automaticamente">
            <a:extLst>
              <a:ext uri="{FF2B5EF4-FFF2-40B4-BE49-F238E27FC236}">
                <a16:creationId xmlns:a16="http://schemas.microsoft.com/office/drawing/2014/main" id="{EEC2D21A-E209-3E32-1475-0F194A2CF8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4" t="8362"/>
          <a:stretch/>
        </p:blipFill>
        <p:spPr>
          <a:xfrm>
            <a:off x="6803924" y="1358682"/>
            <a:ext cx="4557754" cy="325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8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aria aperta, schermata, testo, strada&#10;&#10;Descrizione generata automaticamente">
            <a:extLst>
              <a:ext uri="{FF2B5EF4-FFF2-40B4-BE49-F238E27FC236}">
                <a16:creationId xmlns:a16="http://schemas.microsoft.com/office/drawing/2014/main" id="{49BD7C69-F73B-6CFA-4D37-A03C47FD3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1" y="1056688"/>
            <a:ext cx="6005239" cy="3589630"/>
          </a:xfrm>
          <a:prstGeom prst="rect">
            <a:avLst/>
          </a:prstGeom>
        </p:spPr>
      </p:pic>
      <p:pic>
        <p:nvPicPr>
          <p:cNvPr id="6" name="Immagine 5" descr="Immagine che contiene aria aperta, Veicolo terrestre, automobile, schermata&#10;&#10;Descrizione generata automaticamente">
            <a:extLst>
              <a:ext uri="{FF2B5EF4-FFF2-40B4-BE49-F238E27FC236}">
                <a16:creationId xmlns:a16="http://schemas.microsoft.com/office/drawing/2014/main" id="{CAC64138-2DCA-89BE-18BA-BDA180179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261" y="3241514"/>
            <a:ext cx="5909395" cy="3593667"/>
          </a:xfrm>
          <a:prstGeom prst="rect">
            <a:avLst/>
          </a:prstGeom>
        </p:spPr>
      </p:pic>
      <p:pic>
        <p:nvPicPr>
          <p:cNvPr id="8" name="Immagine 7" descr="Immagine che contiene aria aperta, erba, pianta, tomba&#10;&#10;Descrizione generata automaticamente">
            <a:extLst>
              <a:ext uri="{FF2B5EF4-FFF2-40B4-BE49-F238E27FC236}">
                <a16:creationId xmlns:a16="http://schemas.microsoft.com/office/drawing/2014/main" id="{08BA0BA0-D9CB-D03A-C305-178ED24529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852" y="158391"/>
            <a:ext cx="5406872" cy="280111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7180DB6-603A-3987-CF28-4531A7901092}"/>
              </a:ext>
            </a:extLst>
          </p:cNvPr>
          <p:cNvSpPr txBox="1"/>
          <p:nvPr/>
        </p:nvSpPr>
        <p:spPr>
          <a:xfrm>
            <a:off x="2690192" y="4609606"/>
            <a:ext cx="3339548" cy="2246769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it-IT" sz="2000" u="sng" dirty="0">
                <a:solidFill>
                  <a:schemeClr val="bg1"/>
                </a:solidFill>
                <a:latin typeface="pt_sansbold"/>
              </a:rPr>
              <a:t>Cestini non adeguati</a:t>
            </a:r>
            <a:r>
              <a:rPr lang="it-IT" sz="2000" dirty="0">
                <a:solidFill>
                  <a:schemeClr val="bg1"/>
                </a:solidFill>
                <a:latin typeface="pt_sansbold"/>
              </a:rPr>
              <a:t>: </a:t>
            </a:r>
            <a:br>
              <a:rPr lang="it-IT" sz="2000" dirty="0">
                <a:solidFill>
                  <a:schemeClr val="bg1"/>
                </a:solidFill>
                <a:latin typeface="pt_sansbold"/>
              </a:rPr>
            </a:br>
            <a:r>
              <a:rPr lang="it-IT" sz="2000" dirty="0">
                <a:solidFill>
                  <a:schemeClr val="bg1"/>
                </a:solidFill>
                <a:latin typeface="pt_sansbold"/>
              </a:rPr>
              <a:t>non adeguando la capienza dei cestini alle migliaia di presenze, la conseguenza è che i rifiuti vengono abbandonati ovunque</a:t>
            </a:r>
          </a:p>
          <a:p>
            <a:pPr algn="ctr"/>
            <a:r>
              <a:rPr lang="it-IT" sz="2000" u="sng" dirty="0">
                <a:solidFill>
                  <a:schemeClr val="bg1"/>
                </a:solidFill>
                <a:latin typeface="pt_sansbold"/>
              </a:rPr>
              <a:t>Servizi igienici assenti</a:t>
            </a:r>
          </a:p>
        </p:txBody>
      </p:sp>
      <p:pic>
        <p:nvPicPr>
          <p:cNvPr id="15" name="Immagine 14" descr="Immagine che contiene calzature, vestiti, persona, aria aperta&#10;&#10;Descrizione generata automaticamente">
            <a:extLst>
              <a:ext uri="{FF2B5EF4-FFF2-40B4-BE49-F238E27FC236}">
                <a16:creationId xmlns:a16="http://schemas.microsoft.com/office/drawing/2014/main" id="{107388BA-0F25-FD5D-1F30-3960EF16D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62" y="4646318"/>
            <a:ext cx="2202805" cy="215516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45E0DE1-DA04-0CBA-6511-A7D765623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21" y="56514"/>
            <a:ext cx="6582231" cy="1325563"/>
          </a:xfrm>
        </p:spPr>
        <p:txBody>
          <a:bodyPr/>
          <a:lstStyle/>
          <a:p>
            <a:r>
              <a:rPr lang="it-IT" b="1" dirty="0">
                <a:latin typeface="pt_sansbold"/>
              </a:rPr>
              <a:t>Immondizia, cestini,</a:t>
            </a:r>
            <a:br>
              <a:rPr lang="it-IT" b="1" dirty="0">
                <a:latin typeface="pt_sansbold"/>
              </a:rPr>
            </a:br>
            <a:r>
              <a:rPr lang="it-IT" b="1" dirty="0">
                <a:latin typeface="pt_sansbold"/>
              </a:rPr>
              <a:t>servizi igienici</a:t>
            </a:r>
          </a:p>
        </p:txBody>
      </p:sp>
    </p:spTree>
    <p:extLst>
      <p:ext uri="{BB962C8B-B14F-4D97-AF65-F5344CB8AC3E}">
        <p14:creationId xmlns:p14="http://schemas.microsoft.com/office/powerpoint/2010/main" val="165506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E0DE1-DA04-0CBA-6511-A7D765623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76" y="36388"/>
            <a:ext cx="10515600" cy="1325563"/>
          </a:xfrm>
        </p:spPr>
        <p:txBody>
          <a:bodyPr/>
          <a:lstStyle/>
          <a:p>
            <a:r>
              <a:rPr lang="it-IT" b="1" dirty="0">
                <a:latin typeface="pt_sansbold"/>
              </a:rPr>
              <a:t>Aree verdi: «il dopo concerto» </a:t>
            </a:r>
            <a:br>
              <a:rPr lang="it-IT" b="1" dirty="0">
                <a:latin typeface="pt_sansbold"/>
              </a:rPr>
            </a:br>
            <a:r>
              <a:rPr lang="it-IT" b="1" dirty="0">
                <a:latin typeface="pt_sansbold"/>
              </a:rPr>
              <a:t>e il «divieto» </a:t>
            </a:r>
          </a:p>
        </p:txBody>
      </p:sp>
      <p:pic>
        <p:nvPicPr>
          <p:cNvPr id="4" name="Immagine 3" descr="Immagine che contiene aria aperta, erba, albero, pianta&#10;&#10;Descrizione generata automaticamente">
            <a:extLst>
              <a:ext uri="{FF2B5EF4-FFF2-40B4-BE49-F238E27FC236}">
                <a16:creationId xmlns:a16="http://schemas.microsoft.com/office/drawing/2014/main" id="{EE24AF8F-E59F-AEE2-37B2-3E4D7D8AC9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3" r="912"/>
          <a:stretch/>
        </p:blipFill>
        <p:spPr>
          <a:xfrm>
            <a:off x="6394422" y="1725433"/>
            <a:ext cx="5797578" cy="513256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CEB7C51-E159-C013-6A55-F50FB826CDD4}"/>
              </a:ext>
            </a:extLst>
          </p:cNvPr>
          <p:cNvSpPr txBox="1"/>
          <p:nvPr/>
        </p:nvSpPr>
        <p:spPr>
          <a:xfrm>
            <a:off x="8786191" y="-2940"/>
            <a:ext cx="3405809" cy="1754326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latin typeface="pt_sansbold"/>
              </a:rPr>
              <a:t>Nonostante i cartelli in seguito all’assenza di controlli ampie aree verdi del parco diTrenno (dove hanno occupato una vasta area per fare nuovo ingresso) sono rovinate</a:t>
            </a:r>
          </a:p>
        </p:txBody>
      </p:sp>
      <p:pic>
        <p:nvPicPr>
          <p:cNvPr id="8" name="Immagine 7" descr="Immagine che contiene testo, albero, pianta, schermata&#10;&#10;Descrizione generata automaticamente">
            <a:extLst>
              <a:ext uri="{FF2B5EF4-FFF2-40B4-BE49-F238E27FC236}">
                <a16:creationId xmlns:a16="http://schemas.microsoft.com/office/drawing/2014/main" id="{2133242F-1EF7-BE18-525B-E7DCD3210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1" y="1361951"/>
            <a:ext cx="6281944" cy="2067049"/>
          </a:xfrm>
          <a:prstGeom prst="rect">
            <a:avLst/>
          </a:prstGeom>
        </p:spPr>
      </p:pic>
      <p:pic>
        <p:nvPicPr>
          <p:cNvPr id="14" name="Immagine 13" descr="Immagine che contiene aria aperta, erba, albero, cielo&#10;&#10;Descrizione generata automaticamente">
            <a:extLst>
              <a:ext uri="{FF2B5EF4-FFF2-40B4-BE49-F238E27FC236}">
                <a16:creationId xmlns:a16="http://schemas.microsoft.com/office/drawing/2014/main" id="{D73CBA9B-31FB-9EE4-9EDA-729558A31B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76" y="3670015"/>
            <a:ext cx="3447921" cy="1925089"/>
          </a:xfrm>
          <a:prstGeom prst="rect">
            <a:avLst/>
          </a:prstGeom>
        </p:spPr>
      </p:pic>
      <p:pic>
        <p:nvPicPr>
          <p:cNvPr id="12" name="Immagine 11" descr="Immagine che contiene aria aperta, erba, cielo, albero&#10;&#10;Descrizione generata automaticamente">
            <a:extLst>
              <a:ext uri="{FF2B5EF4-FFF2-40B4-BE49-F238E27FC236}">
                <a16:creationId xmlns:a16="http://schemas.microsoft.com/office/drawing/2014/main" id="{79055003-B63D-3641-AE81-06A8817DCB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183" y="1904781"/>
            <a:ext cx="3344642" cy="2508481"/>
          </a:xfrm>
          <a:prstGeom prst="rect">
            <a:avLst/>
          </a:prstGeom>
        </p:spPr>
      </p:pic>
      <p:pic>
        <p:nvPicPr>
          <p:cNvPr id="16" name="Immagine 15" descr="Immagine che contiene aria aperta, erba, tenda, parco&#10;&#10;Descrizione generata automaticamente">
            <a:extLst>
              <a:ext uri="{FF2B5EF4-FFF2-40B4-BE49-F238E27FC236}">
                <a16:creationId xmlns:a16="http://schemas.microsoft.com/office/drawing/2014/main" id="{5C05A249-5BAB-7EE0-8B50-00B0599888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181" y="4349518"/>
            <a:ext cx="3344643" cy="250848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D3C5F26-88C0-E87C-D1C8-7F980252E773}"/>
              </a:ext>
            </a:extLst>
          </p:cNvPr>
          <p:cNvSpPr txBox="1"/>
          <p:nvPr/>
        </p:nvSpPr>
        <p:spPr>
          <a:xfrm>
            <a:off x="202277" y="5603759"/>
            <a:ext cx="3012904" cy="1323439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  <a:latin typeface="pt_sansbold"/>
              </a:rPr>
              <a:t>Il divieto di accesso delle aree verdi (anche non recintate) non è stato rispettato</a:t>
            </a:r>
          </a:p>
        </p:txBody>
      </p:sp>
    </p:spTree>
    <p:extLst>
      <p:ext uri="{BB962C8B-B14F-4D97-AF65-F5344CB8AC3E}">
        <p14:creationId xmlns:p14="http://schemas.microsoft.com/office/powerpoint/2010/main" val="80462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E0DE1-DA04-0CBA-6511-A7D765623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928" y="45453"/>
            <a:ext cx="6126144" cy="1325563"/>
          </a:xfrm>
        </p:spPr>
        <p:txBody>
          <a:bodyPr/>
          <a:lstStyle/>
          <a:p>
            <a:pPr algn="ctr"/>
            <a:r>
              <a:rPr lang="it-IT" b="1" dirty="0">
                <a:latin typeface="pt_sansbold"/>
              </a:rPr>
              <a:t>Mezzi Pubblici</a:t>
            </a:r>
          </a:p>
        </p:txBody>
      </p:sp>
      <p:pic>
        <p:nvPicPr>
          <p:cNvPr id="4" name="Immagine 3" descr="Immagine che contiene testo, schermata, multimediale, software&#10;&#10;Descrizione generata automaticamente">
            <a:extLst>
              <a:ext uri="{FF2B5EF4-FFF2-40B4-BE49-F238E27FC236}">
                <a16:creationId xmlns:a16="http://schemas.microsoft.com/office/drawing/2014/main" id="{FD6F24FB-B2AC-F793-D6B6-17F87C310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349" y="1219200"/>
            <a:ext cx="7293997" cy="3282299"/>
          </a:xfrm>
          <a:prstGeom prst="rect">
            <a:avLst/>
          </a:prstGeom>
        </p:spPr>
      </p:pic>
      <p:pic>
        <p:nvPicPr>
          <p:cNvPr id="6" name="Immagine 5" descr="Immagine che contiene Veicolo terrestre, aria aperta, veicolo, strada&#10;&#10;Descrizione generata automaticamente">
            <a:extLst>
              <a:ext uri="{FF2B5EF4-FFF2-40B4-BE49-F238E27FC236}">
                <a16:creationId xmlns:a16="http://schemas.microsoft.com/office/drawing/2014/main" id="{F8FD950F-0780-21F1-7CF3-62CDD88E5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45" y="1219200"/>
            <a:ext cx="4095751" cy="5461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C0726FB-D730-3963-D5AC-282D2F33F060}"/>
              </a:ext>
            </a:extLst>
          </p:cNvPr>
          <p:cNvSpPr txBox="1"/>
          <p:nvPr/>
        </p:nvSpPr>
        <p:spPr>
          <a:xfrm>
            <a:off x="4760350" y="4648875"/>
            <a:ext cx="7293997" cy="203132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pt_sansbold"/>
              </a:rPr>
              <a:t>Bus bloccati dal traffico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pt_sansbold"/>
              </a:rPr>
              <a:t>Bus «appositamente deviati» senza comunicazione (78)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pt_sansbold"/>
              </a:rPr>
              <a:t>MM1 fermata Uruguay chiusa al termine del concerto (nessun audio in MM). Flusso di gente vs Bonola, sovraffollata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pt_sansbold"/>
              </a:rPr>
              <a:t>Estensione orario MM?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pt_sansbold"/>
              </a:rPr>
              <a:t>Nessun piano specifico?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pt_sansbold"/>
              </a:rPr>
              <a:t>Nessuna navetta? </a:t>
            </a:r>
          </a:p>
        </p:txBody>
      </p:sp>
    </p:spTree>
    <p:extLst>
      <p:ext uri="{BB962C8B-B14F-4D97-AF65-F5344CB8AC3E}">
        <p14:creationId xmlns:p14="http://schemas.microsoft.com/office/powerpoint/2010/main" val="350478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.5|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</TotalTime>
  <Words>1822</Words>
  <Application>Microsoft Office PowerPoint</Application>
  <PresentationFormat>Widescreen</PresentationFormat>
  <Paragraphs>164</Paragraphs>
  <Slides>22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pt_sansbold</vt:lpstr>
      <vt:lpstr>titillium</vt:lpstr>
      <vt:lpstr>Office Theme</vt:lpstr>
      <vt:lpstr>03/08/2023</vt:lpstr>
      <vt:lpstr>Presentazione standard di PowerPoint</vt:lpstr>
      <vt:lpstr>Presentazione standard di PowerPoint</vt:lpstr>
      <vt:lpstr>Parcheggi – marciapiedi, aree verdi</vt:lpstr>
      <vt:lpstr>Parcheggi – marciapiedi,  aree verdi</vt:lpstr>
      <vt:lpstr>Parcheggi – furgoni viveri</vt:lpstr>
      <vt:lpstr>Immondizia, cestini, servizi igienici</vt:lpstr>
      <vt:lpstr>Aree verdi: «il dopo concerto»  e il «divieto» </vt:lpstr>
      <vt:lpstr>Mezzi Pubblici</vt:lpstr>
      <vt:lpstr>Terremoto? Rumore fuori «scala»?</vt:lpstr>
      <vt:lpstr>Traffico, smog, ingorghi, blocchi, sicurezza</vt:lpstr>
      <vt:lpstr>Succedono cose strane al concerto…</vt:lpstr>
      <vt:lpstr>Presentazione standard di PowerPoint</vt:lpstr>
      <vt:lpstr>Cosa fanno le altre città? un esempio in azione</vt:lpstr>
      <vt:lpstr>Un esempio in azione: Lucca Summer Festival  29 Giugno 2023 - 28 Luglio 2023 https://www.comune.lucca.it/flex/cm/pages/ServeBLOB.php/L/IT/IDPagina/25017 </vt:lpstr>
      <vt:lpstr>Un esempio a confronto: Lucca vs Il Galla</vt:lpstr>
      <vt:lpstr>Sulle tracce di Travis Scott</vt:lpstr>
      <vt:lpstr>Sulle tracce degli Artic Monkeys</vt:lpstr>
      <vt:lpstr>Sulle tracce di The Weeknd</vt:lpstr>
      <vt:lpstr>“garantire la possibilità di divertirsi e godersi lo spettacolo, nel rispetto della comunità, degli spazi e dei bisogni della città»</vt:lpstr>
      <vt:lpstr>Presentazione standard di PowerPoint</vt:lpstr>
      <vt:lpstr>... E’ ORA DI CAMBIARE MUSICA !  GRAZIE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Caterina Carati</dc:creator>
  <cp:lastModifiedBy>Favoti, Massimiliano</cp:lastModifiedBy>
  <cp:revision>44</cp:revision>
  <dcterms:created xsi:type="dcterms:W3CDTF">2023-07-28T16:06:51Z</dcterms:created>
  <dcterms:modified xsi:type="dcterms:W3CDTF">2023-08-02T11:05:30Z</dcterms:modified>
</cp:coreProperties>
</file>