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2" r:id="rId4"/>
    <p:sldId id="259" r:id="rId5"/>
    <p:sldId id="260" r:id="rId6"/>
    <p:sldId id="266" r:id="rId7"/>
    <p:sldId id="264" r:id="rId8"/>
    <p:sldId id="265" r:id="rId9"/>
    <p:sldId id="267"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C5F95E7A-5550-4C02-B344-982261A9F20B}">
          <p14:sldIdLst>
            <p14:sldId id="256"/>
            <p14:sldId id="261"/>
            <p14:sldId id="262"/>
            <p14:sldId id="259"/>
            <p14:sldId id="260"/>
            <p14:sldId id="266"/>
            <p14:sldId id="264"/>
            <p14:sldId id="265"/>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7247"/>
    <a:srgbClr val="2A99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53"/>
    <p:restoredTop sz="96327"/>
  </p:normalViewPr>
  <p:slideViewPr>
    <p:cSldViewPr snapToGrid="0">
      <p:cViewPr varScale="1">
        <p:scale>
          <a:sx n="137" d="100"/>
          <a:sy n="137" d="100"/>
        </p:scale>
        <p:origin x="216" y="8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876342-BBE2-1B3A-D389-A8BE38F66D5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B709400-11F8-4515-C20C-30FEAD6513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BEBD980-C7E2-C2E2-2AF9-69254A6963A9}"/>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5" name="Segnaposto piè di pagina 4">
            <a:extLst>
              <a:ext uri="{FF2B5EF4-FFF2-40B4-BE49-F238E27FC236}">
                <a16:creationId xmlns:a16="http://schemas.microsoft.com/office/drawing/2014/main" id="{00E44BE7-FE3F-CE66-9227-B8D532C48EE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7434F5C-7A33-EF79-C4D3-E475CED30BB5}"/>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2880756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885DC9-8B77-6772-D916-1184A88C018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9EDA639-CB84-435C-1E86-75C81B863BE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75D9AF3-18A5-0F18-3249-56F0A5352E6F}"/>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5" name="Segnaposto piè di pagina 4">
            <a:extLst>
              <a:ext uri="{FF2B5EF4-FFF2-40B4-BE49-F238E27FC236}">
                <a16:creationId xmlns:a16="http://schemas.microsoft.com/office/drawing/2014/main" id="{4D142E64-0473-3EB4-480D-4EF9D94E608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70FC1B0-2BC4-4635-F7FE-CA199B1FEAA5}"/>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2763807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2ABA0A2-403A-45F2-4F91-5BD6C86BD29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183B045-B493-7729-E4D6-3BFDFDBC65CD}"/>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A55C072-464F-0DFF-1EAE-F89CE17D473D}"/>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5" name="Segnaposto piè di pagina 4">
            <a:extLst>
              <a:ext uri="{FF2B5EF4-FFF2-40B4-BE49-F238E27FC236}">
                <a16:creationId xmlns:a16="http://schemas.microsoft.com/office/drawing/2014/main" id="{935BA674-3DD3-3214-3E49-FB5CD951749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D616406-CF1E-FDBF-A746-1A71FFE2B567}"/>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2130322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04A84A-400D-C495-5DC7-D9D32259556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BDC2B1F-F89B-664A-0778-F63D3A8C11A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6FA7D8E-CBDF-B56F-369E-0CDDD83D3590}"/>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5" name="Segnaposto piè di pagina 4">
            <a:extLst>
              <a:ext uri="{FF2B5EF4-FFF2-40B4-BE49-F238E27FC236}">
                <a16:creationId xmlns:a16="http://schemas.microsoft.com/office/drawing/2014/main" id="{C1D666B5-824F-A4E2-3C76-DBA16B3D4DC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A20C0F0-FF61-2E1F-CA8E-54EE4EE65950}"/>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2125341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03C0E5-D59E-2C6A-1E15-AFF47A30319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1EDA870-6847-0BFB-8B71-B86D1C7AFC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EBAC514-337F-86D3-FFBF-0969E99D3DAB}"/>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5" name="Segnaposto piè di pagina 4">
            <a:extLst>
              <a:ext uri="{FF2B5EF4-FFF2-40B4-BE49-F238E27FC236}">
                <a16:creationId xmlns:a16="http://schemas.microsoft.com/office/drawing/2014/main" id="{1934FB0B-57EB-0118-DA55-F315515A9B0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A490FCC-D07D-50D4-C853-2AB0F3317EF0}"/>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2158936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A4E164-5C23-175E-17D9-A3C917B7ADC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9240026-9BB3-183B-0CC8-4610C6960A0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3014EEE-6950-C152-16E6-50802A94F8C1}"/>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0E60A5E-F7B6-73E2-A92E-91BF26A22B6E}"/>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6" name="Segnaposto piè di pagina 5">
            <a:extLst>
              <a:ext uri="{FF2B5EF4-FFF2-40B4-BE49-F238E27FC236}">
                <a16:creationId xmlns:a16="http://schemas.microsoft.com/office/drawing/2014/main" id="{3CB5A0A4-0F42-47C9-A04C-FD84AF27E0A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63ED161-984C-D997-C7BF-3BDD9DCC1C33}"/>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1365345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3DCA70-7E1F-0B7D-9D97-F982445941B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AFFE307-7252-F42C-4F3D-A28E7C8C01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68A60FC8-ED83-F5E7-2F37-CDF3559E09B8}"/>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9586E3D-67A2-BAFD-825F-D6329FF7EA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D836882D-A2AD-1E3C-29B1-280C51F63C0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9682A43-2EA5-B7FE-4485-4FA0B9032430}"/>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8" name="Segnaposto piè di pagina 7">
            <a:extLst>
              <a:ext uri="{FF2B5EF4-FFF2-40B4-BE49-F238E27FC236}">
                <a16:creationId xmlns:a16="http://schemas.microsoft.com/office/drawing/2014/main" id="{DC58EFC3-57F3-D546-3CD3-B301AA4EA67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C3A076EF-C71F-61D7-1017-25ADB9B97CD6}"/>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329766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40146C-9CB8-E916-743F-CEA3EDD8BE0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F10DA57-D153-21A1-A050-B0F937A65426}"/>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4" name="Segnaposto piè di pagina 3">
            <a:extLst>
              <a:ext uri="{FF2B5EF4-FFF2-40B4-BE49-F238E27FC236}">
                <a16:creationId xmlns:a16="http://schemas.microsoft.com/office/drawing/2014/main" id="{48210088-6B45-85F3-F7D7-3AECFB8154F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5A2E29D-ACE5-8FF7-FDCC-D553F6FD7840}"/>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2436544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CB2533-8DC1-30F6-C390-9FFB2A833F7A}"/>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3" name="Segnaposto piè di pagina 2">
            <a:extLst>
              <a:ext uri="{FF2B5EF4-FFF2-40B4-BE49-F238E27FC236}">
                <a16:creationId xmlns:a16="http://schemas.microsoft.com/office/drawing/2014/main" id="{9C65B8DE-F2B2-980D-8402-4AF85D1E3B5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B65C523-ADDF-E190-628F-51EDCC69BB01}"/>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1135115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528E69-6C39-2BD5-AEA9-2F084461CCB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01C1FE0-D18A-79F7-319E-6D585B57F9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F9E1E4-8099-66A0-F992-9600191930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7C445A1-8AB8-B427-24C1-9BD9DAEBD319}"/>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6" name="Segnaposto piè di pagina 5">
            <a:extLst>
              <a:ext uri="{FF2B5EF4-FFF2-40B4-BE49-F238E27FC236}">
                <a16:creationId xmlns:a16="http://schemas.microsoft.com/office/drawing/2014/main" id="{4F14A642-3994-3B7E-FBD9-4A3F01AE822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A0D9F59-A157-6B57-3A3F-661F306510ED}"/>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3085950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183020-0A00-22E3-58C9-21B7DEA14B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EB8124B3-CCE0-93F4-FE14-5C80E6A2D4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913B2FF-5B5F-659B-89AF-ECB757B8CA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509F3D9-41FA-7F74-91AA-D34F29AEF22E}"/>
              </a:ext>
            </a:extLst>
          </p:cNvPr>
          <p:cNvSpPr>
            <a:spLocks noGrp="1"/>
          </p:cNvSpPr>
          <p:nvPr>
            <p:ph type="dt" sz="half" idx="10"/>
          </p:nvPr>
        </p:nvSpPr>
        <p:spPr/>
        <p:txBody>
          <a:bodyPr/>
          <a:lstStyle/>
          <a:p>
            <a:fld id="{990C1299-EC1C-F241-98CA-DB793BCF2858}" type="datetimeFigureOut">
              <a:rPr lang="it-IT" smtClean="0"/>
              <a:t>03/08/22</a:t>
            </a:fld>
            <a:endParaRPr lang="it-IT"/>
          </a:p>
        </p:txBody>
      </p:sp>
      <p:sp>
        <p:nvSpPr>
          <p:cNvPr id="6" name="Segnaposto piè di pagina 5">
            <a:extLst>
              <a:ext uri="{FF2B5EF4-FFF2-40B4-BE49-F238E27FC236}">
                <a16:creationId xmlns:a16="http://schemas.microsoft.com/office/drawing/2014/main" id="{A82F656E-E795-402B-A605-B851E6D34A3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D046EFC-6C3C-B566-8B88-FF69865FD5C1}"/>
              </a:ext>
            </a:extLst>
          </p:cNvPr>
          <p:cNvSpPr>
            <a:spLocks noGrp="1"/>
          </p:cNvSpPr>
          <p:nvPr>
            <p:ph type="sldNum" sz="quarter" idx="12"/>
          </p:nvPr>
        </p:nvSpPr>
        <p:spPr/>
        <p:txBody>
          <a:bodyPr/>
          <a:lstStyle/>
          <a:p>
            <a:fld id="{4C2D8CDA-ECEC-6745-A031-C86A5485D756}" type="slidenum">
              <a:rPr lang="it-IT" smtClean="0"/>
              <a:t>‹N›</a:t>
            </a:fld>
            <a:endParaRPr lang="it-IT"/>
          </a:p>
        </p:txBody>
      </p:sp>
    </p:spTree>
    <p:extLst>
      <p:ext uri="{BB962C8B-B14F-4D97-AF65-F5344CB8AC3E}">
        <p14:creationId xmlns:p14="http://schemas.microsoft.com/office/powerpoint/2010/main" val="3742043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8391CCF-F56D-AB13-E651-F67569AC92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8BE81F8-3860-BB52-9774-2A271748C7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04F5980-C44F-3CEE-3B76-F5CCBE86C7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C1299-EC1C-F241-98CA-DB793BCF2858}" type="datetimeFigureOut">
              <a:rPr lang="it-IT" smtClean="0"/>
              <a:t>03/08/22</a:t>
            </a:fld>
            <a:endParaRPr lang="it-IT"/>
          </a:p>
        </p:txBody>
      </p:sp>
      <p:sp>
        <p:nvSpPr>
          <p:cNvPr id="5" name="Segnaposto piè di pagina 4">
            <a:extLst>
              <a:ext uri="{FF2B5EF4-FFF2-40B4-BE49-F238E27FC236}">
                <a16:creationId xmlns:a16="http://schemas.microsoft.com/office/drawing/2014/main" id="{551924F7-7C7B-01F9-55AB-99967BFCF2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289A19A5-96B9-6372-A428-68190027A8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D8CDA-ECEC-6745-A031-C86A5485D756}" type="slidenum">
              <a:rPr lang="it-IT" smtClean="0"/>
              <a:t>‹N›</a:t>
            </a:fld>
            <a:endParaRPr lang="it-IT"/>
          </a:p>
        </p:txBody>
      </p:sp>
    </p:spTree>
    <p:extLst>
      <p:ext uri="{BB962C8B-B14F-4D97-AF65-F5344CB8AC3E}">
        <p14:creationId xmlns:p14="http://schemas.microsoft.com/office/powerpoint/2010/main" val="2981081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C8E898CD-4D13-37C3-CB72-54B655486EE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 y="455191"/>
            <a:ext cx="5155189" cy="6858000"/>
          </a:xfrm>
          <a:prstGeom prst="rect">
            <a:avLst/>
          </a:prstGeom>
        </p:spPr>
      </p:pic>
      <p:grpSp>
        <p:nvGrpSpPr>
          <p:cNvPr id="2" name="Gruppo 1">
            <a:extLst>
              <a:ext uri="{FF2B5EF4-FFF2-40B4-BE49-F238E27FC236}">
                <a16:creationId xmlns:a16="http://schemas.microsoft.com/office/drawing/2014/main" id="{0EB64BA5-31A5-035C-FFB2-1AA7F17DCCBA}"/>
              </a:ext>
            </a:extLst>
          </p:cNvPr>
          <p:cNvGrpSpPr/>
          <p:nvPr/>
        </p:nvGrpSpPr>
        <p:grpSpPr>
          <a:xfrm>
            <a:off x="6895301" y="455191"/>
            <a:ext cx="4819135" cy="859850"/>
            <a:chOff x="4981590" y="333322"/>
            <a:chExt cx="5911774" cy="1054803"/>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981590" y="448686"/>
              <a:ext cx="3311733" cy="932934"/>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3" name="Segnaposto contenuto 2">
            <a:extLst>
              <a:ext uri="{FF2B5EF4-FFF2-40B4-BE49-F238E27FC236}">
                <a16:creationId xmlns:a16="http://schemas.microsoft.com/office/drawing/2014/main" id="{3A4D89A9-C608-310F-2215-936CE0BE2591}"/>
              </a:ext>
            </a:extLst>
          </p:cNvPr>
          <p:cNvSpPr txBox="1">
            <a:spLocks/>
          </p:cNvSpPr>
          <p:nvPr/>
        </p:nvSpPr>
        <p:spPr bwMode="auto">
          <a:xfrm>
            <a:off x="4747711" y="6036423"/>
            <a:ext cx="3347697" cy="3663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normAutofit/>
          </a:bodyPr>
          <a:lstStyle>
            <a:lvl1pPr marL="414600" indent="-414600" algn="l" defTabSz="552801" rtl="0" eaLnBrk="1" fontAlgn="base" hangingPunct="1">
              <a:spcBef>
                <a:spcPct val="20000"/>
              </a:spcBef>
              <a:spcAft>
                <a:spcPct val="0"/>
              </a:spcAft>
              <a:buFont typeface="Arial" charset="0"/>
              <a:buChar char="•"/>
              <a:defRPr sz="3869" kern="1200">
                <a:solidFill>
                  <a:schemeClr val="tx1"/>
                </a:solidFill>
                <a:latin typeface="+mn-lt"/>
                <a:ea typeface="ヒラギノ角ゴ Pro W3" pitchFamily="125" charset="-128"/>
                <a:cs typeface="ヒラギノ角ゴ Pro W3" charset="0"/>
              </a:defRPr>
            </a:lvl1pPr>
            <a:lvl2pPr marL="898301" indent="-345500" algn="l" defTabSz="552801" rtl="0" eaLnBrk="1" fontAlgn="base" hangingPunct="1">
              <a:spcBef>
                <a:spcPct val="20000"/>
              </a:spcBef>
              <a:spcAft>
                <a:spcPct val="0"/>
              </a:spcAft>
              <a:buFont typeface="Arial" charset="0"/>
              <a:buChar char="–"/>
              <a:defRPr sz="3385" kern="1200">
                <a:solidFill>
                  <a:schemeClr val="tx1"/>
                </a:solidFill>
                <a:latin typeface="+mn-lt"/>
                <a:ea typeface="ヒラギノ角ゴ Pro W3" pitchFamily="125" charset="-128"/>
                <a:cs typeface="+mn-cs"/>
              </a:defRPr>
            </a:lvl2pPr>
            <a:lvl3pPr marL="1382001" indent="-276400" algn="l" defTabSz="552801" rtl="0" eaLnBrk="1" fontAlgn="base" hangingPunct="1">
              <a:spcBef>
                <a:spcPct val="20000"/>
              </a:spcBef>
              <a:spcAft>
                <a:spcPct val="0"/>
              </a:spcAft>
              <a:buFont typeface="Arial" charset="0"/>
              <a:buChar char="•"/>
              <a:defRPr sz="2902" kern="1200">
                <a:solidFill>
                  <a:schemeClr val="tx1"/>
                </a:solidFill>
                <a:latin typeface="+mn-lt"/>
                <a:ea typeface="ヒラギノ角ゴ Pro W3" pitchFamily="125" charset="-128"/>
                <a:cs typeface="+mn-cs"/>
              </a:defRPr>
            </a:lvl3pPr>
            <a:lvl4pPr marL="1934802" indent="-276400" algn="l" defTabSz="552801" rtl="0" eaLnBrk="1" fontAlgn="base" hangingPunct="1">
              <a:spcBef>
                <a:spcPct val="20000"/>
              </a:spcBef>
              <a:spcAft>
                <a:spcPct val="0"/>
              </a:spcAft>
              <a:buFont typeface="Arial" charset="0"/>
              <a:buChar char="–"/>
              <a:defRPr sz="2418" kern="1200">
                <a:solidFill>
                  <a:schemeClr val="tx1"/>
                </a:solidFill>
                <a:latin typeface="+mn-lt"/>
                <a:ea typeface="ヒラギノ角ゴ Pro W3" pitchFamily="125" charset="-128"/>
                <a:cs typeface="+mn-cs"/>
              </a:defRPr>
            </a:lvl4pPr>
            <a:lvl5pPr marL="2487602" indent="-276400" algn="l" defTabSz="552801" rtl="0" eaLnBrk="1" fontAlgn="base" hangingPunct="1">
              <a:spcBef>
                <a:spcPct val="20000"/>
              </a:spcBef>
              <a:spcAft>
                <a:spcPct val="0"/>
              </a:spcAft>
              <a:buFont typeface="Arial" charset="0"/>
              <a:buChar char="»"/>
              <a:defRPr sz="2418" kern="1200">
                <a:solidFill>
                  <a:schemeClr val="tx1"/>
                </a:solidFill>
                <a:latin typeface="+mn-lt"/>
                <a:ea typeface="ヒラギノ角ゴ Pro W3" pitchFamily="125" charset="-128"/>
                <a:cs typeface="+mn-cs"/>
              </a:defRPr>
            </a:lvl5pPr>
            <a:lvl6pPr marL="3040403" indent="-276400" algn="l" defTabSz="552801" rtl="0" eaLnBrk="1" latinLnBrk="0" hangingPunct="1">
              <a:spcBef>
                <a:spcPct val="20000"/>
              </a:spcBef>
              <a:buFont typeface="Arial"/>
              <a:buChar char="•"/>
              <a:defRPr sz="2418" kern="1200">
                <a:solidFill>
                  <a:schemeClr val="tx1"/>
                </a:solidFill>
                <a:latin typeface="+mn-lt"/>
                <a:ea typeface="+mn-ea"/>
                <a:cs typeface="+mn-cs"/>
              </a:defRPr>
            </a:lvl6pPr>
            <a:lvl7pPr marL="3593203" indent="-276400" algn="l" defTabSz="552801" rtl="0" eaLnBrk="1" latinLnBrk="0" hangingPunct="1">
              <a:spcBef>
                <a:spcPct val="20000"/>
              </a:spcBef>
              <a:buFont typeface="Arial"/>
              <a:buChar char="•"/>
              <a:defRPr sz="2418" kern="1200">
                <a:solidFill>
                  <a:schemeClr val="tx1"/>
                </a:solidFill>
                <a:latin typeface="+mn-lt"/>
                <a:ea typeface="+mn-ea"/>
                <a:cs typeface="+mn-cs"/>
              </a:defRPr>
            </a:lvl7pPr>
            <a:lvl8pPr marL="4146004" indent="-276400" algn="l" defTabSz="552801" rtl="0" eaLnBrk="1" latinLnBrk="0" hangingPunct="1">
              <a:spcBef>
                <a:spcPct val="20000"/>
              </a:spcBef>
              <a:buFont typeface="Arial"/>
              <a:buChar char="•"/>
              <a:defRPr sz="2418" kern="1200">
                <a:solidFill>
                  <a:schemeClr val="tx1"/>
                </a:solidFill>
                <a:latin typeface="+mn-lt"/>
                <a:ea typeface="+mn-ea"/>
                <a:cs typeface="+mn-cs"/>
              </a:defRPr>
            </a:lvl8pPr>
            <a:lvl9pPr marL="4698804" indent="-276400" algn="l" defTabSz="552801" rtl="0" eaLnBrk="1" latinLnBrk="0" hangingPunct="1">
              <a:spcBef>
                <a:spcPct val="20000"/>
              </a:spcBef>
              <a:buFont typeface="Arial"/>
              <a:buChar char="•"/>
              <a:defRPr sz="2418" kern="1200">
                <a:solidFill>
                  <a:schemeClr val="tx1"/>
                </a:solidFill>
                <a:latin typeface="+mn-lt"/>
                <a:ea typeface="+mn-ea"/>
                <a:cs typeface="+mn-cs"/>
              </a:defRPr>
            </a:lvl9pPr>
          </a:lstStyle>
          <a:p>
            <a:pPr marL="0" indent="0" algn="ctr">
              <a:buNone/>
            </a:pPr>
            <a:r>
              <a:rPr lang="it-IT" sz="1800" dirty="0">
                <a:solidFill>
                  <a:schemeClr val="bg1">
                    <a:lumMod val="50000"/>
                  </a:schemeClr>
                </a:solidFill>
                <a:latin typeface="Open Sans Light" panose="020B0606030504020204" pitchFamily="34" charset="0"/>
                <a:ea typeface="Open Sans Light" panose="020B0606030504020204" pitchFamily="34" charset="0"/>
                <a:cs typeface="Open Sans Light" panose="020B0606030504020204" pitchFamily="34" charset="0"/>
              </a:rPr>
              <a:t>Milano, 03.08.2022</a:t>
            </a:r>
          </a:p>
        </p:txBody>
      </p:sp>
      <p:sp>
        <p:nvSpPr>
          <p:cNvPr id="4" name="CasellaDiTesto 3">
            <a:extLst>
              <a:ext uri="{FF2B5EF4-FFF2-40B4-BE49-F238E27FC236}">
                <a16:creationId xmlns:a16="http://schemas.microsoft.com/office/drawing/2014/main" id="{D6E63DFE-3E8D-C69F-9243-16D9E6A3F08A}"/>
              </a:ext>
            </a:extLst>
          </p:cNvPr>
          <p:cNvSpPr txBox="1"/>
          <p:nvPr/>
        </p:nvSpPr>
        <p:spPr>
          <a:xfrm>
            <a:off x="5155188" y="2565448"/>
            <a:ext cx="6449190" cy="1077218"/>
          </a:xfrm>
          <a:prstGeom prst="rect">
            <a:avLst/>
          </a:prstGeom>
          <a:noFill/>
        </p:spPr>
        <p:txBody>
          <a:bodyPr wrap="square" rtlCol="0">
            <a:spAutoFit/>
          </a:bodyPr>
          <a:lstStyle/>
          <a:p>
            <a:r>
              <a:rPr lang="it-IT" sz="32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rPr>
              <a:t>Il dibattito pubblico </a:t>
            </a:r>
            <a:br>
              <a:rPr lang="it-IT" sz="32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rPr>
            </a:br>
            <a:r>
              <a:rPr lang="it-IT" sz="32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rPr>
              <a:t>sul nuovo stadio di Milano</a:t>
            </a:r>
            <a:endParaRPr lang="it-IT" sz="32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CasellaDiTesto 5">
            <a:extLst>
              <a:ext uri="{FF2B5EF4-FFF2-40B4-BE49-F238E27FC236}">
                <a16:creationId xmlns:a16="http://schemas.microsoft.com/office/drawing/2014/main" id="{528A947E-621C-4E88-23F2-8AC313F97B5D}"/>
              </a:ext>
            </a:extLst>
          </p:cNvPr>
          <p:cNvSpPr txBox="1"/>
          <p:nvPr/>
        </p:nvSpPr>
        <p:spPr>
          <a:xfrm>
            <a:off x="5155188" y="4014439"/>
            <a:ext cx="6897880" cy="646331"/>
          </a:xfrm>
          <a:prstGeom prst="rect">
            <a:avLst/>
          </a:prstGeom>
          <a:noFill/>
        </p:spPr>
        <p:txBody>
          <a:bodyPr wrap="square" rtlCol="0">
            <a:spAutoFit/>
          </a:bodyPr>
          <a:lstStyle/>
          <a:p>
            <a:r>
              <a:rPr lang="it-IT" dirty="0">
                <a:latin typeface="Open Sans" panose="020B0606030504020204" pitchFamily="34" charset="0"/>
                <a:ea typeface="Open Sans" panose="020B0606030504020204" pitchFamily="34" charset="0"/>
                <a:cs typeface="Open Sans" panose="020B0606030504020204" pitchFamily="34" charset="0"/>
              </a:rPr>
              <a:t>Consiglio comunale</a:t>
            </a:r>
          </a:p>
          <a:p>
            <a:r>
              <a:rPr lang="it-IT" dirty="0">
                <a:latin typeface="Open Sans" panose="020B0606030504020204" pitchFamily="34" charset="0"/>
                <a:ea typeface="Open Sans" panose="020B0606030504020204" pitchFamily="34" charset="0"/>
                <a:cs typeface="Open Sans" panose="020B0606030504020204" pitchFamily="34" charset="0"/>
              </a:rPr>
              <a:t>Commissioni: Rigenerazione urbana, Mobilità, Sport, Olimpiadi </a:t>
            </a:r>
          </a:p>
        </p:txBody>
      </p:sp>
    </p:spTree>
    <p:extLst>
      <p:ext uri="{BB962C8B-B14F-4D97-AF65-F5344CB8AC3E}">
        <p14:creationId xmlns:p14="http://schemas.microsoft.com/office/powerpoint/2010/main" val="1412156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
            <a:extLst>
              <a:ext uri="{FF2B5EF4-FFF2-40B4-BE49-F238E27FC236}">
                <a16:creationId xmlns:a16="http://schemas.microsoft.com/office/drawing/2014/main" id="{0EB64BA5-31A5-035C-FFB2-1AA7F17DCCBA}"/>
              </a:ext>
            </a:extLst>
          </p:cNvPr>
          <p:cNvGrpSpPr/>
          <p:nvPr/>
        </p:nvGrpSpPr>
        <p:grpSpPr>
          <a:xfrm>
            <a:off x="800948" y="255022"/>
            <a:ext cx="10590103" cy="737386"/>
            <a:chOff x="-4824843" y="333322"/>
            <a:chExt cx="15718207" cy="1094454"/>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24843" y="429834"/>
              <a:ext cx="3542501" cy="997942"/>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4" name="CasellaDiTesto 3">
            <a:extLst>
              <a:ext uri="{FF2B5EF4-FFF2-40B4-BE49-F238E27FC236}">
                <a16:creationId xmlns:a16="http://schemas.microsoft.com/office/drawing/2014/main" id="{D6E63DFE-3E8D-C69F-9243-16D9E6A3F08A}"/>
              </a:ext>
            </a:extLst>
          </p:cNvPr>
          <p:cNvSpPr txBox="1"/>
          <p:nvPr/>
        </p:nvSpPr>
        <p:spPr>
          <a:xfrm>
            <a:off x="477563" y="1754255"/>
            <a:ext cx="11236872" cy="646331"/>
          </a:xfrm>
          <a:prstGeom prst="rect">
            <a:avLst/>
          </a:prstGeom>
          <a:noFill/>
        </p:spPr>
        <p:txBody>
          <a:bodyPr wrap="square" rtlCol="0">
            <a:spAutoFit/>
          </a:bodyPr>
          <a:lstStyle/>
          <a:p>
            <a:r>
              <a:rPr lang="it-IT" sz="36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Riferimenti normativi</a:t>
            </a:r>
          </a:p>
        </p:txBody>
      </p:sp>
      <p:sp>
        <p:nvSpPr>
          <p:cNvPr id="6" name="Rettangolo con angoli arrotondati 5">
            <a:extLst>
              <a:ext uri="{FF2B5EF4-FFF2-40B4-BE49-F238E27FC236}">
                <a16:creationId xmlns:a16="http://schemas.microsoft.com/office/drawing/2014/main" id="{729B4A99-90E3-FEBB-7E13-02F14A6985FA}"/>
              </a:ext>
            </a:extLst>
          </p:cNvPr>
          <p:cNvSpPr/>
          <p:nvPr/>
        </p:nvSpPr>
        <p:spPr>
          <a:xfrm>
            <a:off x="477565" y="-613449"/>
            <a:ext cx="11236872" cy="2208306"/>
          </a:xfrm>
          <a:custGeom>
            <a:avLst/>
            <a:gdLst>
              <a:gd name="connsiteX0" fmla="*/ 0 w 11236872"/>
              <a:gd name="connsiteY0" fmla="*/ 206771 h 1842717"/>
              <a:gd name="connsiteX1" fmla="*/ 206771 w 11236872"/>
              <a:gd name="connsiteY1" fmla="*/ 0 h 1842717"/>
              <a:gd name="connsiteX2" fmla="*/ 11030101 w 11236872"/>
              <a:gd name="connsiteY2" fmla="*/ 0 h 1842717"/>
              <a:gd name="connsiteX3" fmla="*/ 11236872 w 11236872"/>
              <a:gd name="connsiteY3" fmla="*/ 206771 h 1842717"/>
              <a:gd name="connsiteX4" fmla="*/ 11236872 w 11236872"/>
              <a:gd name="connsiteY4" fmla="*/ 1635946 h 1842717"/>
              <a:gd name="connsiteX5" fmla="*/ 11030101 w 11236872"/>
              <a:gd name="connsiteY5" fmla="*/ 1842717 h 1842717"/>
              <a:gd name="connsiteX6" fmla="*/ 206771 w 11236872"/>
              <a:gd name="connsiteY6" fmla="*/ 1842717 h 1842717"/>
              <a:gd name="connsiteX7" fmla="*/ 0 w 11236872"/>
              <a:gd name="connsiteY7" fmla="*/ 1635946 h 1842717"/>
              <a:gd name="connsiteX8" fmla="*/ 0 w 11236872"/>
              <a:gd name="connsiteY8" fmla="*/ 206771 h 1842717"/>
              <a:gd name="connsiteX0" fmla="*/ 0 w 11236872"/>
              <a:gd name="connsiteY0" fmla="*/ 206771 h 1851235"/>
              <a:gd name="connsiteX1" fmla="*/ 206771 w 11236872"/>
              <a:gd name="connsiteY1" fmla="*/ 0 h 1851235"/>
              <a:gd name="connsiteX2" fmla="*/ 11030101 w 11236872"/>
              <a:gd name="connsiteY2" fmla="*/ 0 h 1851235"/>
              <a:gd name="connsiteX3" fmla="*/ 11236872 w 11236872"/>
              <a:gd name="connsiteY3" fmla="*/ 206771 h 1851235"/>
              <a:gd name="connsiteX4" fmla="*/ 11236872 w 11236872"/>
              <a:gd name="connsiteY4" fmla="*/ 1635946 h 1851235"/>
              <a:gd name="connsiteX5" fmla="*/ 11030101 w 11236872"/>
              <a:gd name="connsiteY5" fmla="*/ 1842717 h 1851235"/>
              <a:gd name="connsiteX6" fmla="*/ 9948825 w 11236872"/>
              <a:gd name="connsiteY6" fmla="*/ 1851235 h 1851235"/>
              <a:gd name="connsiteX7" fmla="*/ 206771 w 11236872"/>
              <a:gd name="connsiteY7" fmla="*/ 1842717 h 1851235"/>
              <a:gd name="connsiteX8" fmla="*/ 0 w 11236872"/>
              <a:gd name="connsiteY8" fmla="*/ 1635946 h 1851235"/>
              <a:gd name="connsiteX9" fmla="*/ 0 w 11236872"/>
              <a:gd name="connsiteY9" fmla="*/ 206771 h 1851235"/>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9948825 w 11236872"/>
              <a:gd name="connsiteY6" fmla="*/ 1851235 h 1852308"/>
              <a:gd name="connsiteX7" fmla="*/ 9502776 w 11236872"/>
              <a:gd name="connsiteY7" fmla="*/ 1851235 h 1852308"/>
              <a:gd name="connsiteX8" fmla="*/ 206771 w 11236872"/>
              <a:gd name="connsiteY8" fmla="*/ 1842717 h 1852308"/>
              <a:gd name="connsiteX9" fmla="*/ 0 w 11236872"/>
              <a:gd name="connsiteY9" fmla="*/ 1635946 h 1852308"/>
              <a:gd name="connsiteX10" fmla="*/ 0 w 11236872"/>
              <a:gd name="connsiteY10" fmla="*/ 206771 h 1852308"/>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10283362 w 11236872"/>
              <a:gd name="connsiteY6" fmla="*/ 1840083 h 1852308"/>
              <a:gd name="connsiteX7" fmla="*/ 9948825 w 11236872"/>
              <a:gd name="connsiteY7" fmla="*/ 1851235 h 1852308"/>
              <a:gd name="connsiteX8" fmla="*/ 9502776 w 11236872"/>
              <a:gd name="connsiteY8" fmla="*/ 1851235 h 1852308"/>
              <a:gd name="connsiteX9" fmla="*/ 206771 w 11236872"/>
              <a:gd name="connsiteY9" fmla="*/ 1842717 h 1852308"/>
              <a:gd name="connsiteX10" fmla="*/ 0 w 11236872"/>
              <a:gd name="connsiteY10" fmla="*/ 1635946 h 1852308"/>
              <a:gd name="connsiteX11" fmla="*/ 0 w 11236872"/>
              <a:gd name="connsiteY11" fmla="*/ 206771 h 1852308"/>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502776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870767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306"/>
              <a:gd name="connsiteX1" fmla="*/ 206771 w 11236872"/>
              <a:gd name="connsiteY1" fmla="*/ 0 h 2208306"/>
              <a:gd name="connsiteX2" fmla="*/ 11030101 w 11236872"/>
              <a:gd name="connsiteY2" fmla="*/ 0 h 2208306"/>
              <a:gd name="connsiteX3" fmla="*/ 11236872 w 11236872"/>
              <a:gd name="connsiteY3" fmla="*/ 206771 h 2208306"/>
              <a:gd name="connsiteX4" fmla="*/ 11236872 w 11236872"/>
              <a:gd name="connsiteY4" fmla="*/ 1635946 h 2208306"/>
              <a:gd name="connsiteX5" fmla="*/ 11030101 w 11236872"/>
              <a:gd name="connsiteY5" fmla="*/ 1842717 h 2208306"/>
              <a:gd name="connsiteX6" fmla="*/ 10283362 w 11236872"/>
              <a:gd name="connsiteY6" fmla="*/ 1840083 h 2208306"/>
              <a:gd name="connsiteX7" fmla="*/ 9993430 w 11236872"/>
              <a:gd name="connsiteY7" fmla="*/ 2208074 h 2208306"/>
              <a:gd name="connsiteX8" fmla="*/ 9870767 w 11236872"/>
              <a:gd name="connsiteY8" fmla="*/ 1851235 h 2208306"/>
              <a:gd name="connsiteX9" fmla="*/ 206771 w 11236872"/>
              <a:gd name="connsiteY9" fmla="*/ 1842717 h 2208306"/>
              <a:gd name="connsiteX10" fmla="*/ 0 w 11236872"/>
              <a:gd name="connsiteY10" fmla="*/ 1635946 h 2208306"/>
              <a:gd name="connsiteX11" fmla="*/ 0 w 11236872"/>
              <a:gd name="connsiteY11" fmla="*/ 206771 h 2208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236872" h="2208306">
                <a:moveTo>
                  <a:pt x="0" y="206771"/>
                </a:moveTo>
                <a:cubicBezTo>
                  <a:pt x="0" y="92575"/>
                  <a:pt x="92575" y="0"/>
                  <a:pt x="206771" y="0"/>
                </a:cubicBezTo>
                <a:lnTo>
                  <a:pt x="11030101" y="0"/>
                </a:lnTo>
                <a:cubicBezTo>
                  <a:pt x="11144297" y="0"/>
                  <a:pt x="11236872" y="92575"/>
                  <a:pt x="11236872" y="206771"/>
                </a:cubicBezTo>
                <a:lnTo>
                  <a:pt x="11236872" y="1635946"/>
                </a:lnTo>
                <a:cubicBezTo>
                  <a:pt x="11236872" y="1750142"/>
                  <a:pt x="11144297" y="1842717"/>
                  <a:pt x="11030101" y="1842717"/>
                </a:cubicBezTo>
                <a:cubicBezTo>
                  <a:pt x="10777471" y="1838122"/>
                  <a:pt x="10535992" y="1844678"/>
                  <a:pt x="10283362" y="1840083"/>
                </a:cubicBezTo>
                <a:cubicBezTo>
                  <a:pt x="10186718" y="1962747"/>
                  <a:pt x="9996674" y="2217077"/>
                  <a:pt x="9993430" y="2208074"/>
                </a:cubicBezTo>
                <a:cubicBezTo>
                  <a:pt x="9990186" y="2199071"/>
                  <a:pt x="10000864" y="1854952"/>
                  <a:pt x="9870767" y="1851235"/>
                </a:cubicBezTo>
                <a:lnTo>
                  <a:pt x="206771" y="1842717"/>
                </a:lnTo>
                <a:cubicBezTo>
                  <a:pt x="92575" y="1842717"/>
                  <a:pt x="0" y="1750142"/>
                  <a:pt x="0" y="1635946"/>
                </a:cubicBezTo>
                <a:lnTo>
                  <a:pt x="0" y="206771"/>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CasellaDiTesto 36">
            <a:extLst>
              <a:ext uri="{FF2B5EF4-FFF2-40B4-BE49-F238E27FC236}">
                <a16:creationId xmlns:a16="http://schemas.microsoft.com/office/drawing/2014/main" id="{AE054E24-C836-B70E-905F-AFDE9CC94A90}"/>
              </a:ext>
            </a:extLst>
          </p:cNvPr>
          <p:cNvSpPr txBox="1"/>
          <p:nvPr/>
        </p:nvSpPr>
        <p:spPr>
          <a:xfrm>
            <a:off x="555622" y="2621539"/>
            <a:ext cx="10835429" cy="3416320"/>
          </a:xfrm>
          <a:prstGeom prst="rect">
            <a:avLst/>
          </a:prstGeom>
          <a:noFill/>
        </p:spPr>
        <p:txBody>
          <a:bodyPr wrap="square">
            <a:spAutoFit/>
          </a:bodyPr>
          <a:lstStyle/>
          <a:p>
            <a:r>
              <a:rPr lang="it-IT" sz="2400" dirty="0">
                <a:latin typeface="Open Sans" panose="020B0606030504020204" pitchFamily="34" charset="0"/>
                <a:ea typeface="Open Sans" panose="020B0606030504020204" pitchFamily="34" charset="0"/>
                <a:cs typeface="Open Sans" panose="020B0606030504020204" pitchFamily="34" charset="0"/>
              </a:rPr>
              <a:t>Il dibattito pubblico è stato introdotto nel 2016 con il nuovo codice degli appalti (</a:t>
            </a:r>
            <a:r>
              <a:rPr lang="it-IT" sz="2400" dirty="0" err="1">
                <a:latin typeface="Open Sans" panose="020B0606030504020204" pitchFamily="34" charset="0"/>
                <a:ea typeface="Open Sans" panose="020B0606030504020204" pitchFamily="34" charset="0"/>
                <a:cs typeface="Open Sans" panose="020B0606030504020204" pitchFamily="34" charset="0"/>
              </a:rPr>
              <a:t>D.lgs</a:t>
            </a:r>
            <a:r>
              <a:rPr lang="it-IT" sz="2400" dirty="0">
                <a:latin typeface="Open Sans" panose="020B0606030504020204" pitchFamily="34" charset="0"/>
                <a:ea typeface="Open Sans" panose="020B0606030504020204" pitchFamily="34" charset="0"/>
                <a:cs typeface="Open Sans" panose="020B0606030504020204" pitchFamily="34" charset="0"/>
              </a:rPr>
              <a:t> 50/2016 art. 22)</a:t>
            </a:r>
          </a:p>
          <a:p>
            <a:endParaRPr lang="it-IT" sz="2400" dirty="0">
              <a:latin typeface="Open Sans" panose="020B0606030504020204" pitchFamily="34" charset="0"/>
              <a:ea typeface="Open Sans" panose="020B0606030504020204" pitchFamily="34" charset="0"/>
              <a:cs typeface="Open Sans" panose="020B0606030504020204" pitchFamily="34" charset="0"/>
            </a:endParaRPr>
          </a:p>
          <a:p>
            <a:r>
              <a:rPr lang="it-IT" sz="2400" dirty="0">
                <a:latin typeface="Open Sans" panose="020B0606030504020204" pitchFamily="34" charset="0"/>
                <a:ea typeface="Open Sans" panose="020B0606030504020204" pitchFamily="34" charset="0"/>
                <a:cs typeface="Open Sans" panose="020B0606030504020204" pitchFamily="34" charset="0"/>
              </a:rPr>
              <a:t>Successivamente le regole di funzionamento del DP sono state normate dal DPCM 76/2018 </a:t>
            </a:r>
          </a:p>
          <a:p>
            <a:endParaRPr lang="it-IT" sz="2400" dirty="0">
              <a:latin typeface="Open Sans" panose="020B0606030504020204" pitchFamily="34" charset="0"/>
              <a:ea typeface="Open Sans" panose="020B0606030504020204" pitchFamily="34" charset="0"/>
              <a:cs typeface="Open Sans" panose="020B0606030504020204" pitchFamily="34" charset="0"/>
            </a:endParaRPr>
          </a:p>
          <a:p>
            <a:r>
              <a:rPr lang="it-IT" sz="2400" dirty="0">
                <a:latin typeface="Open Sans" panose="020B0606030504020204" pitchFamily="34" charset="0"/>
                <a:ea typeface="Open Sans" panose="020B0606030504020204" pitchFamily="34" charset="0"/>
                <a:cs typeface="Open Sans" panose="020B0606030504020204" pitchFamily="34" charset="0"/>
              </a:rPr>
              <a:t>La Commissione Nazionale Dibattito Pubblico è stata istituita, presso il Ministero delle Infrastrutture e della Mobilità Sostenibile , il 30 dicembre 2020</a:t>
            </a:r>
          </a:p>
        </p:txBody>
      </p:sp>
    </p:spTree>
    <p:extLst>
      <p:ext uri="{BB962C8B-B14F-4D97-AF65-F5344CB8AC3E}">
        <p14:creationId xmlns:p14="http://schemas.microsoft.com/office/powerpoint/2010/main" val="3606412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
            <a:extLst>
              <a:ext uri="{FF2B5EF4-FFF2-40B4-BE49-F238E27FC236}">
                <a16:creationId xmlns:a16="http://schemas.microsoft.com/office/drawing/2014/main" id="{0EB64BA5-31A5-035C-FFB2-1AA7F17DCCBA}"/>
              </a:ext>
            </a:extLst>
          </p:cNvPr>
          <p:cNvGrpSpPr/>
          <p:nvPr/>
        </p:nvGrpSpPr>
        <p:grpSpPr>
          <a:xfrm>
            <a:off x="800948" y="255022"/>
            <a:ext cx="10590103" cy="737386"/>
            <a:chOff x="-4824843" y="333322"/>
            <a:chExt cx="15718207" cy="1094454"/>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24843" y="429834"/>
              <a:ext cx="3542501" cy="997942"/>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4" name="CasellaDiTesto 3">
            <a:extLst>
              <a:ext uri="{FF2B5EF4-FFF2-40B4-BE49-F238E27FC236}">
                <a16:creationId xmlns:a16="http://schemas.microsoft.com/office/drawing/2014/main" id="{D6E63DFE-3E8D-C69F-9243-16D9E6A3F08A}"/>
              </a:ext>
            </a:extLst>
          </p:cNvPr>
          <p:cNvSpPr txBox="1"/>
          <p:nvPr/>
        </p:nvSpPr>
        <p:spPr>
          <a:xfrm>
            <a:off x="477563" y="4480792"/>
            <a:ext cx="11236872" cy="646331"/>
          </a:xfrm>
          <a:prstGeom prst="rect">
            <a:avLst/>
          </a:prstGeom>
          <a:noFill/>
        </p:spPr>
        <p:txBody>
          <a:bodyPr wrap="square" rtlCol="0">
            <a:spAutoFit/>
          </a:bodyPr>
          <a:lstStyle/>
          <a:p>
            <a:r>
              <a:rPr lang="it-IT" sz="36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I dibattiti pubblici in corso </a:t>
            </a:r>
          </a:p>
        </p:txBody>
      </p:sp>
      <p:sp>
        <p:nvSpPr>
          <p:cNvPr id="6" name="Rettangolo con angoli arrotondati 5">
            <a:extLst>
              <a:ext uri="{FF2B5EF4-FFF2-40B4-BE49-F238E27FC236}">
                <a16:creationId xmlns:a16="http://schemas.microsoft.com/office/drawing/2014/main" id="{729B4A99-90E3-FEBB-7E13-02F14A6985FA}"/>
              </a:ext>
            </a:extLst>
          </p:cNvPr>
          <p:cNvSpPr/>
          <p:nvPr/>
        </p:nvSpPr>
        <p:spPr>
          <a:xfrm>
            <a:off x="477565" y="-613449"/>
            <a:ext cx="11236872" cy="2208306"/>
          </a:xfrm>
          <a:custGeom>
            <a:avLst/>
            <a:gdLst>
              <a:gd name="connsiteX0" fmla="*/ 0 w 11236872"/>
              <a:gd name="connsiteY0" fmla="*/ 206771 h 1842717"/>
              <a:gd name="connsiteX1" fmla="*/ 206771 w 11236872"/>
              <a:gd name="connsiteY1" fmla="*/ 0 h 1842717"/>
              <a:gd name="connsiteX2" fmla="*/ 11030101 w 11236872"/>
              <a:gd name="connsiteY2" fmla="*/ 0 h 1842717"/>
              <a:gd name="connsiteX3" fmla="*/ 11236872 w 11236872"/>
              <a:gd name="connsiteY3" fmla="*/ 206771 h 1842717"/>
              <a:gd name="connsiteX4" fmla="*/ 11236872 w 11236872"/>
              <a:gd name="connsiteY4" fmla="*/ 1635946 h 1842717"/>
              <a:gd name="connsiteX5" fmla="*/ 11030101 w 11236872"/>
              <a:gd name="connsiteY5" fmla="*/ 1842717 h 1842717"/>
              <a:gd name="connsiteX6" fmla="*/ 206771 w 11236872"/>
              <a:gd name="connsiteY6" fmla="*/ 1842717 h 1842717"/>
              <a:gd name="connsiteX7" fmla="*/ 0 w 11236872"/>
              <a:gd name="connsiteY7" fmla="*/ 1635946 h 1842717"/>
              <a:gd name="connsiteX8" fmla="*/ 0 w 11236872"/>
              <a:gd name="connsiteY8" fmla="*/ 206771 h 1842717"/>
              <a:gd name="connsiteX0" fmla="*/ 0 w 11236872"/>
              <a:gd name="connsiteY0" fmla="*/ 206771 h 1851235"/>
              <a:gd name="connsiteX1" fmla="*/ 206771 w 11236872"/>
              <a:gd name="connsiteY1" fmla="*/ 0 h 1851235"/>
              <a:gd name="connsiteX2" fmla="*/ 11030101 w 11236872"/>
              <a:gd name="connsiteY2" fmla="*/ 0 h 1851235"/>
              <a:gd name="connsiteX3" fmla="*/ 11236872 w 11236872"/>
              <a:gd name="connsiteY3" fmla="*/ 206771 h 1851235"/>
              <a:gd name="connsiteX4" fmla="*/ 11236872 w 11236872"/>
              <a:gd name="connsiteY4" fmla="*/ 1635946 h 1851235"/>
              <a:gd name="connsiteX5" fmla="*/ 11030101 w 11236872"/>
              <a:gd name="connsiteY5" fmla="*/ 1842717 h 1851235"/>
              <a:gd name="connsiteX6" fmla="*/ 9948825 w 11236872"/>
              <a:gd name="connsiteY6" fmla="*/ 1851235 h 1851235"/>
              <a:gd name="connsiteX7" fmla="*/ 206771 w 11236872"/>
              <a:gd name="connsiteY7" fmla="*/ 1842717 h 1851235"/>
              <a:gd name="connsiteX8" fmla="*/ 0 w 11236872"/>
              <a:gd name="connsiteY8" fmla="*/ 1635946 h 1851235"/>
              <a:gd name="connsiteX9" fmla="*/ 0 w 11236872"/>
              <a:gd name="connsiteY9" fmla="*/ 206771 h 1851235"/>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9948825 w 11236872"/>
              <a:gd name="connsiteY6" fmla="*/ 1851235 h 1852308"/>
              <a:gd name="connsiteX7" fmla="*/ 9502776 w 11236872"/>
              <a:gd name="connsiteY7" fmla="*/ 1851235 h 1852308"/>
              <a:gd name="connsiteX8" fmla="*/ 206771 w 11236872"/>
              <a:gd name="connsiteY8" fmla="*/ 1842717 h 1852308"/>
              <a:gd name="connsiteX9" fmla="*/ 0 w 11236872"/>
              <a:gd name="connsiteY9" fmla="*/ 1635946 h 1852308"/>
              <a:gd name="connsiteX10" fmla="*/ 0 w 11236872"/>
              <a:gd name="connsiteY10" fmla="*/ 206771 h 1852308"/>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10283362 w 11236872"/>
              <a:gd name="connsiteY6" fmla="*/ 1840083 h 1852308"/>
              <a:gd name="connsiteX7" fmla="*/ 9948825 w 11236872"/>
              <a:gd name="connsiteY7" fmla="*/ 1851235 h 1852308"/>
              <a:gd name="connsiteX8" fmla="*/ 9502776 w 11236872"/>
              <a:gd name="connsiteY8" fmla="*/ 1851235 h 1852308"/>
              <a:gd name="connsiteX9" fmla="*/ 206771 w 11236872"/>
              <a:gd name="connsiteY9" fmla="*/ 1842717 h 1852308"/>
              <a:gd name="connsiteX10" fmla="*/ 0 w 11236872"/>
              <a:gd name="connsiteY10" fmla="*/ 1635946 h 1852308"/>
              <a:gd name="connsiteX11" fmla="*/ 0 w 11236872"/>
              <a:gd name="connsiteY11" fmla="*/ 206771 h 1852308"/>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502776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870767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306"/>
              <a:gd name="connsiteX1" fmla="*/ 206771 w 11236872"/>
              <a:gd name="connsiteY1" fmla="*/ 0 h 2208306"/>
              <a:gd name="connsiteX2" fmla="*/ 11030101 w 11236872"/>
              <a:gd name="connsiteY2" fmla="*/ 0 h 2208306"/>
              <a:gd name="connsiteX3" fmla="*/ 11236872 w 11236872"/>
              <a:gd name="connsiteY3" fmla="*/ 206771 h 2208306"/>
              <a:gd name="connsiteX4" fmla="*/ 11236872 w 11236872"/>
              <a:gd name="connsiteY4" fmla="*/ 1635946 h 2208306"/>
              <a:gd name="connsiteX5" fmla="*/ 11030101 w 11236872"/>
              <a:gd name="connsiteY5" fmla="*/ 1842717 h 2208306"/>
              <a:gd name="connsiteX6" fmla="*/ 10283362 w 11236872"/>
              <a:gd name="connsiteY6" fmla="*/ 1840083 h 2208306"/>
              <a:gd name="connsiteX7" fmla="*/ 9993430 w 11236872"/>
              <a:gd name="connsiteY7" fmla="*/ 2208074 h 2208306"/>
              <a:gd name="connsiteX8" fmla="*/ 9870767 w 11236872"/>
              <a:gd name="connsiteY8" fmla="*/ 1851235 h 2208306"/>
              <a:gd name="connsiteX9" fmla="*/ 206771 w 11236872"/>
              <a:gd name="connsiteY9" fmla="*/ 1842717 h 2208306"/>
              <a:gd name="connsiteX10" fmla="*/ 0 w 11236872"/>
              <a:gd name="connsiteY10" fmla="*/ 1635946 h 2208306"/>
              <a:gd name="connsiteX11" fmla="*/ 0 w 11236872"/>
              <a:gd name="connsiteY11" fmla="*/ 206771 h 2208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236872" h="2208306">
                <a:moveTo>
                  <a:pt x="0" y="206771"/>
                </a:moveTo>
                <a:cubicBezTo>
                  <a:pt x="0" y="92575"/>
                  <a:pt x="92575" y="0"/>
                  <a:pt x="206771" y="0"/>
                </a:cubicBezTo>
                <a:lnTo>
                  <a:pt x="11030101" y="0"/>
                </a:lnTo>
                <a:cubicBezTo>
                  <a:pt x="11144297" y="0"/>
                  <a:pt x="11236872" y="92575"/>
                  <a:pt x="11236872" y="206771"/>
                </a:cubicBezTo>
                <a:lnTo>
                  <a:pt x="11236872" y="1635946"/>
                </a:lnTo>
                <a:cubicBezTo>
                  <a:pt x="11236872" y="1750142"/>
                  <a:pt x="11144297" y="1842717"/>
                  <a:pt x="11030101" y="1842717"/>
                </a:cubicBezTo>
                <a:cubicBezTo>
                  <a:pt x="10777471" y="1838122"/>
                  <a:pt x="10535992" y="1844678"/>
                  <a:pt x="10283362" y="1840083"/>
                </a:cubicBezTo>
                <a:cubicBezTo>
                  <a:pt x="10186718" y="1962747"/>
                  <a:pt x="9996674" y="2217077"/>
                  <a:pt x="9993430" y="2208074"/>
                </a:cubicBezTo>
                <a:cubicBezTo>
                  <a:pt x="9990186" y="2199071"/>
                  <a:pt x="10000864" y="1854952"/>
                  <a:pt x="9870767" y="1851235"/>
                </a:cubicBezTo>
                <a:lnTo>
                  <a:pt x="206771" y="1842717"/>
                </a:lnTo>
                <a:cubicBezTo>
                  <a:pt x="92575" y="1842717"/>
                  <a:pt x="0" y="1750142"/>
                  <a:pt x="0" y="1635946"/>
                </a:cubicBezTo>
                <a:lnTo>
                  <a:pt x="0" y="206771"/>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CasellaDiTesto 36">
            <a:extLst>
              <a:ext uri="{FF2B5EF4-FFF2-40B4-BE49-F238E27FC236}">
                <a16:creationId xmlns:a16="http://schemas.microsoft.com/office/drawing/2014/main" id="{AE054E24-C836-B70E-905F-AFDE9CC94A90}"/>
              </a:ext>
            </a:extLst>
          </p:cNvPr>
          <p:cNvSpPr txBox="1"/>
          <p:nvPr/>
        </p:nvSpPr>
        <p:spPr>
          <a:xfrm>
            <a:off x="555622" y="5137816"/>
            <a:ext cx="11236871" cy="1428083"/>
          </a:xfrm>
          <a:prstGeom prst="rect">
            <a:avLst/>
          </a:prstGeom>
          <a:noFill/>
        </p:spPr>
        <p:txBody>
          <a:bodyPr wrap="square">
            <a:spAutoFit/>
          </a:bodyPr>
          <a:lstStyle/>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1. Strada Statale itinerario Gela – Agrigento – Castelvetrano</a:t>
            </a:r>
          </a:p>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2. Realizzazione Tranvia Padova "SIR 2" </a:t>
            </a:r>
          </a:p>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3. Nuova linea ferroviaria AV Salerno/Reggio Calabria  - Raddoppio Cosenza/Paola S. Lucido</a:t>
            </a:r>
          </a:p>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4. Quadruplicamento della linea ferroviaria Tortona-Voghera</a:t>
            </a:r>
          </a:p>
        </p:txBody>
      </p:sp>
      <p:sp>
        <p:nvSpPr>
          <p:cNvPr id="8" name="CasellaDiTesto 7">
            <a:extLst>
              <a:ext uri="{FF2B5EF4-FFF2-40B4-BE49-F238E27FC236}">
                <a16:creationId xmlns:a16="http://schemas.microsoft.com/office/drawing/2014/main" id="{5ED88831-FA25-9D71-E457-1F02CC967F8F}"/>
              </a:ext>
            </a:extLst>
          </p:cNvPr>
          <p:cNvSpPr txBox="1"/>
          <p:nvPr/>
        </p:nvSpPr>
        <p:spPr>
          <a:xfrm>
            <a:off x="477563" y="1571961"/>
            <a:ext cx="11236872" cy="646331"/>
          </a:xfrm>
          <a:prstGeom prst="rect">
            <a:avLst/>
          </a:prstGeom>
          <a:noFill/>
        </p:spPr>
        <p:txBody>
          <a:bodyPr wrap="square" rtlCol="0">
            <a:spAutoFit/>
          </a:bodyPr>
          <a:lstStyle/>
          <a:p>
            <a:r>
              <a:rPr lang="it-IT" sz="36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I dibattiti pubblici conclusi</a:t>
            </a:r>
          </a:p>
        </p:txBody>
      </p:sp>
      <p:sp>
        <p:nvSpPr>
          <p:cNvPr id="10" name="CasellaDiTesto 9">
            <a:extLst>
              <a:ext uri="{FF2B5EF4-FFF2-40B4-BE49-F238E27FC236}">
                <a16:creationId xmlns:a16="http://schemas.microsoft.com/office/drawing/2014/main" id="{774C64E4-A9E4-F52D-E591-A497731421CB}"/>
              </a:ext>
            </a:extLst>
          </p:cNvPr>
          <p:cNvSpPr txBox="1"/>
          <p:nvPr/>
        </p:nvSpPr>
        <p:spPr>
          <a:xfrm>
            <a:off x="555622" y="2340314"/>
            <a:ext cx="11236871" cy="2106410"/>
          </a:xfrm>
          <a:prstGeom prst="rect">
            <a:avLst/>
          </a:prstGeom>
          <a:noFill/>
        </p:spPr>
        <p:txBody>
          <a:bodyPr wrap="square" rtlCol="0">
            <a:spAutoFit/>
          </a:bodyPr>
          <a:lstStyle/>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1. Linea ferroviaria Orte – Falconara</a:t>
            </a:r>
          </a:p>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2. Strada Statale 16 'Adriatica' – Tronco Bari-Mola Di Bari </a:t>
            </a:r>
          </a:p>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3. Linea ferroviaria Roma - Pescara - Lotto 1</a:t>
            </a:r>
          </a:p>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4. Strada Statale 693 Strada Scorrimento Veloce del Gargano</a:t>
            </a:r>
          </a:p>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5. Nuova linea ferroviaria AV Salerno/Reggio Calabria - Lotto 1a Linea Battipaglia/Romagnano</a:t>
            </a:r>
          </a:p>
          <a:p>
            <a:pPr>
              <a:lnSpc>
                <a:spcPct val="110000"/>
              </a:lnSpc>
            </a:pPr>
            <a:r>
              <a:rPr lang="it-IT" sz="2000" dirty="0">
                <a:latin typeface="Open Sans" panose="020B0606030504020204" pitchFamily="34" charset="0"/>
                <a:ea typeface="Open Sans" panose="020B0606030504020204" pitchFamily="34" charset="0"/>
                <a:cs typeface="Open Sans" panose="020B0606030504020204" pitchFamily="34" charset="0"/>
              </a:rPr>
              <a:t>6. Circonvallazione ferroviaria di Trento</a:t>
            </a:r>
            <a:endParaRPr lang="it-IT" sz="2000" dirty="0"/>
          </a:p>
        </p:txBody>
      </p:sp>
    </p:spTree>
    <p:extLst>
      <p:ext uri="{BB962C8B-B14F-4D97-AF65-F5344CB8AC3E}">
        <p14:creationId xmlns:p14="http://schemas.microsoft.com/office/powerpoint/2010/main" val="3719850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
            <a:extLst>
              <a:ext uri="{FF2B5EF4-FFF2-40B4-BE49-F238E27FC236}">
                <a16:creationId xmlns:a16="http://schemas.microsoft.com/office/drawing/2014/main" id="{0EB64BA5-31A5-035C-FFB2-1AA7F17DCCBA}"/>
              </a:ext>
            </a:extLst>
          </p:cNvPr>
          <p:cNvGrpSpPr/>
          <p:nvPr/>
        </p:nvGrpSpPr>
        <p:grpSpPr>
          <a:xfrm>
            <a:off x="800948" y="255022"/>
            <a:ext cx="10590103" cy="737386"/>
            <a:chOff x="-4824843" y="333322"/>
            <a:chExt cx="15718207" cy="1094454"/>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24843" y="429834"/>
              <a:ext cx="3542501" cy="997942"/>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4" name="CasellaDiTesto 3">
            <a:extLst>
              <a:ext uri="{FF2B5EF4-FFF2-40B4-BE49-F238E27FC236}">
                <a16:creationId xmlns:a16="http://schemas.microsoft.com/office/drawing/2014/main" id="{D6E63DFE-3E8D-C69F-9243-16D9E6A3F08A}"/>
              </a:ext>
            </a:extLst>
          </p:cNvPr>
          <p:cNvSpPr txBox="1"/>
          <p:nvPr/>
        </p:nvSpPr>
        <p:spPr>
          <a:xfrm>
            <a:off x="477564" y="1507943"/>
            <a:ext cx="11236872" cy="646331"/>
          </a:xfrm>
          <a:prstGeom prst="rect">
            <a:avLst/>
          </a:prstGeom>
          <a:noFill/>
        </p:spPr>
        <p:txBody>
          <a:bodyPr wrap="square" rtlCol="0">
            <a:spAutoFit/>
          </a:bodyPr>
          <a:lstStyle/>
          <a:p>
            <a:r>
              <a:rPr lang="it-IT" sz="36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Che cos’è il dibattito pubblico</a:t>
            </a:r>
          </a:p>
        </p:txBody>
      </p:sp>
      <p:sp>
        <p:nvSpPr>
          <p:cNvPr id="6" name="Rettangolo con angoli arrotondati 5">
            <a:extLst>
              <a:ext uri="{FF2B5EF4-FFF2-40B4-BE49-F238E27FC236}">
                <a16:creationId xmlns:a16="http://schemas.microsoft.com/office/drawing/2014/main" id="{729B4A99-90E3-FEBB-7E13-02F14A6985FA}"/>
              </a:ext>
            </a:extLst>
          </p:cNvPr>
          <p:cNvSpPr/>
          <p:nvPr/>
        </p:nvSpPr>
        <p:spPr>
          <a:xfrm>
            <a:off x="477565" y="-613449"/>
            <a:ext cx="11236872" cy="2208306"/>
          </a:xfrm>
          <a:custGeom>
            <a:avLst/>
            <a:gdLst>
              <a:gd name="connsiteX0" fmla="*/ 0 w 11236872"/>
              <a:gd name="connsiteY0" fmla="*/ 206771 h 1842717"/>
              <a:gd name="connsiteX1" fmla="*/ 206771 w 11236872"/>
              <a:gd name="connsiteY1" fmla="*/ 0 h 1842717"/>
              <a:gd name="connsiteX2" fmla="*/ 11030101 w 11236872"/>
              <a:gd name="connsiteY2" fmla="*/ 0 h 1842717"/>
              <a:gd name="connsiteX3" fmla="*/ 11236872 w 11236872"/>
              <a:gd name="connsiteY3" fmla="*/ 206771 h 1842717"/>
              <a:gd name="connsiteX4" fmla="*/ 11236872 w 11236872"/>
              <a:gd name="connsiteY4" fmla="*/ 1635946 h 1842717"/>
              <a:gd name="connsiteX5" fmla="*/ 11030101 w 11236872"/>
              <a:gd name="connsiteY5" fmla="*/ 1842717 h 1842717"/>
              <a:gd name="connsiteX6" fmla="*/ 206771 w 11236872"/>
              <a:gd name="connsiteY6" fmla="*/ 1842717 h 1842717"/>
              <a:gd name="connsiteX7" fmla="*/ 0 w 11236872"/>
              <a:gd name="connsiteY7" fmla="*/ 1635946 h 1842717"/>
              <a:gd name="connsiteX8" fmla="*/ 0 w 11236872"/>
              <a:gd name="connsiteY8" fmla="*/ 206771 h 1842717"/>
              <a:gd name="connsiteX0" fmla="*/ 0 w 11236872"/>
              <a:gd name="connsiteY0" fmla="*/ 206771 h 1851235"/>
              <a:gd name="connsiteX1" fmla="*/ 206771 w 11236872"/>
              <a:gd name="connsiteY1" fmla="*/ 0 h 1851235"/>
              <a:gd name="connsiteX2" fmla="*/ 11030101 w 11236872"/>
              <a:gd name="connsiteY2" fmla="*/ 0 h 1851235"/>
              <a:gd name="connsiteX3" fmla="*/ 11236872 w 11236872"/>
              <a:gd name="connsiteY3" fmla="*/ 206771 h 1851235"/>
              <a:gd name="connsiteX4" fmla="*/ 11236872 w 11236872"/>
              <a:gd name="connsiteY4" fmla="*/ 1635946 h 1851235"/>
              <a:gd name="connsiteX5" fmla="*/ 11030101 w 11236872"/>
              <a:gd name="connsiteY5" fmla="*/ 1842717 h 1851235"/>
              <a:gd name="connsiteX6" fmla="*/ 9948825 w 11236872"/>
              <a:gd name="connsiteY6" fmla="*/ 1851235 h 1851235"/>
              <a:gd name="connsiteX7" fmla="*/ 206771 w 11236872"/>
              <a:gd name="connsiteY7" fmla="*/ 1842717 h 1851235"/>
              <a:gd name="connsiteX8" fmla="*/ 0 w 11236872"/>
              <a:gd name="connsiteY8" fmla="*/ 1635946 h 1851235"/>
              <a:gd name="connsiteX9" fmla="*/ 0 w 11236872"/>
              <a:gd name="connsiteY9" fmla="*/ 206771 h 1851235"/>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9948825 w 11236872"/>
              <a:gd name="connsiteY6" fmla="*/ 1851235 h 1852308"/>
              <a:gd name="connsiteX7" fmla="*/ 9502776 w 11236872"/>
              <a:gd name="connsiteY7" fmla="*/ 1851235 h 1852308"/>
              <a:gd name="connsiteX8" fmla="*/ 206771 w 11236872"/>
              <a:gd name="connsiteY8" fmla="*/ 1842717 h 1852308"/>
              <a:gd name="connsiteX9" fmla="*/ 0 w 11236872"/>
              <a:gd name="connsiteY9" fmla="*/ 1635946 h 1852308"/>
              <a:gd name="connsiteX10" fmla="*/ 0 w 11236872"/>
              <a:gd name="connsiteY10" fmla="*/ 206771 h 1852308"/>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10283362 w 11236872"/>
              <a:gd name="connsiteY6" fmla="*/ 1840083 h 1852308"/>
              <a:gd name="connsiteX7" fmla="*/ 9948825 w 11236872"/>
              <a:gd name="connsiteY7" fmla="*/ 1851235 h 1852308"/>
              <a:gd name="connsiteX8" fmla="*/ 9502776 w 11236872"/>
              <a:gd name="connsiteY8" fmla="*/ 1851235 h 1852308"/>
              <a:gd name="connsiteX9" fmla="*/ 206771 w 11236872"/>
              <a:gd name="connsiteY9" fmla="*/ 1842717 h 1852308"/>
              <a:gd name="connsiteX10" fmla="*/ 0 w 11236872"/>
              <a:gd name="connsiteY10" fmla="*/ 1635946 h 1852308"/>
              <a:gd name="connsiteX11" fmla="*/ 0 w 11236872"/>
              <a:gd name="connsiteY11" fmla="*/ 206771 h 1852308"/>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502776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870767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306"/>
              <a:gd name="connsiteX1" fmla="*/ 206771 w 11236872"/>
              <a:gd name="connsiteY1" fmla="*/ 0 h 2208306"/>
              <a:gd name="connsiteX2" fmla="*/ 11030101 w 11236872"/>
              <a:gd name="connsiteY2" fmla="*/ 0 h 2208306"/>
              <a:gd name="connsiteX3" fmla="*/ 11236872 w 11236872"/>
              <a:gd name="connsiteY3" fmla="*/ 206771 h 2208306"/>
              <a:gd name="connsiteX4" fmla="*/ 11236872 w 11236872"/>
              <a:gd name="connsiteY4" fmla="*/ 1635946 h 2208306"/>
              <a:gd name="connsiteX5" fmla="*/ 11030101 w 11236872"/>
              <a:gd name="connsiteY5" fmla="*/ 1842717 h 2208306"/>
              <a:gd name="connsiteX6" fmla="*/ 10283362 w 11236872"/>
              <a:gd name="connsiteY6" fmla="*/ 1840083 h 2208306"/>
              <a:gd name="connsiteX7" fmla="*/ 9993430 w 11236872"/>
              <a:gd name="connsiteY7" fmla="*/ 2208074 h 2208306"/>
              <a:gd name="connsiteX8" fmla="*/ 9870767 w 11236872"/>
              <a:gd name="connsiteY8" fmla="*/ 1851235 h 2208306"/>
              <a:gd name="connsiteX9" fmla="*/ 206771 w 11236872"/>
              <a:gd name="connsiteY9" fmla="*/ 1842717 h 2208306"/>
              <a:gd name="connsiteX10" fmla="*/ 0 w 11236872"/>
              <a:gd name="connsiteY10" fmla="*/ 1635946 h 2208306"/>
              <a:gd name="connsiteX11" fmla="*/ 0 w 11236872"/>
              <a:gd name="connsiteY11" fmla="*/ 206771 h 2208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236872" h="2208306">
                <a:moveTo>
                  <a:pt x="0" y="206771"/>
                </a:moveTo>
                <a:cubicBezTo>
                  <a:pt x="0" y="92575"/>
                  <a:pt x="92575" y="0"/>
                  <a:pt x="206771" y="0"/>
                </a:cubicBezTo>
                <a:lnTo>
                  <a:pt x="11030101" y="0"/>
                </a:lnTo>
                <a:cubicBezTo>
                  <a:pt x="11144297" y="0"/>
                  <a:pt x="11236872" y="92575"/>
                  <a:pt x="11236872" y="206771"/>
                </a:cubicBezTo>
                <a:lnTo>
                  <a:pt x="11236872" y="1635946"/>
                </a:lnTo>
                <a:cubicBezTo>
                  <a:pt x="11236872" y="1750142"/>
                  <a:pt x="11144297" y="1842717"/>
                  <a:pt x="11030101" y="1842717"/>
                </a:cubicBezTo>
                <a:cubicBezTo>
                  <a:pt x="10777471" y="1838122"/>
                  <a:pt x="10535992" y="1844678"/>
                  <a:pt x="10283362" y="1840083"/>
                </a:cubicBezTo>
                <a:cubicBezTo>
                  <a:pt x="10186718" y="1962747"/>
                  <a:pt x="9996674" y="2217077"/>
                  <a:pt x="9993430" y="2208074"/>
                </a:cubicBezTo>
                <a:cubicBezTo>
                  <a:pt x="9990186" y="2199071"/>
                  <a:pt x="10000864" y="1854952"/>
                  <a:pt x="9870767" y="1851235"/>
                </a:cubicBezTo>
                <a:lnTo>
                  <a:pt x="206771" y="1842717"/>
                </a:lnTo>
                <a:cubicBezTo>
                  <a:pt x="92575" y="1842717"/>
                  <a:pt x="0" y="1750142"/>
                  <a:pt x="0" y="1635946"/>
                </a:cubicBezTo>
                <a:lnTo>
                  <a:pt x="0" y="206771"/>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CasellaDiTesto 36">
            <a:extLst>
              <a:ext uri="{FF2B5EF4-FFF2-40B4-BE49-F238E27FC236}">
                <a16:creationId xmlns:a16="http://schemas.microsoft.com/office/drawing/2014/main" id="{AE054E24-C836-B70E-905F-AFDE9CC94A90}"/>
              </a:ext>
            </a:extLst>
          </p:cNvPr>
          <p:cNvSpPr txBox="1"/>
          <p:nvPr/>
        </p:nvSpPr>
        <p:spPr>
          <a:xfrm>
            <a:off x="566773" y="2273796"/>
            <a:ext cx="11147663" cy="1107996"/>
          </a:xfrm>
          <a:prstGeom prst="rect">
            <a:avLst/>
          </a:prstGeom>
          <a:noFill/>
        </p:spPr>
        <p:txBody>
          <a:bodyPr wrap="square">
            <a:spAutoFit/>
          </a:bodyPr>
          <a:lstStyle/>
          <a:p>
            <a:pPr algn="just"/>
            <a:r>
              <a:rPr lang="it-IT" sz="2200" dirty="0">
                <a:latin typeface="Open Sans" panose="020B0606030504020204" pitchFamily="34" charset="0"/>
                <a:ea typeface="Open Sans" panose="020B0606030504020204" pitchFamily="34" charset="0"/>
                <a:cs typeface="Open Sans" panose="020B0606030504020204" pitchFamily="34" charset="0"/>
              </a:rPr>
              <a:t>Il dibattito pubblico è un processo di </a:t>
            </a:r>
            <a:r>
              <a:rPr lang="it-IT" sz="2200" b="1" dirty="0">
                <a:latin typeface="Open Sans" panose="020B0606030504020204" pitchFamily="34" charset="0"/>
                <a:ea typeface="Open Sans" panose="020B0606030504020204" pitchFamily="34" charset="0"/>
                <a:cs typeface="Open Sans" panose="020B0606030504020204" pitchFamily="34" charset="0"/>
              </a:rPr>
              <a:t>informazione</a:t>
            </a:r>
            <a:r>
              <a:rPr lang="it-IT" sz="2200" dirty="0">
                <a:latin typeface="Open Sans" panose="020B0606030504020204" pitchFamily="34" charset="0"/>
                <a:ea typeface="Open Sans" panose="020B0606030504020204" pitchFamily="34" charset="0"/>
                <a:cs typeface="Open Sans" panose="020B0606030504020204" pitchFamily="34" charset="0"/>
              </a:rPr>
              <a:t>, </a:t>
            </a:r>
            <a:r>
              <a:rPr lang="it-IT" sz="2200" b="1" dirty="0">
                <a:latin typeface="Open Sans" panose="020B0606030504020204" pitchFamily="34" charset="0"/>
                <a:ea typeface="Open Sans" panose="020B0606030504020204" pitchFamily="34" charset="0"/>
                <a:cs typeface="Open Sans" panose="020B0606030504020204" pitchFamily="34" charset="0"/>
              </a:rPr>
              <a:t>partecipazione e confronto pubblico</a:t>
            </a:r>
            <a:r>
              <a:rPr lang="it-IT" sz="2200" dirty="0">
                <a:latin typeface="Open Sans" panose="020B0606030504020204" pitchFamily="34" charset="0"/>
                <a:ea typeface="Open Sans" panose="020B0606030504020204" pitchFamily="34" charset="0"/>
                <a:cs typeface="Open Sans" panose="020B0606030504020204" pitchFamily="34" charset="0"/>
              </a:rPr>
              <a:t> sull’opportunità, sulle soluzioni progettuali di opere ed interventi di particolare rilevanza</a:t>
            </a:r>
          </a:p>
        </p:txBody>
      </p:sp>
      <p:sp>
        <p:nvSpPr>
          <p:cNvPr id="5" name="CasellaDiTesto 4">
            <a:extLst>
              <a:ext uri="{FF2B5EF4-FFF2-40B4-BE49-F238E27FC236}">
                <a16:creationId xmlns:a16="http://schemas.microsoft.com/office/drawing/2014/main" id="{680015C6-4DA6-7FA2-D887-0B6C033D22E8}"/>
              </a:ext>
            </a:extLst>
          </p:cNvPr>
          <p:cNvSpPr txBox="1"/>
          <p:nvPr/>
        </p:nvSpPr>
        <p:spPr>
          <a:xfrm>
            <a:off x="432959" y="3573399"/>
            <a:ext cx="11236872" cy="646331"/>
          </a:xfrm>
          <a:prstGeom prst="rect">
            <a:avLst/>
          </a:prstGeom>
          <a:noFill/>
        </p:spPr>
        <p:txBody>
          <a:bodyPr wrap="square" rtlCol="0">
            <a:spAutoFit/>
          </a:bodyPr>
          <a:lstStyle/>
          <a:p>
            <a:r>
              <a:rPr lang="it-IT" sz="36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Quando si apre</a:t>
            </a:r>
          </a:p>
        </p:txBody>
      </p:sp>
      <p:sp>
        <p:nvSpPr>
          <p:cNvPr id="8" name="CasellaDiTesto 7">
            <a:extLst>
              <a:ext uri="{FF2B5EF4-FFF2-40B4-BE49-F238E27FC236}">
                <a16:creationId xmlns:a16="http://schemas.microsoft.com/office/drawing/2014/main" id="{A8FF3491-5040-3355-B41B-6CAA19AAD9EA}"/>
              </a:ext>
            </a:extLst>
          </p:cNvPr>
          <p:cNvSpPr txBox="1"/>
          <p:nvPr/>
        </p:nvSpPr>
        <p:spPr>
          <a:xfrm>
            <a:off x="522168" y="4411338"/>
            <a:ext cx="11147663" cy="1877437"/>
          </a:xfrm>
          <a:prstGeom prst="rect">
            <a:avLst/>
          </a:prstGeom>
          <a:noFill/>
        </p:spPr>
        <p:txBody>
          <a:bodyPr wrap="square" rtlCol="0">
            <a:spAutoFit/>
          </a:bodyPr>
          <a:lstStyle/>
          <a:p>
            <a:pPr>
              <a:spcAft>
                <a:spcPts val="1200"/>
              </a:spcAft>
            </a:pPr>
            <a:r>
              <a:rPr lang="it-IT" sz="2200" dirty="0">
                <a:solidFill>
                  <a:srgbClr val="000000"/>
                </a:solidFill>
                <a:latin typeface="Open Sans" charset="0"/>
                <a:ea typeface="Open Sans" charset="0"/>
                <a:cs typeface="Open Sans" charset="0"/>
              </a:rPr>
              <a:t>In uno stadio di </a:t>
            </a:r>
            <a:r>
              <a:rPr lang="it-IT" sz="2200" b="1" dirty="0">
                <a:solidFill>
                  <a:srgbClr val="000000"/>
                </a:solidFill>
                <a:latin typeface="Open Sans" charset="0"/>
                <a:ea typeface="Open Sans" charset="0"/>
                <a:cs typeface="Open Sans" charset="0"/>
              </a:rPr>
              <a:t>elaborazione progettuale sufficiente </a:t>
            </a:r>
            <a:r>
              <a:rPr lang="it-IT" sz="2200" dirty="0">
                <a:solidFill>
                  <a:srgbClr val="000000"/>
                </a:solidFill>
                <a:latin typeface="Open Sans" charset="0"/>
                <a:ea typeface="Open Sans" charset="0"/>
                <a:cs typeface="Open Sans" charset="0"/>
              </a:rPr>
              <a:t>per essere presentato al pubblico ma con soluzioni ancora </a:t>
            </a:r>
            <a:r>
              <a:rPr lang="it-IT" sz="2200" b="1" dirty="0">
                <a:solidFill>
                  <a:srgbClr val="000000"/>
                </a:solidFill>
                <a:latin typeface="Open Sans" charset="0"/>
                <a:ea typeface="Open Sans" charset="0"/>
                <a:cs typeface="Open Sans" charset="0"/>
              </a:rPr>
              <a:t>aperte </a:t>
            </a:r>
          </a:p>
          <a:p>
            <a:r>
              <a:rPr lang="it-IT" sz="2200" dirty="0">
                <a:solidFill>
                  <a:srgbClr val="000000"/>
                </a:solidFill>
                <a:latin typeface="Open Sans" charset="0"/>
                <a:ea typeface="Open Sans" charset="0"/>
                <a:cs typeface="Open Sans" charset="0"/>
              </a:rPr>
              <a:t>Documento di fattibilità delle alternative progettuali </a:t>
            </a:r>
            <a:r>
              <a:rPr lang="it-IT" sz="2200" b="1" dirty="0">
                <a:solidFill>
                  <a:srgbClr val="000000"/>
                </a:solidFill>
                <a:latin typeface="Open Sans" charset="0"/>
                <a:ea typeface="Open Sans" charset="0"/>
                <a:cs typeface="Open Sans" charset="0"/>
              </a:rPr>
              <a:t>(DOCFAP) </a:t>
            </a:r>
            <a:r>
              <a:rPr lang="it-IT" sz="2200" dirty="0">
                <a:solidFill>
                  <a:srgbClr val="000000"/>
                </a:solidFill>
                <a:latin typeface="Open Sans" charset="0"/>
                <a:ea typeface="Open Sans" charset="0"/>
                <a:cs typeface="Open Sans" charset="0"/>
              </a:rPr>
              <a:t>Progetto fattibilità tecnico economico</a:t>
            </a:r>
            <a:r>
              <a:rPr lang="it-IT" sz="2200" b="1" dirty="0">
                <a:solidFill>
                  <a:srgbClr val="000000"/>
                </a:solidFill>
                <a:latin typeface="Open Sans" charset="0"/>
                <a:ea typeface="Open Sans" charset="0"/>
                <a:cs typeface="Open Sans" charset="0"/>
              </a:rPr>
              <a:t> (PFTE)</a:t>
            </a:r>
            <a:endParaRPr lang="it-IT" sz="2200" dirty="0">
              <a:solidFill>
                <a:srgbClr val="000000"/>
              </a:solidFill>
              <a:latin typeface="Open Sans" charset="0"/>
              <a:ea typeface="Open Sans" charset="0"/>
              <a:cs typeface="Open Sans" charset="0"/>
            </a:endParaRPr>
          </a:p>
          <a:p>
            <a:endParaRPr lang="it-IT" dirty="0"/>
          </a:p>
        </p:txBody>
      </p:sp>
    </p:spTree>
    <p:extLst>
      <p:ext uri="{BB962C8B-B14F-4D97-AF65-F5344CB8AC3E}">
        <p14:creationId xmlns:p14="http://schemas.microsoft.com/office/powerpoint/2010/main" val="551787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
            <a:extLst>
              <a:ext uri="{FF2B5EF4-FFF2-40B4-BE49-F238E27FC236}">
                <a16:creationId xmlns:a16="http://schemas.microsoft.com/office/drawing/2014/main" id="{0EB64BA5-31A5-035C-FFB2-1AA7F17DCCBA}"/>
              </a:ext>
            </a:extLst>
          </p:cNvPr>
          <p:cNvGrpSpPr/>
          <p:nvPr/>
        </p:nvGrpSpPr>
        <p:grpSpPr>
          <a:xfrm>
            <a:off x="800948" y="255022"/>
            <a:ext cx="10590103" cy="737386"/>
            <a:chOff x="-4824843" y="333322"/>
            <a:chExt cx="15718207" cy="1094454"/>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24843" y="429834"/>
              <a:ext cx="3542501" cy="997942"/>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4" name="CasellaDiTesto 3">
            <a:extLst>
              <a:ext uri="{FF2B5EF4-FFF2-40B4-BE49-F238E27FC236}">
                <a16:creationId xmlns:a16="http://schemas.microsoft.com/office/drawing/2014/main" id="{D6E63DFE-3E8D-C69F-9243-16D9E6A3F08A}"/>
              </a:ext>
            </a:extLst>
          </p:cNvPr>
          <p:cNvSpPr txBox="1"/>
          <p:nvPr/>
        </p:nvSpPr>
        <p:spPr>
          <a:xfrm>
            <a:off x="477562" y="1580619"/>
            <a:ext cx="11236872" cy="923330"/>
          </a:xfrm>
          <a:prstGeom prst="rect">
            <a:avLst/>
          </a:prstGeom>
          <a:noFill/>
        </p:spPr>
        <p:txBody>
          <a:bodyPr wrap="square" rtlCol="0">
            <a:spAutoFit/>
          </a:bodyPr>
          <a:lstStyle/>
          <a:p>
            <a:r>
              <a:rPr lang="it-IT" sz="40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Funzioni e compiti del coordinatore</a:t>
            </a:r>
          </a:p>
          <a:p>
            <a:r>
              <a:rPr lang="it-IT" sz="1400" dirty="0">
                <a:solidFill>
                  <a:srgbClr val="1C7247"/>
                </a:solidFill>
                <a:latin typeface="Open Sans" panose="020B0606030504020204" pitchFamily="34" charset="0"/>
                <a:ea typeface="Open Sans" panose="020B0606030504020204" pitchFamily="34" charset="0"/>
                <a:cs typeface="Open Sans" panose="020B0606030504020204" pitchFamily="34" charset="0"/>
              </a:rPr>
              <a:t>(art. 6 DPCM 76/2018)</a:t>
            </a:r>
          </a:p>
        </p:txBody>
      </p:sp>
      <p:sp>
        <p:nvSpPr>
          <p:cNvPr id="6" name="Rettangolo con angoli arrotondati 5">
            <a:extLst>
              <a:ext uri="{FF2B5EF4-FFF2-40B4-BE49-F238E27FC236}">
                <a16:creationId xmlns:a16="http://schemas.microsoft.com/office/drawing/2014/main" id="{729B4A99-90E3-FEBB-7E13-02F14A6985FA}"/>
              </a:ext>
            </a:extLst>
          </p:cNvPr>
          <p:cNvSpPr/>
          <p:nvPr/>
        </p:nvSpPr>
        <p:spPr>
          <a:xfrm>
            <a:off x="477565" y="-613449"/>
            <a:ext cx="11236872" cy="2208306"/>
          </a:xfrm>
          <a:custGeom>
            <a:avLst/>
            <a:gdLst>
              <a:gd name="connsiteX0" fmla="*/ 0 w 11236872"/>
              <a:gd name="connsiteY0" fmla="*/ 206771 h 1842717"/>
              <a:gd name="connsiteX1" fmla="*/ 206771 w 11236872"/>
              <a:gd name="connsiteY1" fmla="*/ 0 h 1842717"/>
              <a:gd name="connsiteX2" fmla="*/ 11030101 w 11236872"/>
              <a:gd name="connsiteY2" fmla="*/ 0 h 1842717"/>
              <a:gd name="connsiteX3" fmla="*/ 11236872 w 11236872"/>
              <a:gd name="connsiteY3" fmla="*/ 206771 h 1842717"/>
              <a:gd name="connsiteX4" fmla="*/ 11236872 w 11236872"/>
              <a:gd name="connsiteY4" fmla="*/ 1635946 h 1842717"/>
              <a:gd name="connsiteX5" fmla="*/ 11030101 w 11236872"/>
              <a:gd name="connsiteY5" fmla="*/ 1842717 h 1842717"/>
              <a:gd name="connsiteX6" fmla="*/ 206771 w 11236872"/>
              <a:gd name="connsiteY6" fmla="*/ 1842717 h 1842717"/>
              <a:gd name="connsiteX7" fmla="*/ 0 w 11236872"/>
              <a:gd name="connsiteY7" fmla="*/ 1635946 h 1842717"/>
              <a:gd name="connsiteX8" fmla="*/ 0 w 11236872"/>
              <a:gd name="connsiteY8" fmla="*/ 206771 h 1842717"/>
              <a:gd name="connsiteX0" fmla="*/ 0 w 11236872"/>
              <a:gd name="connsiteY0" fmla="*/ 206771 h 1851235"/>
              <a:gd name="connsiteX1" fmla="*/ 206771 w 11236872"/>
              <a:gd name="connsiteY1" fmla="*/ 0 h 1851235"/>
              <a:gd name="connsiteX2" fmla="*/ 11030101 w 11236872"/>
              <a:gd name="connsiteY2" fmla="*/ 0 h 1851235"/>
              <a:gd name="connsiteX3" fmla="*/ 11236872 w 11236872"/>
              <a:gd name="connsiteY3" fmla="*/ 206771 h 1851235"/>
              <a:gd name="connsiteX4" fmla="*/ 11236872 w 11236872"/>
              <a:gd name="connsiteY4" fmla="*/ 1635946 h 1851235"/>
              <a:gd name="connsiteX5" fmla="*/ 11030101 w 11236872"/>
              <a:gd name="connsiteY5" fmla="*/ 1842717 h 1851235"/>
              <a:gd name="connsiteX6" fmla="*/ 9948825 w 11236872"/>
              <a:gd name="connsiteY6" fmla="*/ 1851235 h 1851235"/>
              <a:gd name="connsiteX7" fmla="*/ 206771 w 11236872"/>
              <a:gd name="connsiteY7" fmla="*/ 1842717 h 1851235"/>
              <a:gd name="connsiteX8" fmla="*/ 0 w 11236872"/>
              <a:gd name="connsiteY8" fmla="*/ 1635946 h 1851235"/>
              <a:gd name="connsiteX9" fmla="*/ 0 w 11236872"/>
              <a:gd name="connsiteY9" fmla="*/ 206771 h 1851235"/>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9948825 w 11236872"/>
              <a:gd name="connsiteY6" fmla="*/ 1851235 h 1852308"/>
              <a:gd name="connsiteX7" fmla="*/ 9502776 w 11236872"/>
              <a:gd name="connsiteY7" fmla="*/ 1851235 h 1852308"/>
              <a:gd name="connsiteX8" fmla="*/ 206771 w 11236872"/>
              <a:gd name="connsiteY8" fmla="*/ 1842717 h 1852308"/>
              <a:gd name="connsiteX9" fmla="*/ 0 w 11236872"/>
              <a:gd name="connsiteY9" fmla="*/ 1635946 h 1852308"/>
              <a:gd name="connsiteX10" fmla="*/ 0 w 11236872"/>
              <a:gd name="connsiteY10" fmla="*/ 206771 h 1852308"/>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10283362 w 11236872"/>
              <a:gd name="connsiteY6" fmla="*/ 1840083 h 1852308"/>
              <a:gd name="connsiteX7" fmla="*/ 9948825 w 11236872"/>
              <a:gd name="connsiteY7" fmla="*/ 1851235 h 1852308"/>
              <a:gd name="connsiteX8" fmla="*/ 9502776 w 11236872"/>
              <a:gd name="connsiteY8" fmla="*/ 1851235 h 1852308"/>
              <a:gd name="connsiteX9" fmla="*/ 206771 w 11236872"/>
              <a:gd name="connsiteY9" fmla="*/ 1842717 h 1852308"/>
              <a:gd name="connsiteX10" fmla="*/ 0 w 11236872"/>
              <a:gd name="connsiteY10" fmla="*/ 1635946 h 1852308"/>
              <a:gd name="connsiteX11" fmla="*/ 0 w 11236872"/>
              <a:gd name="connsiteY11" fmla="*/ 206771 h 1852308"/>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502776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870767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306"/>
              <a:gd name="connsiteX1" fmla="*/ 206771 w 11236872"/>
              <a:gd name="connsiteY1" fmla="*/ 0 h 2208306"/>
              <a:gd name="connsiteX2" fmla="*/ 11030101 w 11236872"/>
              <a:gd name="connsiteY2" fmla="*/ 0 h 2208306"/>
              <a:gd name="connsiteX3" fmla="*/ 11236872 w 11236872"/>
              <a:gd name="connsiteY3" fmla="*/ 206771 h 2208306"/>
              <a:gd name="connsiteX4" fmla="*/ 11236872 w 11236872"/>
              <a:gd name="connsiteY4" fmla="*/ 1635946 h 2208306"/>
              <a:gd name="connsiteX5" fmla="*/ 11030101 w 11236872"/>
              <a:gd name="connsiteY5" fmla="*/ 1842717 h 2208306"/>
              <a:gd name="connsiteX6" fmla="*/ 10283362 w 11236872"/>
              <a:gd name="connsiteY6" fmla="*/ 1840083 h 2208306"/>
              <a:gd name="connsiteX7" fmla="*/ 9993430 w 11236872"/>
              <a:gd name="connsiteY7" fmla="*/ 2208074 h 2208306"/>
              <a:gd name="connsiteX8" fmla="*/ 9870767 w 11236872"/>
              <a:gd name="connsiteY8" fmla="*/ 1851235 h 2208306"/>
              <a:gd name="connsiteX9" fmla="*/ 206771 w 11236872"/>
              <a:gd name="connsiteY9" fmla="*/ 1842717 h 2208306"/>
              <a:gd name="connsiteX10" fmla="*/ 0 w 11236872"/>
              <a:gd name="connsiteY10" fmla="*/ 1635946 h 2208306"/>
              <a:gd name="connsiteX11" fmla="*/ 0 w 11236872"/>
              <a:gd name="connsiteY11" fmla="*/ 206771 h 2208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236872" h="2208306">
                <a:moveTo>
                  <a:pt x="0" y="206771"/>
                </a:moveTo>
                <a:cubicBezTo>
                  <a:pt x="0" y="92575"/>
                  <a:pt x="92575" y="0"/>
                  <a:pt x="206771" y="0"/>
                </a:cubicBezTo>
                <a:lnTo>
                  <a:pt x="11030101" y="0"/>
                </a:lnTo>
                <a:cubicBezTo>
                  <a:pt x="11144297" y="0"/>
                  <a:pt x="11236872" y="92575"/>
                  <a:pt x="11236872" y="206771"/>
                </a:cubicBezTo>
                <a:lnTo>
                  <a:pt x="11236872" y="1635946"/>
                </a:lnTo>
                <a:cubicBezTo>
                  <a:pt x="11236872" y="1750142"/>
                  <a:pt x="11144297" y="1842717"/>
                  <a:pt x="11030101" y="1842717"/>
                </a:cubicBezTo>
                <a:cubicBezTo>
                  <a:pt x="10777471" y="1838122"/>
                  <a:pt x="10535992" y="1844678"/>
                  <a:pt x="10283362" y="1840083"/>
                </a:cubicBezTo>
                <a:cubicBezTo>
                  <a:pt x="10186718" y="1962747"/>
                  <a:pt x="9996674" y="2217077"/>
                  <a:pt x="9993430" y="2208074"/>
                </a:cubicBezTo>
                <a:cubicBezTo>
                  <a:pt x="9990186" y="2199071"/>
                  <a:pt x="10000864" y="1854952"/>
                  <a:pt x="9870767" y="1851235"/>
                </a:cubicBezTo>
                <a:lnTo>
                  <a:pt x="206771" y="1842717"/>
                </a:lnTo>
                <a:cubicBezTo>
                  <a:pt x="92575" y="1842717"/>
                  <a:pt x="0" y="1750142"/>
                  <a:pt x="0" y="1635946"/>
                </a:cubicBezTo>
                <a:lnTo>
                  <a:pt x="0" y="206771"/>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Segnaposto contenuto 2">
            <a:extLst>
              <a:ext uri="{FF2B5EF4-FFF2-40B4-BE49-F238E27FC236}">
                <a16:creationId xmlns:a16="http://schemas.microsoft.com/office/drawing/2014/main" id="{0A6EA176-D9E4-5557-7563-12BA8C3F76A3}"/>
              </a:ext>
            </a:extLst>
          </p:cNvPr>
          <p:cNvSpPr>
            <a:spLocks noGrp="1"/>
          </p:cNvSpPr>
          <p:nvPr>
            <p:ph idx="1"/>
          </p:nvPr>
        </p:nvSpPr>
        <p:spPr>
          <a:xfrm>
            <a:off x="477562" y="2629217"/>
            <a:ext cx="11035145" cy="3708953"/>
          </a:xfrm>
        </p:spPr>
        <p:txBody>
          <a:bodyPr>
            <a:noAutofit/>
          </a:bodyPr>
          <a:lstStyle/>
          <a:p>
            <a:pPr marL="0" indent="0">
              <a:spcBef>
                <a:spcPts val="400"/>
              </a:spcBef>
              <a:spcAft>
                <a:spcPts val="400"/>
              </a:spcAft>
              <a:buNone/>
            </a:pPr>
            <a:r>
              <a:rPr lang="it-IT" sz="2100" dirty="0">
                <a:latin typeface="Open Sans" panose="020B0606030504020204" pitchFamily="34" charset="0"/>
                <a:ea typeface="Open Sans" panose="020B0606030504020204" pitchFamily="34" charset="0"/>
                <a:cs typeface="Open Sans" panose="020B0606030504020204" pitchFamily="34" charset="0"/>
              </a:rPr>
              <a:t>Il coordinatore del dibattito pubblico svolge le attività affidategli con responsabilità e autonomia professionale e in particolare:</a:t>
            </a:r>
          </a:p>
          <a:p>
            <a:pPr marL="763588" indent="-334963">
              <a:spcBef>
                <a:spcPts val="400"/>
              </a:spcBef>
              <a:spcAft>
                <a:spcPts val="400"/>
              </a:spcAft>
              <a:buFont typeface="+mj-lt"/>
              <a:buAutoNum type="alphaLcPeriod"/>
            </a:pPr>
            <a:r>
              <a:rPr lang="it-IT" sz="2100" dirty="0">
                <a:latin typeface="Open Sans" panose="020B0606030504020204" pitchFamily="34" charset="0"/>
                <a:ea typeface="Open Sans" panose="020B0606030504020204" pitchFamily="34" charset="0"/>
                <a:cs typeface="Open Sans" panose="020B0606030504020204" pitchFamily="34" charset="0"/>
              </a:rPr>
              <a:t>progetta le modalità di svolgimento del dibattito pubblico;</a:t>
            </a:r>
          </a:p>
          <a:p>
            <a:pPr marL="763588" indent="-334963">
              <a:spcBef>
                <a:spcPts val="400"/>
              </a:spcBef>
              <a:spcAft>
                <a:spcPts val="400"/>
              </a:spcAft>
              <a:buFont typeface="+mj-lt"/>
              <a:buAutoNum type="alphaLcPeriod"/>
            </a:pPr>
            <a:r>
              <a:rPr lang="it-IT" sz="2100" dirty="0">
                <a:latin typeface="Open Sans" panose="020B0606030504020204" pitchFamily="34" charset="0"/>
                <a:ea typeface="Open Sans" panose="020B0606030504020204" pitchFamily="34" charset="0"/>
                <a:cs typeface="Open Sans" panose="020B0606030504020204" pitchFamily="34" charset="0"/>
              </a:rPr>
              <a:t>valuta, ed eventualmente richiede, per una sola volta ed entro quindici giorni dalla sua ricezione, integrazioni e modifiche al dossier di progetto</a:t>
            </a:r>
          </a:p>
          <a:p>
            <a:pPr marL="763588" indent="-334963">
              <a:spcBef>
                <a:spcPts val="400"/>
              </a:spcBef>
              <a:spcAft>
                <a:spcPts val="400"/>
              </a:spcAft>
              <a:buFont typeface="+mj-lt"/>
              <a:buAutoNum type="alphaLcPeriod"/>
            </a:pPr>
            <a:r>
              <a:rPr lang="it-IT" sz="2100" dirty="0">
                <a:latin typeface="Open Sans" panose="020B0606030504020204" pitchFamily="34" charset="0"/>
                <a:ea typeface="Open Sans" panose="020B0606030504020204" pitchFamily="34" charset="0"/>
                <a:cs typeface="Open Sans" panose="020B0606030504020204" pitchFamily="34" charset="0"/>
              </a:rPr>
              <a:t>definisce e attua il piano di comunicazione e informazione al pubblico ed è responsabile dell’organizzazione e degli aggiornamenti del sito internet del dibattito pubblico</a:t>
            </a:r>
          </a:p>
          <a:p>
            <a:pPr marL="763588" indent="-334963">
              <a:spcBef>
                <a:spcPts val="400"/>
              </a:spcBef>
              <a:spcAft>
                <a:spcPts val="400"/>
              </a:spcAft>
              <a:buFont typeface="+mj-lt"/>
              <a:buAutoNum type="alphaLcPeriod"/>
            </a:pPr>
            <a:r>
              <a:rPr lang="it-IT" sz="2100" dirty="0">
                <a:latin typeface="Open Sans" panose="020B0606030504020204" pitchFamily="34" charset="0"/>
                <a:ea typeface="Open Sans" panose="020B0606030504020204" pitchFamily="34" charset="0"/>
                <a:cs typeface="Open Sans" panose="020B0606030504020204" pitchFamily="34" charset="0"/>
              </a:rPr>
              <a:t>gestisce il dibattito pubblico </a:t>
            </a:r>
          </a:p>
          <a:p>
            <a:pPr marL="763588" indent="-334963">
              <a:spcBef>
                <a:spcPts val="400"/>
              </a:spcBef>
              <a:spcAft>
                <a:spcPts val="400"/>
              </a:spcAft>
              <a:buFont typeface="+mj-lt"/>
              <a:buAutoNum type="alphaLcPeriod"/>
            </a:pPr>
            <a:r>
              <a:rPr lang="it-IT" sz="2100" dirty="0">
                <a:latin typeface="Open Sans" panose="020B0606030504020204" pitchFamily="34" charset="0"/>
                <a:ea typeface="Open Sans" panose="020B0606030504020204" pitchFamily="34" charset="0"/>
                <a:cs typeface="Open Sans" panose="020B0606030504020204" pitchFamily="34" charset="0"/>
              </a:rPr>
              <a:t>redige la relazione conclusiva</a:t>
            </a:r>
          </a:p>
          <a:p>
            <a:pPr marL="0" indent="0">
              <a:buNone/>
            </a:pPr>
            <a:endParaRPr lang="it-IT" sz="1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58670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
            <a:extLst>
              <a:ext uri="{FF2B5EF4-FFF2-40B4-BE49-F238E27FC236}">
                <a16:creationId xmlns:a16="http://schemas.microsoft.com/office/drawing/2014/main" id="{0EB64BA5-31A5-035C-FFB2-1AA7F17DCCBA}"/>
              </a:ext>
            </a:extLst>
          </p:cNvPr>
          <p:cNvGrpSpPr/>
          <p:nvPr/>
        </p:nvGrpSpPr>
        <p:grpSpPr>
          <a:xfrm>
            <a:off x="800948" y="255022"/>
            <a:ext cx="10590103" cy="737386"/>
            <a:chOff x="-4824843" y="333322"/>
            <a:chExt cx="15718207" cy="1094454"/>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24843" y="429834"/>
              <a:ext cx="3542501" cy="997942"/>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4" name="CasellaDiTesto 3">
            <a:extLst>
              <a:ext uri="{FF2B5EF4-FFF2-40B4-BE49-F238E27FC236}">
                <a16:creationId xmlns:a16="http://schemas.microsoft.com/office/drawing/2014/main" id="{D6E63DFE-3E8D-C69F-9243-16D9E6A3F08A}"/>
              </a:ext>
            </a:extLst>
          </p:cNvPr>
          <p:cNvSpPr txBox="1"/>
          <p:nvPr/>
        </p:nvSpPr>
        <p:spPr>
          <a:xfrm>
            <a:off x="477562" y="1473323"/>
            <a:ext cx="11236872" cy="923330"/>
          </a:xfrm>
          <a:prstGeom prst="rect">
            <a:avLst/>
          </a:prstGeom>
          <a:noFill/>
        </p:spPr>
        <p:txBody>
          <a:bodyPr wrap="square" rtlCol="0">
            <a:spAutoFit/>
          </a:bodyPr>
          <a:lstStyle/>
          <a:p>
            <a:r>
              <a:rPr lang="it-IT" sz="40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Compiti della Commissione Nazionale</a:t>
            </a:r>
          </a:p>
          <a:p>
            <a:r>
              <a:rPr lang="it-IT" sz="1400" dirty="0">
                <a:solidFill>
                  <a:srgbClr val="1C7247"/>
                </a:solidFill>
                <a:latin typeface="Open Sans" panose="020B0606030504020204" pitchFamily="34" charset="0"/>
                <a:ea typeface="Open Sans" panose="020B0606030504020204" pitchFamily="34" charset="0"/>
                <a:cs typeface="Open Sans" panose="020B0606030504020204" pitchFamily="34" charset="0"/>
              </a:rPr>
              <a:t>(art. 4 comma 6  DPCM 76/2018)</a:t>
            </a:r>
          </a:p>
        </p:txBody>
      </p:sp>
      <p:sp>
        <p:nvSpPr>
          <p:cNvPr id="6" name="Rettangolo con angoli arrotondati 5">
            <a:extLst>
              <a:ext uri="{FF2B5EF4-FFF2-40B4-BE49-F238E27FC236}">
                <a16:creationId xmlns:a16="http://schemas.microsoft.com/office/drawing/2014/main" id="{729B4A99-90E3-FEBB-7E13-02F14A6985FA}"/>
              </a:ext>
            </a:extLst>
          </p:cNvPr>
          <p:cNvSpPr/>
          <p:nvPr/>
        </p:nvSpPr>
        <p:spPr>
          <a:xfrm>
            <a:off x="477565" y="-613449"/>
            <a:ext cx="11236872" cy="2208306"/>
          </a:xfrm>
          <a:custGeom>
            <a:avLst/>
            <a:gdLst>
              <a:gd name="connsiteX0" fmla="*/ 0 w 11236872"/>
              <a:gd name="connsiteY0" fmla="*/ 206771 h 1842717"/>
              <a:gd name="connsiteX1" fmla="*/ 206771 w 11236872"/>
              <a:gd name="connsiteY1" fmla="*/ 0 h 1842717"/>
              <a:gd name="connsiteX2" fmla="*/ 11030101 w 11236872"/>
              <a:gd name="connsiteY2" fmla="*/ 0 h 1842717"/>
              <a:gd name="connsiteX3" fmla="*/ 11236872 w 11236872"/>
              <a:gd name="connsiteY3" fmla="*/ 206771 h 1842717"/>
              <a:gd name="connsiteX4" fmla="*/ 11236872 w 11236872"/>
              <a:gd name="connsiteY4" fmla="*/ 1635946 h 1842717"/>
              <a:gd name="connsiteX5" fmla="*/ 11030101 w 11236872"/>
              <a:gd name="connsiteY5" fmla="*/ 1842717 h 1842717"/>
              <a:gd name="connsiteX6" fmla="*/ 206771 w 11236872"/>
              <a:gd name="connsiteY6" fmla="*/ 1842717 h 1842717"/>
              <a:gd name="connsiteX7" fmla="*/ 0 w 11236872"/>
              <a:gd name="connsiteY7" fmla="*/ 1635946 h 1842717"/>
              <a:gd name="connsiteX8" fmla="*/ 0 w 11236872"/>
              <a:gd name="connsiteY8" fmla="*/ 206771 h 1842717"/>
              <a:gd name="connsiteX0" fmla="*/ 0 w 11236872"/>
              <a:gd name="connsiteY0" fmla="*/ 206771 h 1851235"/>
              <a:gd name="connsiteX1" fmla="*/ 206771 w 11236872"/>
              <a:gd name="connsiteY1" fmla="*/ 0 h 1851235"/>
              <a:gd name="connsiteX2" fmla="*/ 11030101 w 11236872"/>
              <a:gd name="connsiteY2" fmla="*/ 0 h 1851235"/>
              <a:gd name="connsiteX3" fmla="*/ 11236872 w 11236872"/>
              <a:gd name="connsiteY3" fmla="*/ 206771 h 1851235"/>
              <a:gd name="connsiteX4" fmla="*/ 11236872 w 11236872"/>
              <a:gd name="connsiteY4" fmla="*/ 1635946 h 1851235"/>
              <a:gd name="connsiteX5" fmla="*/ 11030101 w 11236872"/>
              <a:gd name="connsiteY5" fmla="*/ 1842717 h 1851235"/>
              <a:gd name="connsiteX6" fmla="*/ 9948825 w 11236872"/>
              <a:gd name="connsiteY6" fmla="*/ 1851235 h 1851235"/>
              <a:gd name="connsiteX7" fmla="*/ 206771 w 11236872"/>
              <a:gd name="connsiteY7" fmla="*/ 1842717 h 1851235"/>
              <a:gd name="connsiteX8" fmla="*/ 0 w 11236872"/>
              <a:gd name="connsiteY8" fmla="*/ 1635946 h 1851235"/>
              <a:gd name="connsiteX9" fmla="*/ 0 w 11236872"/>
              <a:gd name="connsiteY9" fmla="*/ 206771 h 1851235"/>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9948825 w 11236872"/>
              <a:gd name="connsiteY6" fmla="*/ 1851235 h 1852308"/>
              <a:gd name="connsiteX7" fmla="*/ 9502776 w 11236872"/>
              <a:gd name="connsiteY7" fmla="*/ 1851235 h 1852308"/>
              <a:gd name="connsiteX8" fmla="*/ 206771 w 11236872"/>
              <a:gd name="connsiteY8" fmla="*/ 1842717 h 1852308"/>
              <a:gd name="connsiteX9" fmla="*/ 0 w 11236872"/>
              <a:gd name="connsiteY9" fmla="*/ 1635946 h 1852308"/>
              <a:gd name="connsiteX10" fmla="*/ 0 w 11236872"/>
              <a:gd name="connsiteY10" fmla="*/ 206771 h 1852308"/>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10283362 w 11236872"/>
              <a:gd name="connsiteY6" fmla="*/ 1840083 h 1852308"/>
              <a:gd name="connsiteX7" fmla="*/ 9948825 w 11236872"/>
              <a:gd name="connsiteY7" fmla="*/ 1851235 h 1852308"/>
              <a:gd name="connsiteX8" fmla="*/ 9502776 w 11236872"/>
              <a:gd name="connsiteY8" fmla="*/ 1851235 h 1852308"/>
              <a:gd name="connsiteX9" fmla="*/ 206771 w 11236872"/>
              <a:gd name="connsiteY9" fmla="*/ 1842717 h 1852308"/>
              <a:gd name="connsiteX10" fmla="*/ 0 w 11236872"/>
              <a:gd name="connsiteY10" fmla="*/ 1635946 h 1852308"/>
              <a:gd name="connsiteX11" fmla="*/ 0 w 11236872"/>
              <a:gd name="connsiteY11" fmla="*/ 206771 h 1852308"/>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502776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870767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306"/>
              <a:gd name="connsiteX1" fmla="*/ 206771 w 11236872"/>
              <a:gd name="connsiteY1" fmla="*/ 0 h 2208306"/>
              <a:gd name="connsiteX2" fmla="*/ 11030101 w 11236872"/>
              <a:gd name="connsiteY2" fmla="*/ 0 h 2208306"/>
              <a:gd name="connsiteX3" fmla="*/ 11236872 w 11236872"/>
              <a:gd name="connsiteY3" fmla="*/ 206771 h 2208306"/>
              <a:gd name="connsiteX4" fmla="*/ 11236872 w 11236872"/>
              <a:gd name="connsiteY4" fmla="*/ 1635946 h 2208306"/>
              <a:gd name="connsiteX5" fmla="*/ 11030101 w 11236872"/>
              <a:gd name="connsiteY5" fmla="*/ 1842717 h 2208306"/>
              <a:gd name="connsiteX6" fmla="*/ 10283362 w 11236872"/>
              <a:gd name="connsiteY6" fmla="*/ 1840083 h 2208306"/>
              <a:gd name="connsiteX7" fmla="*/ 9993430 w 11236872"/>
              <a:gd name="connsiteY7" fmla="*/ 2208074 h 2208306"/>
              <a:gd name="connsiteX8" fmla="*/ 9870767 w 11236872"/>
              <a:gd name="connsiteY8" fmla="*/ 1851235 h 2208306"/>
              <a:gd name="connsiteX9" fmla="*/ 206771 w 11236872"/>
              <a:gd name="connsiteY9" fmla="*/ 1842717 h 2208306"/>
              <a:gd name="connsiteX10" fmla="*/ 0 w 11236872"/>
              <a:gd name="connsiteY10" fmla="*/ 1635946 h 2208306"/>
              <a:gd name="connsiteX11" fmla="*/ 0 w 11236872"/>
              <a:gd name="connsiteY11" fmla="*/ 206771 h 2208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236872" h="2208306">
                <a:moveTo>
                  <a:pt x="0" y="206771"/>
                </a:moveTo>
                <a:cubicBezTo>
                  <a:pt x="0" y="92575"/>
                  <a:pt x="92575" y="0"/>
                  <a:pt x="206771" y="0"/>
                </a:cubicBezTo>
                <a:lnTo>
                  <a:pt x="11030101" y="0"/>
                </a:lnTo>
                <a:cubicBezTo>
                  <a:pt x="11144297" y="0"/>
                  <a:pt x="11236872" y="92575"/>
                  <a:pt x="11236872" y="206771"/>
                </a:cubicBezTo>
                <a:lnTo>
                  <a:pt x="11236872" y="1635946"/>
                </a:lnTo>
                <a:cubicBezTo>
                  <a:pt x="11236872" y="1750142"/>
                  <a:pt x="11144297" y="1842717"/>
                  <a:pt x="11030101" y="1842717"/>
                </a:cubicBezTo>
                <a:cubicBezTo>
                  <a:pt x="10777471" y="1838122"/>
                  <a:pt x="10535992" y="1844678"/>
                  <a:pt x="10283362" y="1840083"/>
                </a:cubicBezTo>
                <a:cubicBezTo>
                  <a:pt x="10186718" y="1962747"/>
                  <a:pt x="9996674" y="2217077"/>
                  <a:pt x="9993430" y="2208074"/>
                </a:cubicBezTo>
                <a:cubicBezTo>
                  <a:pt x="9990186" y="2199071"/>
                  <a:pt x="10000864" y="1854952"/>
                  <a:pt x="9870767" y="1851235"/>
                </a:cubicBezTo>
                <a:lnTo>
                  <a:pt x="206771" y="1842717"/>
                </a:lnTo>
                <a:cubicBezTo>
                  <a:pt x="92575" y="1842717"/>
                  <a:pt x="0" y="1750142"/>
                  <a:pt x="0" y="1635946"/>
                </a:cubicBezTo>
                <a:lnTo>
                  <a:pt x="0" y="206771"/>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egnaposto contenuto 2">
            <a:extLst>
              <a:ext uri="{FF2B5EF4-FFF2-40B4-BE49-F238E27FC236}">
                <a16:creationId xmlns:a16="http://schemas.microsoft.com/office/drawing/2014/main" id="{43C200B7-6879-817A-0CF0-992CD7445A06}"/>
              </a:ext>
            </a:extLst>
          </p:cNvPr>
          <p:cNvSpPr>
            <a:spLocks noGrp="1"/>
          </p:cNvSpPr>
          <p:nvPr>
            <p:ph idx="1"/>
          </p:nvPr>
        </p:nvSpPr>
        <p:spPr>
          <a:xfrm>
            <a:off x="477562" y="2528353"/>
            <a:ext cx="11046383" cy="4193738"/>
          </a:xfrm>
        </p:spPr>
        <p:txBody>
          <a:bodyPr>
            <a:noAutofit/>
          </a:bodyPr>
          <a:lstStyle/>
          <a:p>
            <a:pPr marL="0" indent="0">
              <a:buNone/>
            </a:pPr>
            <a:r>
              <a:rPr lang="it-IT" sz="1700" dirty="0">
                <a:latin typeface="Open Sans" panose="020B0606030504020204" pitchFamily="34" charset="0"/>
                <a:ea typeface="Open Sans" panose="020B0606030504020204" pitchFamily="34" charset="0"/>
                <a:cs typeface="Open Sans" panose="020B0606030504020204" pitchFamily="34" charset="0"/>
              </a:rPr>
              <a:t>La Commissione svolge i seguenti compiti:</a:t>
            </a:r>
          </a:p>
          <a:p>
            <a:pPr>
              <a:lnSpc>
                <a:spcPct val="80000"/>
              </a:lnSpc>
            </a:pPr>
            <a:r>
              <a:rPr lang="it-IT" sz="1700" dirty="0">
                <a:latin typeface="Open Sans" panose="020B0606030504020204" pitchFamily="34" charset="0"/>
                <a:ea typeface="Open Sans" panose="020B0606030504020204" pitchFamily="34" charset="0"/>
                <a:cs typeface="Open Sans" panose="020B0606030504020204" pitchFamily="34" charset="0"/>
              </a:rPr>
              <a:t>verifica la documentazione per l’avvio del dibattito pubblico (completezza dei documenti del PFTE, il dossier di progetto, il progetto del dibattito pubblico)</a:t>
            </a:r>
          </a:p>
          <a:p>
            <a:pPr>
              <a:lnSpc>
                <a:spcPct val="80000"/>
              </a:lnSpc>
            </a:pPr>
            <a:r>
              <a:rPr lang="it-IT" sz="1700" dirty="0">
                <a:latin typeface="Open Sans" panose="020B0606030504020204" pitchFamily="34" charset="0"/>
                <a:ea typeface="Open Sans" panose="020B0606030504020204" pitchFamily="34" charset="0"/>
                <a:cs typeface="Open Sans" panose="020B0606030504020204" pitchFamily="34" charset="0"/>
              </a:rPr>
              <a:t>monitora il corretto svolgimento della procedura di dibattito pubblico e il rispetto della partecipazione del pubblico, nonché la necessaria informazione durante la procedura</a:t>
            </a:r>
          </a:p>
          <a:p>
            <a:pPr>
              <a:lnSpc>
                <a:spcPct val="80000"/>
              </a:lnSpc>
            </a:pPr>
            <a:r>
              <a:rPr lang="it-IT" sz="1700" dirty="0">
                <a:latin typeface="Open Sans" panose="020B0606030504020204" pitchFamily="34" charset="0"/>
                <a:ea typeface="Open Sans" panose="020B0606030504020204" pitchFamily="34" charset="0"/>
                <a:cs typeface="Open Sans" panose="020B0606030504020204" pitchFamily="34" charset="0"/>
              </a:rPr>
              <a:t>propone raccomandazioni di carattere generale o metodologico  per il corretto svolgimento del dibattito pubblico</a:t>
            </a:r>
          </a:p>
          <a:p>
            <a:pPr>
              <a:lnSpc>
                <a:spcPct val="80000"/>
              </a:lnSpc>
            </a:pPr>
            <a:r>
              <a:rPr lang="it-IT" sz="1700" dirty="0">
                <a:latin typeface="Open Sans" panose="020B0606030504020204" pitchFamily="34" charset="0"/>
                <a:ea typeface="Open Sans" panose="020B0606030504020204" pitchFamily="34" charset="0"/>
                <a:cs typeface="Open Sans" panose="020B0606030504020204" pitchFamily="34" charset="0"/>
              </a:rPr>
              <a:t>garantisce che sia data idonea e tempestiva pubblicità ed informazione, anche attraverso la pubblicazione su apposita sezione del sito internet del Ministero delle infrastrutture e della Mobilità sostenibili, in ordine alle determinazioni adottate per il funzionamento della Commissione, alle modalità della procedura del dibattito pubblico, ai pareri resi, alla documentazione tecnica riguardante l’intervento oggetto del dibattito pubblico, nonché ai risultati delle consultazioni in corso o concluse</a:t>
            </a:r>
          </a:p>
          <a:p>
            <a:pPr>
              <a:lnSpc>
                <a:spcPct val="80000"/>
              </a:lnSpc>
            </a:pPr>
            <a:r>
              <a:rPr lang="it-IT" sz="1700" dirty="0">
                <a:latin typeface="Open Sans" panose="020B0606030504020204" pitchFamily="34" charset="0"/>
                <a:ea typeface="Open Sans" panose="020B0606030504020204" pitchFamily="34" charset="0"/>
                <a:cs typeface="Open Sans" panose="020B0606030504020204" pitchFamily="34" charset="0"/>
              </a:rPr>
              <a:t>presenta alle Camere, entro il 30 giugno con cadenza biennale, una relazione sull’attività svolta nel biennio precedente, evidenziando le criticità emerse nel corso delle procedure di dibattito svolte, suggerendo, altresì, soluzioni finalizzate ad eliminare eventuali squilibri nella partecipazione nonché a promuovere forme di contraddittorio quali momenti di interazione costruttiva.</a:t>
            </a:r>
          </a:p>
          <a:p>
            <a:pPr marL="0" indent="0">
              <a:buNone/>
            </a:pPr>
            <a:br>
              <a:rPr lang="it-IT" sz="2400" dirty="0"/>
            </a:br>
            <a:endParaRPr lang="it-IT" sz="18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it-IT" sz="1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19926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
            <a:extLst>
              <a:ext uri="{FF2B5EF4-FFF2-40B4-BE49-F238E27FC236}">
                <a16:creationId xmlns:a16="http://schemas.microsoft.com/office/drawing/2014/main" id="{0EB64BA5-31A5-035C-FFB2-1AA7F17DCCBA}"/>
              </a:ext>
            </a:extLst>
          </p:cNvPr>
          <p:cNvGrpSpPr/>
          <p:nvPr/>
        </p:nvGrpSpPr>
        <p:grpSpPr>
          <a:xfrm>
            <a:off x="800948" y="255022"/>
            <a:ext cx="10590103" cy="737386"/>
            <a:chOff x="-4824843" y="333322"/>
            <a:chExt cx="15718207" cy="1094454"/>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24843" y="429834"/>
              <a:ext cx="3542501" cy="997942"/>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4" name="CasellaDiTesto 3">
            <a:extLst>
              <a:ext uri="{FF2B5EF4-FFF2-40B4-BE49-F238E27FC236}">
                <a16:creationId xmlns:a16="http://schemas.microsoft.com/office/drawing/2014/main" id="{D6E63DFE-3E8D-C69F-9243-16D9E6A3F08A}"/>
              </a:ext>
            </a:extLst>
          </p:cNvPr>
          <p:cNvSpPr txBox="1"/>
          <p:nvPr/>
        </p:nvSpPr>
        <p:spPr>
          <a:xfrm>
            <a:off x="477562" y="1580619"/>
            <a:ext cx="11236872" cy="923330"/>
          </a:xfrm>
          <a:prstGeom prst="rect">
            <a:avLst/>
          </a:prstGeom>
          <a:noFill/>
        </p:spPr>
        <p:txBody>
          <a:bodyPr wrap="square" rtlCol="0">
            <a:spAutoFit/>
          </a:bodyPr>
          <a:lstStyle/>
          <a:p>
            <a:r>
              <a:rPr lang="it-IT" sz="40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Svolgimento del dibattito pubblico</a:t>
            </a:r>
          </a:p>
          <a:p>
            <a:r>
              <a:rPr lang="it-IT" sz="1400" dirty="0">
                <a:solidFill>
                  <a:srgbClr val="1C7247"/>
                </a:solidFill>
                <a:latin typeface="Open Sans" panose="020B0606030504020204" pitchFamily="34" charset="0"/>
                <a:ea typeface="Open Sans" panose="020B0606030504020204" pitchFamily="34" charset="0"/>
                <a:cs typeface="Open Sans" panose="020B0606030504020204" pitchFamily="34" charset="0"/>
              </a:rPr>
              <a:t>(art. 8 DPCM 76/2018)</a:t>
            </a:r>
          </a:p>
        </p:txBody>
      </p:sp>
      <p:sp>
        <p:nvSpPr>
          <p:cNvPr id="6" name="Rettangolo con angoli arrotondati 5">
            <a:extLst>
              <a:ext uri="{FF2B5EF4-FFF2-40B4-BE49-F238E27FC236}">
                <a16:creationId xmlns:a16="http://schemas.microsoft.com/office/drawing/2014/main" id="{729B4A99-90E3-FEBB-7E13-02F14A6985FA}"/>
              </a:ext>
            </a:extLst>
          </p:cNvPr>
          <p:cNvSpPr/>
          <p:nvPr/>
        </p:nvSpPr>
        <p:spPr>
          <a:xfrm>
            <a:off x="477565" y="-613449"/>
            <a:ext cx="11236872" cy="2208306"/>
          </a:xfrm>
          <a:custGeom>
            <a:avLst/>
            <a:gdLst>
              <a:gd name="connsiteX0" fmla="*/ 0 w 11236872"/>
              <a:gd name="connsiteY0" fmla="*/ 206771 h 1842717"/>
              <a:gd name="connsiteX1" fmla="*/ 206771 w 11236872"/>
              <a:gd name="connsiteY1" fmla="*/ 0 h 1842717"/>
              <a:gd name="connsiteX2" fmla="*/ 11030101 w 11236872"/>
              <a:gd name="connsiteY2" fmla="*/ 0 h 1842717"/>
              <a:gd name="connsiteX3" fmla="*/ 11236872 w 11236872"/>
              <a:gd name="connsiteY3" fmla="*/ 206771 h 1842717"/>
              <a:gd name="connsiteX4" fmla="*/ 11236872 w 11236872"/>
              <a:gd name="connsiteY4" fmla="*/ 1635946 h 1842717"/>
              <a:gd name="connsiteX5" fmla="*/ 11030101 w 11236872"/>
              <a:gd name="connsiteY5" fmla="*/ 1842717 h 1842717"/>
              <a:gd name="connsiteX6" fmla="*/ 206771 w 11236872"/>
              <a:gd name="connsiteY6" fmla="*/ 1842717 h 1842717"/>
              <a:gd name="connsiteX7" fmla="*/ 0 w 11236872"/>
              <a:gd name="connsiteY7" fmla="*/ 1635946 h 1842717"/>
              <a:gd name="connsiteX8" fmla="*/ 0 w 11236872"/>
              <a:gd name="connsiteY8" fmla="*/ 206771 h 1842717"/>
              <a:gd name="connsiteX0" fmla="*/ 0 w 11236872"/>
              <a:gd name="connsiteY0" fmla="*/ 206771 h 1851235"/>
              <a:gd name="connsiteX1" fmla="*/ 206771 w 11236872"/>
              <a:gd name="connsiteY1" fmla="*/ 0 h 1851235"/>
              <a:gd name="connsiteX2" fmla="*/ 11030101 w 11236872"/>
              <a:gd name="connsiteY2" fmla="*/ 0 h 1851235"/>
              <a:gd name="connsiteX3" fmla="*/ 11236872 w 11236872"/>
              <a:gd name="connsiteY3" fmla="*/ 206771 h 1851235"/>
              <a:gd name="connsiteX4" fmla="*/ 11236872 w 11236872"/>
              <a:gd name="connsiteY4" fmla="*/ 1635946 h 1851235"/>
              <a:gd name="connsiteX5" fmla="*/ 11030101 w 11236872"/>
              <a:gd name="connsiteY5" fmla="*/ 1842717 h 1851235"/>
              <a:gd name="connsiteX6" fmla="*/ 9948825 w 11236872"/>
              <a:gd name="connsiteY6" fmla="*/ 1851235 h 1851235"/>
              <a:gd name="connsiteX7" fmla="*/ 206771 w 11236872"/>
              <a:gd name="connsiteY7" fmla="*/ 1842717 h 1851235"/>
              <a:gd name="connsiteX8" fmla="*/ 0 w 11236872"/>
              <a:gd name="connsiteY8" fmla="*/ 1635946 h 1851235"/>
              <a:gd name="connsiteX9" fmla="*/ 0 w 11236872"/>
              <a:gd name="connsiteY9" fmla="*/ 206771 h 1851235"/>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9948825 w 11236872"/>
              <a:gd name="connsiteY6" fmla="*/ 1851235 h 1852308"/>
              <a:gd name="connsiteX7" fmla="*/ 9502776 w 11236872"/>
              <a:gd name="connsiteY7" fmla="*/ 1851235 h 1852308"/>
              <a:gd name="connsiteX8" fmla="*/ 206771 w 11236872"/>
              <a:gd name="connsiteY8" fmla="*/ 1842717 h 1852308"/>
              <a:gd name="connsiteX9" fmla="*/ 0 w 11236872"/>
              <a:gd name="connsiteY9" fmla="*/ 1635946 h 1852308"/>
              <a:gd name="connsiteX10" fmla="*/ 0 w 11236872"/>
              <a:gd name="connsiteY10" fmla="*/ 206771 h 1852308"/>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10283362 w 11236872"/>
              <a:gd name="connsiteY6" fmla="*/ 1840083 h 1852308"/>
              <a:gd name="connsiteX7" fmla="*/ 9948825 w 11236872"/>
              <a:gd name="connsiteY7" fmla="*/ 1851235 h 1852308"/>
              <a:gd name="connsiteX8" fmla="*/ 9502776 w 11236872"/>
              <a:gd name="connsiteY8" fmla="*/ 1851235 h 1852308"/>
              <a:gd name="connsiteX9" fmla="*/ 206771 w 11236872"/>
              <a:gd name="connsiteY9" fmla="*/ 1842717 h 1852308"/>
              <a:gd name="connsiteX10" fmla="*/ 0 w 11236872"/>
              <a:gd name="connsiteY10" fmla="*/ 1635946 h 1852308"/>
              <a:gd name="connsiteX11" fmla="*/ 0 w 11236872"/>
              <a:gd name="connsiteY11" fmla="*/ 206771 h 1852308"/>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502776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870767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306"/>
              <a:gd name="connsiteX1" fmla="*/ 206771 w 11236872"/>
              <a:gd name="connsiteY1" fmla="*/ 0 h 2208306"/>
              <a:gd name="connsiteX2" fmla="*/ 11030101 w 11236872"/>
              <a:gd name="connsiteY2" fmla="*/ 0 h 2208306"/>
              <a:gd name="connsiteX3" fmla="*/ 11236872 w 11236872"/>
              <a:gd name="connsiteY3" fmla="*/ 206771 h 2208306"/>
              <a:gd name="connsiteX4" fmla="*/ 11236872 w 11236872"/>
              <a:gd name="connsiteY4" fmla="*/ 1635946 h 2208306"/>
              <a:gd name="connsiteX5" fmla="*/ 11030101 w 11236872"/>
              <a:gd name="connsiteY5" fmla="*/ 1842717 h 2208306"/>
              <a:gd name="connsiteX6" fmla="*/ 10283362 w 11236872"/>
              <a:gd name="connsiteY6" fmla="*/ 1840083 h 2208306"/>
              <a:gd name="connsiteX7" fmla="*/ 9993430 w 11236872"/>
              <a:gd name="connsiteY7" fmla="*/ 2208074 h 2208306"/>
              <a:gd name="connsiteX8" fmla="*/ 9870767 w 11236872"/>
              <a:gd name="connsiteY8" fmla="*/ 1851235 h 2208306"/>
              <a:gd name="connsiteX9" fmla="*/ 206771 w 11236872"/>
              <a:gd name="connsiteY9" fmla="*/ 1842717 h 2208306"/>
              <a:gd name="connsiteX10" fmla="*/ 0 w 11236872"/>
              <a:gd name="connsiteY10" fmla="*/ 1635946 h 2208306"/>
              <a:gd name="connsiteX11" fmla="*/ 0 w 11236872"/>
              <a:gd name="connsiteY11" fmla="*/ 206771 h 2208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236872" h="2208306">
                <a:moveTo>
                  <a:pt x="0" y="206771"/>
                </a:moveTo>
                <a:cubicBezTo>
                  <a:pt x="0" y="92575"/>
                  <a:pt x="92575" y="0"/>
                  <a:pt x="206771" y="0"/>
                </a:cubicBezTo>
                <a:lnTo>
                  <a:pt x="11030101" y="0"/>
                </a:lnTo>
                <a:cubicBezTo>
                  <a:pt x="11144297" y="0"/>
                  <a:pt x="11236872" y="92575"/>
                  <a:pt x="11236872" y="206771"/>
                </a:cubicBezTo>
                <a:lnTo>
                  <a:pt x="11236872" y="1635946"/>
                </a:lnTo>
                <a:cubicBezTo>
                  <a:pt x="11236872" y="1750142"/>
                  <a:pt x="11144297" y="1842717"/>
                  <a:pt x="11030101" y="1842717"/>
                </a:cubicBezTo>
                <a:cubicBezTo>
                  <a:pt x="10777471" y="1838122"/>
                  <a:pt x="10535992" y="1844678"/>
                  <a:pt x="10283362" y="1840083"/>
                </a:cubicBezTo>
                <a:cubicBezTo>
                  <a:pt x="10186718" y="1962747"/>
                  <a:pt x="9996674" y="2217077"/>
                  <a:pt x="9993430" y="2208074"/>
                </a:cubicBezTo>
                <a:cubicBezTo>
                  <a:pt x="9990186" y="2199071"/>
                  <a:pt x="10000864" y="1854952"/>
                  <a:pt x="9870767" y="1851235"/>
                </a:cubicBezTo>
                <a:lnTo>
                  <a:pt x="206771" y="1842717"/>
                </a:lnTo>
                <a:cubicBezTo>
                  <a:pt x="92575" y="1842717"/>
                  <a:pt x="0" y="1750142"/>
                  <a:pt x="0" y="1635946"/>
                </a:cubicBezTo>
                <a:lnTo>
                  <a:pt x="0" y="206771"/>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Segnaposto contenuto 2">
            <a:extLst>
              <a:ext uri="{FF2B5EF4-FFF2-40B4-BE49-F238E27FC236}">
                <a16:creationId xmlns:a16="http://schemas.microsoft.com/office/drawing/2014/main" id="{C4523E58-438A-488C-77CB-0CFF02DB8031}"/>
              </a:ext>
            </a:extLst>
          </p:cNvPr>
          <p:cNvSpPr txBox="1">
            <a:spLocks/>
          </p:cNvSpPr>
          <p:nvPr/>
        </p:nvSpPr>
        <p:spPr>
          <a:xfrm>
            <a:off x="543781" y="2649634"/>
            <a:ext cx="11104433" cy="340883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it-IT" sz="2400" dirty="0">
                <a:latin typeface="Open Sans" panose="020B0606030504020204" pitchFamily="34" charset="0"/>
                <a:ea typeface="Open Sans" panose="020B0606030504020204" pitchFamily="34" charset="0"/>
                <a:cs typeface="Open Sans" panose="020B0606030504020204" pitchFamily="34" charset="0"/>
              </a:rPr>
              <a:t>Il dibattito si avvia con la </a:t>
            </a:r>
            <a:r>
              <a:rPr lang="it-IT" sz="2400" b="1" dirty="0">
                <a:latin typeface="Open Sans" panose="020B0606030504020204" pitchFamily="34" charset="0"/>
                <a:ea typeface="Open Sans" panose="020B0606030504020204" pitchFamily="34" charset="0"/>
                <a:cs typeface="Open Sans" panose="020B0606030504020204" pitchFamily="34" charset="0"/>
              </a:rPr>
              <a:t>presentazione</a:t>
            </a:r>
            <a:r>
              <a:rPr lang="it-IT" sz="2400" dirty="0">
                <a:latin typeface="Open Sans" panose="020B0606030504020204" pitchFamily="34" charset="0"/>
                <a:ea typeface="Open Sans" panose="020B0606030504020204" pitchFamily="34" charset="0"/>
                <a:cs typeface="Open Sans" panose="020B0606030504020204" pitchFamily="34" charset="0"/>
              </a:rPr>
              <a:t> e la contestuale </a:t>
            </a:r>
            <a:r>
              <a:rPr lang="it-IT" sz="2400" b="1" dirty="0">
                <a:latin typeface="Open Sans" panose="020B0606030504020204" pitchFamily="34" charset="0"/>
                <a:ea typeface="Open Sans" panose="020B0606030504020204" pitchFamily="34" charset="0"/>
                <a:cs typeface="Open Sans" panose="020B0606030504020204" pitchFamily="34" charset="0"/>
              </a:rPr>
              <a:t>pubblicazione</a:t>
            </a:r>
            <a:r>
              <a:rPr lang="it-IT" sz="2400" dirty="0">
                <a:latin typeface="Open Sans" panose="020B0606030504020204" pitchFamily="34" charset="0"/>
                <a:ea typeface="Open Sans" panose="020B0606030504020204" pitchFamily="34" charset="0"/>
                <a:cs typeface="Open Sans" panose="020B0606030504020204" pitchFamily="34" charset="0"/>
              </a:rPr>
              <a:t> del </a:t>
            </a:r>
            <a:r>
              <a:rPr lang="it-IT" sz="2400" b="1" dirty="0">
                <a:latin typeface="Open Sans" panose="020B0606030504020204" pitchFamily="34" charset="0"/>
                <a:ea typeface="Open Sans" panose="020B0606030504020204" pitchFamily="34" charset="0"/>
                <a:cs typeface="Open Sans" panose="020B0606030504020204" pitchFamily="34" charset="0"/>
              </a:rPr>
              <a:t>dossier di progetto</a:t>
            </a:r>
            <a:r>
              <a:rPr lang="it-IT" sz="2400" dirty="0">
                <a:latin typeface="Open Sans" panose="020B0606030504020204" pitchFamily="34" charset="0"/>
                <a:ea typeface="Open Sans" panose="020B0606030504020204" pitchFamily="34" charset="0"/>
                <a:cs typeface="Open Sans" panose="020B0606030504020204" pitchFamily="34" charset="0"/>
              </a:rPr>
              <a:t> sul sito del dibattito pubblico, della CNDP e delle amministrazioni interessate  </a:t>
            </a:r>
          </a:p>
          <a:p>
            <a:pPr marL="0" indent="0">
              <a:lnSpc>
                <a:spcPct val="110000"/>
              </a:lnSpc>
              <a:buFont typeface="Arial" panose="020B0604020202020204" pitchFamily="34" charset="0"/>
              <a:buNone/>
            </a:pPr>
            <a:r>
              <a:rPr lang="it-IT" sz="2400" dirty="0">
                <a:latin typeface="Open Sans" panose="020B0606030504020204" pitchFamily="34" charset="0"/>
                <a:ea typeface="Open Sans" panose="020B0606030504020204" pitchFamily="34" charset="0"/>
                <a:cs typeface="Open Sans" panose="020B0606030504020204" pitchFamily="34" charset="0"/>
              </a:rPr>
              <a:t>Il dibattito pubblico, organizzato e gestito in relazione alle caratteristiche dell’intervento e alle peculiarità del contesto sociale e territoriale di riferimento, consiste in incontri di informazione, approfondimento, discussione e gestione dei conflitti, in particolare nei territori direttamente interessati, e nella raccolta di proposte e posizioni da parte di cittadini, associazioni, istituzioni.</a:t>
            </a:r>
          </a:p>
        </p:txBody>
      </p:sp>
    </p:spTree>
    <p:extLst>
      <p:ext uri="{BB962C8B-B14F-4D97-AF65-F5344CB8AC3E}">
        <p14:creationId xmlns:p14="http://schemas.microsoft.com/office/powerpoint/2010/main" val="3803624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
            <a:extLst>
              <a:ext uri="{FF2B5EF4-FFF2-40B4-BE49-F238E27FC236}">
                <a16:creationId xmlns:a16="http://schemas.microsoft.com/office/drawing/2014/main" id="{0EB64BA5-31A5-035C-FFB2-1AA7F17DCCBA}"/>
              </a:ext>
            </a:extLst>
          </p:cNvPr>
          <p:cNvGrpSpPr/>
          <p:nvPr/>
        </p:nvGrpSpPr>
        <p:grpSpPr>
          <a:xfrm>
            <a:off x="800948" y="255022"/>
            <a:ext cx="10590103" cy="737386"/>
            <a:chOff x="-4824843" y="333322"/>
            <a:chExt cx="15718207" cy="1094454"/>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824843" y="429834"/>
              <a:ext cx="3542501" cy="997942"/>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4" name="CasellaDiTesto 3">
            <a:extLst>
              <a:ext uri="{FF2B5EF4-FFF2-40B4-BE49-F238E27FC236}">
                <a16:creationId xmlns:a16="http://schemas.microsoft.com/office/drawing/2014/main" id="{D6E63DFE-3E8D-C69F-9243-16D9E6A3F08A}"/>
              </a:ext>
            </a:extLst>
          </p:cNvPr>
          <p:cNvSpPr txBox="1"/>
          <p:nvPr/>
        </p:nvSpPr>
        <p:spPr>
          <a:xfrm>
            <a:off x="477562" y="1489404"/>
            <a:ext cx="11236872" cy="923330"/>
          </a:xfrm>
          <a:prstGeom prst="rect">
            <a:avLst/>
          </a:prstGeom>
          <a:noFill/>
        </p:spPr>
        <p:txBody>
          <a:bodyPr wrap="square" rtlCol="0">
            <a:spAutoFit/>
          </a:bodyPr>
          <a:lstStyle/>
          <a:p>
            <a:r>
              <a:rPr lang="it-IT" sz="4000" b="1" dirty="0">
                <a:solidFill>
                  <a:srgbClr val="1C7247"/>
                </a:solidFill>
                <a:latin typeface="Open Sans" panose="020B0606030504020204" pitchFamily="34" charset="0"/>
                <a:ea typeface="Open Sans" panose="020B0606030504020204" pitchFamily="34" charset="0"/>
                <a:cs typeface="Open Sans" panose="020B0606030504020204" pitchFamily="34" charset="0"/>
              </a:rPr>
              <a:t>Conclusione del dibattito pubblico</a:t>
            </a:r>
          </a:p>
          <a:p>
            <a:r>
              <a:rPr lang="it-IT" sz="1400" dirty="0">
                <a:solidFill>
                  <a:srgbClr val="1C7247"/>
                </a:solidFill>
                <a:latin typeface="Open Sans" panose="020B0606030504020204" pitchFamily="34" charset="0"/>
                <a:ea typeface="Open Sans" panose="020B0606030504020204" pitchFamily="34" charset="0"/>
                <a:cs typeface="Open Sans" panose="020B0606030504020204" pitchFamily="34" charset="0"/>
              </a:rPr>
              <a:t>(art. 9 DPCM 76/2018)</a:t>
            </a:r>
          </a:p>
        </p:txBody>
      </p:sp>
      <p:sp>
        <p:nvSpPr>
          <p:cNvPr id="6" name="Rettangolo con angoli arrotondati 5">
            <a:extLst>
              <a:ext uri="{FF2B5EF4-FFF2-40B4-BE49-F238E27FC236}">
                <a16:creationId xmlns:a16="http://schemas.microsoft.com/office/drawing/2014/main" id="{729B4A99-90E3-FEBB-7E13-02F14A6985FA}"/>
              </a:ext>
            </a:extLst>
          </p:cNvPr>
          <p:cNvSpPr/>
          <p:nvPr/>
        </p:nvSpPr>
        <p:spPr>
          <a:xfrm>
            <a:off x="477565" y="-613449"/>
            <a:ext cx="11236872" cy="2208306"/>
          </a:xfrm>
          <a:custGeom>
            <a:avLst/>
            <a:gdLst>
              <a:gd name="connsiteX0" fmla="*/ 0 w 11236872"/>
              <a:gd name="connsiteY0" fmla="*/ 206771 h 1842717"/>
              <a:gd name="connsiteX1" fmla="*/ 206771 w 11236872"/>
              <a:gd name="connsiteY1" fmla="*/ 0 h 1842717"/>
              <a:gd name="connsiteX2" fmla="*/ 11030101 w 11236872"/>
              <a:gd name="connsiteY2" fmla="*/ 0 h 1842717"/>
              <a:gd name="connsiteX3" fmla="*/ 11236872 w 11236872"/>
              <a:gd name="connsiteY3" fmla="*/ 206771 h 1842717"/>
              <a:gd name="connsiteX4" fmla="*/ 11236872 w 11236872"/>
              <a:gd name="connsiteY4" fmla="*/ 1635946 h 1842717"/>
              <a:gd name="connsiteX5" fmla="*/ 11030101 w 11236872"/>
              <a:gd name="connsiteY5" fmla="*/ 1842717 h 1842717"/>
              <a:gd name="connsiteX6" fmla="*/ 206771 w 11236872"/>
              <a:gd name="connsiteY6" fmla="*/ 1842717 h 1842717"/>
              <a:gd name="connsiteX7" fmla="*/ 0 w 11236872"/>
              <a:gd name="connsiteY7" fmla="*/ 1635946 h 1842717"/>
              <a:gd name="connsiteX8" fmla="*/ 0 w 11236872"/>
              <a:gd name="connsiteY8" fmla="*/ 206771 h 1842717"/>
              <a:gd name="connsiteX0" fmla="*/ 0 w 11236872"/>
              <a:gd name="connsiteY0" fmla="*/ 206771 h 1851235"/>
              <a:gd name="connsiteX1" fmla="*/ 206771 w 11236872"/>
              <a:gd name="connsiteY1" fmla="*/ 0 h 1851235"/>
              <a:gd name="connsiteX2" fmla="*/ 11030101 w 11236872"/>
              <a:gd name="connsiteY2" fmla="*/ 0 h 1851235"/>
              <a:gd name="connsiteX3" fmla="*/ 11236872 w 11236872"/>
              <a:gd name="connsiteY3" fmla="*/ 206771 h 1851235"/>
              <a:gd name="connsiteX4" fmla="*/ 11236872 w 11236872"/>
              <a:gd name="connsiteY4" fmla="*/ 1635946 h 1851235"/>
              <a:gd name="connsiteX5" fmla="*/ 11030101 w 11236872"/>
              <a:gd name="connsiteY5" fmla="*/ 1842717 h 1851235"/>
              <a:gd name="connsiteX6" fmla="*/ 9948825 w 11236872"/>
              <a:gd name="connsiteY6" fmla="*/ 1851235 h 1851235"/>
              <a:gd name="connsiteX7" fmla="*/ 206771 w 11236872"/>
              <a:gd name="connsiteY7" fmla="*/ 1842717 h 1851235"/>
              <a:gd name="connsiteX8" fmla="*/ 0 w 11236872"/>
              <a:gd name="connsiteY8" fmla="*/ 1635946 h 1851235"/>
              <a:gd name="connsiteX9" fmla="*/ 0 w 11236872"/>
              <a:gd name="connsiteY9" fmla="*/ 206771 h 1851235"/>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9948825 w 11236872"/>
              <a:gd name="connsiteY6" fmla="*/ 1851235 h 1852308"/>
              <a:gd name="connsiteX7" fmla="*/ 9502776 w 11236872"/>
              <a:gd name="connsiteY7" fmla="*/ 1851235 h 1852308"/>
              <a:gd name="connsiteX8" fmla="*/ 206771 w 11236872"/>
              <a:gd name="connsiteY8" fmla="*/ 1842717 h 1852308"/>
              <a:gd name="connsiteX9" fmla="*/ 0 w 11236872"/>
              <a:gd name="connsiteY9" fmla="*/ 1635946 h 1852308"/>
              <a:gd name="connsiteX10" fmla="*/ 0 w 11236872"/>
              <a:gd name="connsiteY10" fmla="*/ 206771 h 1852308"/>
              <a:gd name="connsiteX0" fmla="*/ 0 w 11236872"/>
              <a:gd name="connsiteY0" fmla="*/ 206771 h 1852308"/>
              <a:gd name="connsiteX1" fmla="*/ 206771 w 11236872"/>
              <a:gd name="connsiteY1" fmla="*/ 0 h 1852308"/>
              <a:gd name="connsiteX2" fmla="*/ 11030101 w 11236872"/>
              <a:gd name="connsiteY2" fmla="*/ 0 h 1852308"/>
              <a:gd name="connsiteX3" fmla="*/ 11236872 w 11236872"/>
              <a:gd name="connsiteY3" fmla="*/ 206771 h 1852308"/>
              <a:gd name="connsiteX4" fmla="*/ 11236872 w 11236872"/>
              <a:gd name="connsiteY4" fmla="*/ 1635946 h 1852308"/>
              <a:gd name="connsiteX5" fmla="*/ 11030101 w 11236872"/>
              <a:gd name="connsiteY5" fmla="*/ 1842717 h 1852308"/>
              <a:gd name="connsiteX6" fmla="*/ 10283362 w 11236872"/>
              <a:gd name="connsiteY6" fmla="*/ 1840083 h 1852308"/>
              <a:gd name="connsiteX7" fmla="*/ 9948825 w 11236872"/>
              <a:gd name="connsiteY7" fmla="*/ 1851235 h 1852308"/>
              <a:gd name="connsiteX8" fmla="*/ 9502776 w 11236872"/>
              <a:gd name="connsiteY8" fmla="*/ 1851235 h 1852308"/>
              <a:gd name="connsiteX9" fmla="*/ 206771 w 11236872"/>
              <a:gd name="connsiteY9" fmla="*/ 1842717 h 1852308"/>
              <a:gd name="connsiteX10" fmla="*/ 0 w 11236872"/>
              <a:gd name="connsiteY10" fmla="*/ 1635946 h 1852308"/>
              <a:gd name="connsiteX11" fmla="*/ 0 w 11236872"/>
              <a:gd name="connsiteY11" fmla="*/ 206771 h 1852308"/>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502776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074"/>
              <a:gd name="connsiteX1" fmla="*/ 206771 w 11236872"/>
              <a:gd name="connsiteY1" fmla="*/ 0 h 2208074"/>
              <a:gd name="connsiteX2" fmla="*/ 11030101 w 11236872"/>
              <a:gd name="connsiteY2" fmla="*/ 0 h 2208074"/>
              <a:gd name="connsiteX3" fmla="*/ 11236872 w 11236872"/>
              <a:gd name="connsiteY3" fmla="*/ 206771 h 2208074"/>
              <a:gd name="connsiteX4" fmla="*/ 11236872 w 11236872"/>
              <a:gd name="connsiteY4" fmla="*/ 1635946 h 2208074"/>
              <a:gd name="connsiteX5" fmla="*/ 11030101 w 11236872"/>
              <a:gd name="connsiteY5" fmla="*/ 1842717 h 2208074"/>
              <a:gd name="connsiteX6" fmla="*/ 10283362 w 11236872"/>
              <a:gd name="connsiteY6" fmla="*/ 1840083 h 2208074"/>
              <a:gd name="connsiteX7" fmla="*/ 9993430 w 11236872"/>
              <a:gd name="connsiteY7" fmla="*/ 2208074 h 2208074"/>
              <a:gd name="connsiteX8" fmla="*/ 9870767 w 11236872"/>
              <a:gd name="connsiteY8" fmla="*/ 1851235 h 2208074"/>
              <a:gd name="connsiteX9" fmla="*/ 206771 w 11236872"/>
              <a:gd name="connsiteY9" fmla="*/ 1842717 h 2208074"/>
              <a:gd name="connsiteX10" fmla="*/ 0 w 11236872"/>
              <a:gd name="connsiteY10" fmla="*/ 1635946 h 2208074"/>
              <a:gd name="connsiteX11" fmla="*/ 0 w 11236872"/>
              <a:gd name="connsiteY11" fmla="*/ 206771 h 2208074"/>
              <a:gd name="connsiteX0" fmla="*/ 0 w 11236872"/>
              <a:gd name="connsiteY0" fmla="*/ 206771 h 2208306"/>
              <a:gd name="connsiteX1" fmla="*/ 206771 w 11236872"/>
              <a:gd name="connsiteY1" fmla="*/ 0 h 2208306"/>
              <a:gd name="connsiteX2" fmla="*/ 11030101 w 11236872"/>
              <a:gd name="connsiteY2" fmla="*/ 0 h 2208306"/>
              <a:gd name="connsiteX3" fmla="*/ 11236872 w 11236872"/>
              <a:gd name="connsiteY3" fmla="*/ 206771 h 2208306"/>
              <a:gd name="connsiteX4" fmla="*/ 11236872 w 11236872"/>
              <a:gd name="connsiteY4" fmla="*/ 1635946 h 2208306"/>
              <a:gd name="connsiteX5" fmla="*/ 11030101 w 11236872"/>
              <a:gd name="connsiteY5" fmla="*/ 1842717 h 2208306"/>
              <a:gd name="connsiteX6" fmla="*/ 10283362 w 11236872"/>
              <a:gd name="connsiteY6" fmla="*/ 1840083 h 2208306"/>
              <a:gd name="connsiteX7" fmla="*/ 9993430 w 11236872"/>
              <a:gd name="connsiteY7" fmla="*/ 2208074 h 2208306"/>
              <a:gd name="connsiteX8" fmla="*/ 9870767 w 11236872"/>
              <a:gd name="connsiteY8" fmla="*/ 1851235 h 2208306"/>
              <a:gd name="connsiteX9" fmla="*/ 206771 w 11236872"/>
              <a:gd name="connsiteY9" fmla="*/ 1842717 h 2208306"/>
              <a:gd name="connsiteX10" fmla="*/ 0 w 11236872"/>
              <a:gd name="connsiteY10" fmla="*/ 1635946 h 2208306"/>
              <a:gd name="connsiteX11" fmla="*/ 0 w 11236872"/>
              <a:gd name="connsiteY11" fmla="*/ 206771 h 2208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236872" h="2208306">
                <a:moveTo>
                  <a:pt x="0" y="206771"/>
                </a:moveTo>
                <a:cubicBezTo>
                  <a:pt x="0" y="92575"/>
                  <a:pt x="92575" y="0"/>
                  <a:pt x="206771" y="0"/>
                </a:cubicBezTo>
                <a:lnTo>
                  <a:pt x="11030101" y="0"/>
                </a:lnTo>
                <a:cubicBezTo>
                  <a:pt x="11144297" y="0"/>
                  <a:pt x="11236872" y="92575"/>
                  <a:pt x="11236872" y="206771"/>
                </a:cubicBezTo>
                <a:lnTo>
                  <a:pt x="11236872" y="1635946"/>
                </a:lnTo>
                <a:cubicBezTo>
                  <a:pt x="11236872" y="1750142"/>
                  <a:pt x="11144297" y="1842717"/>
                  <a:pt x="11030101" y="1842717"/>
                </a:cubicBezTo>
                <a:cubicBezTo>
                  <a:pt x="10777471" y="1838122"/>
                  <a:pt x="10535992" y="1844678"/>
                  <a:pt x="10283362" y="1840083"/>
                </a:cubicBezTo>
                <a:cubicBezTo>
                  <a:pt x="10186718" y="1962747"/>
                  <a:pt x="9996674" y="2217077"/>
                  <a:pt x="9993430" y="2208074"/>
                </a:cubicBezTo>
                <a:cubicBezTo>
                  <a:pt x="9990186" y="2199071"/>
                  <a:pt x="10000864" y="1854952"/>
                  <a:pt x="9870767" y="1851235"/>
                </a:cubicBezTo>
                <a:lnTo>
                  <a:pt x="206771" y="1842717"/>
                </a:lnTo>
                <a:cubicBezTo>
                  <a:pt x="92575" y="1842717"/>
                  <a:pt x="0" y="1750142"/>
                  <a:pt x="0" y="1635946"/>
                </a:cubicBezTo>
                <a:lnTo>
                  <a:pt x="0" y="206771"/>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egnaposto contenuto 2">
            <a:extLst>
              <a:ext uri="{FF2B5EF4-FFF2-40B4-BE49-F238E27FC236}">
                <a16:creationId xmlns:a16="http://schemas.microsoft.com/office/drawing/2014/main" id="{C3F743A2-CFA6-0030-197F-75A174336ED0}"/>
              </a:ext>
            </a:extLst>
          </p:cNvPr>
          <p:cNvSpPr>
            <a:spLocks noGrp="1"/>
          </p:cNvSpPr>
          <p:nvPr>
            <p:ph idx="1"/>
          </p:nvPr>
        </p:nvSpPr>
        <p:spPr>
          <a:xfrm>
            <a:off x="477562" y="2528353"/>
            <a:ext cx="10971998" cy="4009600"/>
          </a:xfrm>
        </p:spPr>
        <p:txBody>
          <a:bodyPr>
            <a:noAutofit/>
          </a:bodyPr>
          <a:lstStyle/>
          <a:p>
            <a:pPr marL="0" indent="0">
              <a:buNone/>
            </a:pPr>
            <a:r>
              <a:rPr lang="it-IT" sz="1800" b="1" dirty="0">
                <a:latin typeface="Open Sans" panose="020B0606030504020204" pitchFamily="34" charset="0"/>
                <a:ea typeface="Open Sans" panose="020B0606030504020204" pitchFamily="34" charset="0"/>
                <a:cs typeface="Open Sans" panose="020B0606030504020204" pitchFamily="34" charset="0"/>
              </a:rPr>
              <a:t>Presentazione relazione conclusiva da parte del coordinatore contenente:</a:t>
            </a:r>
          </a:p>
          <a:p>
            <a:r>
              <a:rPr lang="it-IT" sz="1700" dirty="0">
                <a:latin typeface="Open Sans" panose="020B0606030504020204" pitchFamily="34" charset="0"/>
                <a:ea typeface="Open Sans" panose="020B0606030504020204" pitchFamily="34" charset="0"/>
                <a:cs typeface="Open Sans" panose="020B0606030504020204" pitchFamily="34" charset="0"/>
              </a:rPr>
              <a:t>la descrizione delle attività svolte nel corso del dibattito pubblico, comprensiva delle indicazioni circa il numero degli incontri e dei partecipanti, le modalità di gestione e l’andamento degli incontri, gli strumenti di comunicazione utilizzati, le statistiche di accesso e consultazione del sito internet del dibattito pubblico</a:t>
            </a:r>
          </a:p>
          <a:p>
            <a:r>
              <a:rPr lang="it-IT" sz="1700" dirty="0">
                <a:latin typeface="Open Sans" panose="020B0606030504020204" pitchFamily="34" charset="0"/>
                <a:ea typeface="Open Sans" panose="020B0606030504020204" pitchFamily="34" charset="0"/>
                <a:cs typeface="Open Sans" panose="020B0606030504020204" pitchFamily="34" charset="0"/>
              </a:rPr>
              <a:t>la sintesi dei temi, in modo imparziale, trasparente e oggettivo, delle posizioni e delle proposte emerse nel corso del dibattito</a:t>
            </a:r>
          </a:p>
          <a:p>
            <a:r>
              <a:rPr lang="it-IT" sz="1700" dirty="0">
                <a:latin typeface="Open Sans" panose="020B0606030504020204" pitchFamily="34" charset="0"/>
                <a:ea typeface="Open Sans" panose="020B0606030504020204" pitchFamily="34" charset="0"/>
                <a:cs typeface="Open Sans" panose="020B0606030504020204" pitchFamily="34" charset="0"/>
              </a:rPr>
              <a:t>la descrizione delle questioni aperte e maggiormente problematiche rispetto alle quali si chiede all’amministrazione aggiudicatrice o all’ente aggiudicatore di prendere posizione nel dossier conclusivo, di cui all’articolo 7, comma 1, lettera d)</a:t>
            </a:r>
          </a:p>
          <a:p>
            <a:pPr marL="0" indent="0">
              <a:buNone/>
            </a:pPr>
            <a:r>
              <a:rPr lang="it-IT" sz="1800" b="1" dirty="0">
                <a:latin typeface="Open Sans" panose="020B0606030504020204" pitchFamily="34" charset="0"/>
                <a:ea typeface="Open Sans" panose="020B0606030504020204" pitchFamily="34" charset="0"/>
                <a:cs typeface="Open Sans" panose="020B0606030504020204" pitchFamily="34" charset="0"/>
              </a:rPr>
              <a:t>Presentazione dossier conclusivo da parte dell’ente aggiudicatore,  contenente:</a:t>
            </a:r>
          </a:p>
          <a:p>
            <a:r>
              <a:rPr lang="it-IT" sz="1700" dirty="0">
                <a:latin typeface="Open Sans" panose="020B0606030504020204" pitchFamily="34" charset="0"/>
                <a:ea typeface="Open Sans" panose="020B0606030504020204" pitchFamily="34" charset="0"/>
                <a:cs typeface="Open Sans" panose="020B0606030504020204" pitchFamily="34" charset="0"/>
              </a:rPr>
              <a:t>la valutazione valutare dei risultati e delle proposte emerse nel corso del dibattito pubblico, in cui si evidenzia la volontà o meno di realizzare l’intervento, le eventuali modifiche da apportare al progetto e le ragioni che hanno condotto a non accogliere eventuali proposte</a:t>
            </a:r>
          </a:p>
          <a:p>
            <a:pPr marL="0" indent="0">
              <a:buNone/>
            </a:pPr>
            <a:endParaRPr lang="it-IT" sz="18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it-IT" sz="1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it-IT" sz="18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it-IT" sz="1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6704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C8E898CD-4D13-37C3-CB72-54B655486EE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 y="455191"/>
            <a:ext cx="5155189" cy="6858000"/>
          </a:xfrm>
          <a:prstGeom prst="rect">
            <a:avLst/>
          </a:prstGeom>
        </p:spPr>
      </p:pic>
      <p:grpSp>
        <p:nvGrpSpPr>
          <p:cNvPr id="2" name="Gruppo 1">
            <a:extLst>
              <a:ext uri="{FF2B5EF4-FFF2-40B4-BE49-F238E27FC236}">
                <a16:creationId xmlns:a16="http://schemas.microsoft.com/office/drawing/2014/main" id="{0EB64BA5-31A5-035C-FFB2-1AA7F17DCCBA}"/>
              </a:ext>
            </a:extLst>
          </p:cNvPr>
          <p:cNvGrpSpPr/>
          <p:nvPr/>
        </p:nvGrpSpPr>
        <p:grpSpPr>
          <a:xfrm>
            <a:off x="6895301" y="455191"/>
            <a:ext cx="4819135" cy="859850"/>
            <a:chOff x="4981590" y="333322"/>
            <a:chExt cx="5911774" cy="1054803"/>
          </a:xfrm>
        </p:grpSpPr>
        <p:pic>
          <p:nvPicPr>
            <p:cNvPr id="7" name="Immagine 6" descr="Immagine che contiene testo&#10;&#10;Descrizione generata automaticamente">
              <a:extLst>
                <a:ext uri="{FF2B5EF4-FFF2-40B4-BE49-F238E27FC236}">
                  <a16:creationId xmlns:a16="http://schemas.microsoft.com/office/drawing/2014/main" id="{A9A71D5E-C16D-BC0F-EA2B-1D676E175F8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981590" y="448686"/>
              <a:ext cx="3311733" cy="932934"/>
            </a:xfrm>
            <a:prstGeom prst="rect">
              <a:avLst/>
            </a:prstGeom>
          </p:spPr>
        </p:pic>
        <p:pic>
          <p:nvPicPr>
            <p:cNvPr id="9" name="Immagine 8">
              <a:extLst>
                <a:ext uri="{FF2B5EF4-FFF2-40B4-BE49-F238E27FC236}">
                  <a16:creationId xmlns:a16="http://schemas.microsoft.com/office/drawing/2014/main" id="{1742850B-8ADC-37D3-7573-A8CC73D754F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2688" t="35315" r="11328" b="36216"/>
            <a:stretch/>
          </p:blipFill>
          <p:spPr>
            <a:xfrm>
              <a:off x="8903926" y="333322"/>
              <a:ext cx="1989438" cy="1054803"/>
            </a:xfrm>
            <a:prstGeom prst="rect">
              <a:avLst/>
            </a:prstGeom>
          </p:spPr>
        </p:pic>
      </p:grpSp>
      <p:sp>
        <p:nvSpPr>
          <p:cNvPr id="4" name="CasellaDiTesto 3">
            <a:extLst>
              <a:ext uri="{FF2B5EF4-FFF2-40B4-BE49-F238E27FC236}">
                <a16:creationId xmlns:a16="http://schemas.microsoft.com/office/drawing/2014/main" id="{D6E63DFE-3E8D-C69F-9243-16D9E6A3F08A}"/>
              </a:ext>
            </a:extLst>
          </p:cNvPr>
          <p:cNvSpPr txBox="1"/>
          <p:nvPr/>
        </p:nvSpPr>
        <p:spPr>
          <a:xfrm>
            <a:off x="5488563" y="3136612"/>
            <a:ext cx="6449190" cy="584775"/>
          </a:xfrm>
          <a:prstGeom prst="rect">
            <a:avLst/>
          </a:prstGeom>
          <a:noFill/>
        </p:spPr>
        <p:txBody>
          <a:bodyPr wrap="square" rtlCol="0">
            <a:spAutoFit/>
          </a:bodyPr>
          <a:lstStyle/>
          <a:p>
            <a:r>
              <a:rPr lang="it-IT" sz="3200" b="1" dirty="0" err="1">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rPr>
              <a:t>info@dpstadiomilano.it</a:t>
            </a:r>
            <a:endParaRPr lang="it-IT" sz="32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411514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5465</TotalTime>
  <Words>862</Words>
  <Application>Microsoft Macintosh PowerPoint</Application>
  <PresentationFormat>Widescreen</PresentationFormat>
  <Paragraphs>59</Paragraphs>
  <Slides>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Arial</vt:lpstr>
      <vt:lpstr>Calibri</vt:lpstr>
      <vt:lpstr>Calibri Light</vt:lpstr>
      <vt:lpstr>Open Sans</vt:lpstr>
      <vt:lpstr>Open Sans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Talarico</dc:creator>
  <cp:lastModifiedBy>Avventura Urbana</cp:lastModifiedBy>
  <cp:revision>62</cp:revision>
  <dcterms:created xsi:type="dcterms:W3CDTF">2022-07-27T10:58:28Z</dcterms:created>
  <dcterms:modified xsi:type="dcterms:W3CDTF">2022-08-03T11:21:48Z</dcterms:modified>
</cp:coreProperties>
</file>