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485" r:id="rId6"/>
    <p:sldId id="2490" r:id="rId7"/>
    <p:sldId id="2487" r:id="rId8"/>
    <p:sldId id="2330" r:id="rId9"/>
    <p:sldId id="2398" r:id="rId10"/>
    <p:sldId id="2488" r:id="rId11"/>
    <p:sldId id="2489" r:id="rId12"/>
    <p:sldId id="2491" r:id="rId13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Titillium Web" panose="00000500000000000000" pitchFamily="2" charset="0"/>
      <p:regular r:id="rId23"/>
      <p:bold r:id="rId24"/>
      <p:italic r:id="rId25"/>
      <p:boldItalic r:id="rId26"/>
    </p:embeddedFont>
    <p:embeddedFont>
      <p:font typeface="Titillium Web SemiBold" panose="00000700000000000000" pitchFamily="2" charset="0"/>
      <p:bold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Copertina" id="{CFB76248-A54A-4C0A-8E04-69B054B6C6AD}">
          <p14:sldIdLst>
            <p14:sldId id="256"/>
            <p14:sldId id="2485"/>
            <p14:sldId id="2490"/>
            <p14:sldId id="2487"/>
            <p14:sldId id="2330"/>
            <p14:sldId id="2398"/>
            <p14:sldId id="2488"/>
            <p14:sldId id="2489"/>
            <p14:sldId id="2491"/>
          </p14:sldIdLst>
        </p14:section>
      </p14:sectionLst>
    </p:ex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4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2" roundtripDataSignature="AMtx7mi9+T4LQExHi3TB6ySFmqb6nf0+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Gallo" initials="LG" lastIdx="5" clrIdx="0">
    <p:extLst>
      <p:ext uri="{19B8F6BF-5375-455C-9EA6-DF929625EA0E}">
        <p15:presenceInfo xmlns:p15="http://schemas.microsoft.com/office/powerpoint/2012/main" userId="Lucia Gallo" providerId="None"/>
      </p:ext>
    </p:extLst>
  </p:cmAuthor>
  <p:cmAuthor id="2" name="Tomas Salmoiraghi" initials="TS" lastIdx="1" clrIdx="1">
    <p:extLst>
      <p:ext uri="{19B8F6BF-5375-455C-9EA6-DF929625EA0E}">
        <p15:presenceInfo xmlns:p15="http://schemas.microsoft.com/office/powerpoint/2012/main" userId="S::tomas.salmoiraghi@intelleraconsulting.com::c105e40d-769b-4827-af90-911109c92b8e" providerId="AD"/>
      </p:ext>
    </p:extLst>
  </p:cmAuthor>
  <p:cmAuthor id="3" name="Ludovica Paradisi (IT)" initials="" lastIdx="2" clrIdx="2"/>
  <p:cmAuthor id="4" name="Marco Buonafede (IT)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FFFFF"/>
    <a:srgbClr val="87BFFD"/>
    <a:srgbClr val="A1CDFD"/>
    <a:srgbClr val="FF6353"/>
    <a:srgbClr val="CAECD0"/>
    <a:srgbClr val="B2E8DF"/>
    <a:srgbClr val="D26E2A"/>
    <a:srgbClr val="ED9513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D541DE-D329-413C-A2E4-62CE03718A45}">
  <a:tblStyle styleId="{F4D541DE-D329-413C-A2E4-62CE03718A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50D0A8-16E8-496E-9615-5B47D0B78C2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887" autoAdjust="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pos="325"/>
        <p:guide orient="horz" pos="414"/>
      </p:guideLst>
    </p:cSldViewPr>
  </p:slideViewPr>
  <p:outlineViewPr>
    <p:cViewPr>
      <p:scale>
        <a:sx n="33" d="100"/>
        <a:sy n="33" d="100"/>
      </p:scale>
      <p:origin x="0" y="-1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gs" Target="tags/tag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9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4.xml"/><Relationship Id="rId93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1347788"/>
            <a:ext cx="6459538" cy="3633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73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93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7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it-IT" sz="1200" b="0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83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it-IT" sz="1200" b="0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79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it-IT" sz="1200" b="0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51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08CC-3216-4069-8156-3AB1D4D15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up Blank Slide">
  <p:cSld name="Arup Blank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6" name="Google Shape;10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interna">
  <p:cSld name="Pagina intern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371475" y="188640"/>
            <a:ext cx="11485563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0B28"/>
              </a:buClr>
              <a:buSzPts val="3500"/>
              <a:buChar char="•"/>
              <a:defRPr sz="3500" b="1" i="0" cap="none">
                <a:solidFill>
                  <a:srgbClr val="010B2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0B28"/>
              </a:buClr>
              <a:buSzPts val="4000"/>
              <a:buChar char="•"/>
              <a:defRPr sz="4000" b="1" i="0" cap="none">
                <a:solidFill>
                  <a:srgbClr val="010B2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0" name="Google Shape;20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Google Shape;2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38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 capitolo _ no occhiello">
  <p:cSld name="1_Intro capitolo _ no occhiel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/>
          <p:nvPr/>
        </p:nvSpPr>
        <p:spPr>
          <a:xfrm>
            <a:off x="2406316" y="648502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2"/>
          <p:cNvSpPr txBox="1"/>
          <p:nvPr/>
        </p:nvSpPr>
        <p:spPr>
          <a:xfrm>
            <a:off x="2060294" y="643552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9113440" y="6453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00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46FBCE-96FB-1448-9BA2-DB22E363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121461"/>
            <a:ext cx="7315200" cy="4855269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2400">
                <a:solidFill>
                  <a:srgbClr val="004C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080"/>
              </a:lnSpc>
              <a:buNone/>
              <a:defRPr sz="2400">
                <a:solidFill>
                  <a:srgbClr val="004C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3080"/>
              </a:lnSpc>
              <a:buNone/>
              <a:defRPr sz="2400">
                <a:solidFill>
                  <a:srgbClr val="004C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080"/>
              </a:lnSpc>
              <a:buNone/>
              <a:defRPr sz="2400">
                <a:solidFill>
                  <a:srgbClr val="004C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3080"/>
              </a:lnSpc>
              <a:buNone/>
              <a:defRPr sz="2400">
                <a:solidFill>
                  <a:srgbClr val="004C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5981FA-BE1C-0849-8D9A-AE699054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12EB3F-5181-434E-9A12-76711DC8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7309F-0C96-1048-98F7-B11865856A6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4296B7E-95E7-0640-B603-775C640BB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1461"/>
            <a:ext cx="2743200" cy="5244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004C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11153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ro capitolo _ no occhi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BB054F-FBC8-DB4C-AD58-09BCB4C74042}"/>
              </a:ext>
            </a:extLst>
          </p:cNvPr>
          <p:cNvSpPr txBox="1"/>
          <p:nvPr userDrawn="1"/>
        </p:nvSpPr>
        <p:spPr>
          <a:xfrm>
            <a:off x="2406316" y="648502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D02897-A971-3A48-831D-4CAC90AEFC09}"/>
              </a:ext>
            </a:extLst>
          </p:cNvPr>
          <p:cNvSpPr txBox="1"/>
          <p:nvPr userDrawn="1"/>
        </p:nvSpPr>
        <p:spPr>
          <a:xfrm>
            <a:off x="2060294" y="64355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it-IT" dirty="0"/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33CB08AF-5696-7A4B-800E-8B6A7D77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8640"/>
            <a:ext cx="11485563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it-IT" sz="3500" b="1" i="0" kern="1200" cap="none" baseline="0" dirty="0" smtClean="0">
                <a:solidFill>
                  <a:srgbClr val="010B28"/>
                </a:solidFill>
                <a:latin typeface="Titillium Web" pitchFamily="2" charset="77"/>
                <a:ea typeface="+mj-ea"/>
                <a:cs typeface="Arial" panose="020B0604020202020204" pitchFamily="34" charset="0"/>
              </a:defRPr>
            </a:lvl1pPr>
            <a:lvl2pPr>
              <a:defRPr lang="it-IT" sz="4000" b="1" i="0" kern="1200" cap="none" baseline="0" dirty="0" smtClean="0">
                <a:solidFill>
                  <a:srgbClr val="010B28"/>
                </a:solidFill>
                <a:latin typeface="Montserrat" panose="00000500000000000000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63C69F1-5CE6-5A4D-BA3A-780C4C8E50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84FBD5-C639-794E-A6D5-C91D31DD55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407CB2F4-B1B5-2C46-8A77-D8A209F180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13440" y="6453336"/>
            <a:ext cx="2743200" cy="365125"/>
          </a:xfrm>
        </p:spPr>
        <p:txBody>
          <a:bodyPr/>
          <a:lstStyle>
            <a:lvl1pPr>
              <a:defRPr sz="1100">
                <a:latin typeface="Titillium Web" pitchFamily="2" charset="77"/>
              </a:defRPr>
            </a:lvl1pPr>
          </a:lstStyle>
          <a:p>
            <a:fld id="{9DE64E33-F4D1-9045-8634-9E2D4E4CE3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03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0"/>
          <p:cNvSpPr/>
          <p:nvPr/>
        </p:nvSpPr>
        <p:spPr>
          <a:xfrm>
            <a:off x="960969" y="75723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70"/>
          <p:cNvSpPr/>
          <p:nvPr/>
        </p:nvSpPr>
        <p:spPr>
          <a:xfrm>
            <a:off x="5759453" y="76834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8684" y="-27352"/>
            <a:ext cx="12243399" cy="688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92" name="Google Shape;92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4" name="Google Shape;9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0" name="Google Shape;10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5" name="Google Shape;15;p3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2858" y="6356350"/>
            <a:ext cx="690064" cy="371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0"/>
          <p:cNvCxnSpPr/>
          <p:nvPr/>
        </p:nvCxnSpPr>
        <p:spPr>
          <a:xfrm>
            <a:off x="-270086" y="599034"/>
            <a:ext cx="540171" cy="0"/>
          </a:xfrm>
          <a:prstGeom prst="straightConnector1">
            <a:avLst/>
          </a:prstGeom>
          <a:noFill/>
          <a:ln w="25400" cap="flat" cmpd="sng">
            <a:solidFill>
              <a:srgbClr val="E2232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70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2733040" y="1128183"/>
            <a:ext cx="9458955" cy="20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it-IT" sz="3800" b="1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PNRR – PIANI URBANI INTEGRATI</a:t>
            </a:r>
          </a:p>
          <a:p>
            <a:pPr lvl="0">
              <a:buSzPts val="3800"/>
            </a:pPr>
            <a:r>
              <a:rPr lang="it-IT" b="1" dirty="0">
                <a:latin typeface="Titillium Web" panose="00000500000000000000" pitchFamily="2" charset="0"/>
              </a:rPr>
              <a:t>M5 – inclusione e coesione</a:t>
            </a:r>
          </a:p>
          <a:p>
            <a:pPr lvl="0">
              <a:buSzPts val="3800"/>
            </a:pPr>
            <a:r>
              <a:rPr lang="it-IT" b="1" dirty="0">
                <a:latin typeface="Titillium Web" panose="00000500000000000000" pitchFamily="2" charset="0"/>
              </a:rPr>
              <a:t>C2 – Infrastrutture sociali, famiglie, comunità e terzo settore</a:t>
            </a:r>
          </a:p>
          <a:p>
            <a:pPr lvl="0">
              <a:buSzPts val="3800"/>
            </a:pPr>
            <a:r>
              <a:rPr lang="it-IT" b="1" dirty="0">
                <a:latin typeface="Titillium Web" panose="00000500000000000000" pitchFamily="2" charset="0"/>
              </a:rPr>
              <a:t>Investimento 2.2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-IT" sz="1351" b="0" i="0" u="none" strike="noStrike" cap="none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lang="it-IT" sz="1351" b="0" i="0" u="none" strike="noStrike" cap="none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351" b="0" i="0" u="none" strike="noStrike" cap="none" dirty="0">
                <a:solidFill>
                  <a:schemeClr val="dk1"/>
                </a:solidFill>
                <a:latin typeface="Titillium Web" panose="00000500000000000000" pitchFamily="2" charset="0"/>
                <a:sym typeface="Titillium Web"/>
              </a:rPr>
              <a:t>Milano, 01/04/2022, Commissione Consiliare</a:t>
            </a:r>
            <a:endParaRPr lang="it-IT" sz="1400" b="0" i="0" u="none" strike="noStrike" cap="none" dirty="0">
              <a:solidFill>
                <a:srgbClr val="000000"/>
              </a:solidFill>
              <a:latin typeface="Titillium Web" panose="00000500000000000000" pitchFamily="2" charset="0"/>
              <a:sym typeface="Arial"/>
            </a:endParaRPr>
          </a:p>
        </p:txBody>
      </p:sp>
      <p:cxnSp>
        <p:nvCxnSpPr>
          <p:cNvPr id="118" name="Google Shape;118;p1"/>
          <p:cNvCxnSpPr/>
          <p:nvPr/>
        </p:nvCxnSpPr>
        <p:spPr>
          <a:xfrm>
            <a:off x="2733040" y="1"/>
            <a:ext cx="0" cy="6848407"/>
          </a:xfrm>
          <a:prstGeom prst="straightConnector1">
            <a:avLst/>
          </a:prstGeom>
          <a:noFill/>
          <a:ln w="12700" cap="flat" cmpd="sng">
            <a:solidFill>
              <a:srgbClr val="E0202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 rot="10800000">
            <a:off x="0" y="111760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202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1189" y="230188"/>
            <a:ext cx="1045222" cy="56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A9272-4B7B-4C08-A916-BA2D304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24" y="181027"/>
            <a:ext cx="6527800" cy="806768"/>
          </a:xfrm>
        </p:spPr>
        <p:txBody>
          <a:bodyPr>
            <a:normAutofit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Piani Urbani Integrati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407694" y="987795"/>
            <a:ext cx="625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tillium Web" panose="020B0604020202020204" charset="0"/>
              </a:rPr>
              <a:t>Missione 5 – Inclusione e Coesione</a:t>
            </a:r>
          </a:p>
          <a:p>
            <a:r>
              <a:rPr lang="it-IT" b="1" dirty="0">
                <a:solidFill>
                  <a:srgbClr val="C00000"/>
                </a:solidFill>
                <a:latin typeface="Titillium Web" panose="020B0604020202020204" charset="0"/>
              </a:rPr>
              <a:t>Component C2: Infrastrutture sociali, famiglie, comunità e terzo settore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3873" y="1650184"/>
            <a:ext cx="10487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Titillium Web" panose="020B0604020202020204" charset="0"/>
              </a:rPr>
              <a:t>I progetti finanziati possono riguardare i seguenti interventi:</a:t>
            </a:r>
          </a:p>
          <a:p>
            <a:endParaRPr lang="it-IT" sz="1800" dirty="0">
              <a:latin typeface="Titillium Web" panose="020B0604020202020204" charset="0"/>
            </a:endParaRPr>
          </a:p>
          <a:p>
            <a:r>
              <a:rPr lang="it-IT" sz="1800" dirty="0">
                <a:latin typeface="Titillium Web" panose="020B0604020202020204" charset="0"/>
              </a:rPr>
              <a:t>a)manutenzione per il </a:t>
            </a:r>
            <a:r>
              <a:rPr lang="it-IT" sz="1800" b="1" dirty="0">
                <a:latin typeface="Titillium Web" panose="020B0604020202020204" charset="0"/>
              </a:rPr>
              <a:t>riuso e la riutilizzazione di aree e strutture edilizie pubbliche </a:t>
            </a:r>
            <a:r>
              <a:rPr lang="it-IT" sz="1800" dirty="0">
                <a:latin typeface="Titillium Web" panose="020B0604020202020204" charset="0"/>
              </a:rPr>
              <a:t>esistenti per fini di interesse pubblico, inclusa la demolizione di opere abusive realizzate da privati;</a:t>
            </a:r>
          </a:p>
          <a:p>
            <a:endParaRPr lang="it-IT" sz="1800" dirty="0">
              <a:latin typeface="Titillium Web" panose="020B0604020202020204" charset="0"/>
            </a:endParaRPr>
          </a:p>
          <a:p>
            <a:r>
              <a:rPr lang="it-IT" sz="1800" dirty="0">
                <a:latin typeface="Titillium Web" panose="020B0604020202020204" charset="0"/>
              </a:rPr>
              <a:t>b)miglioramento della </a:t>
            </a:r>
            <a:r>
              <a:rPr lang="it-IT" sz="1800" b="1" dirty="0">
                <a:latin typeface="Titillium Web" panose="020B0604020202020204" charset="0"/>
              </a:rPr>
              <a:t>qualità dell'arredo urbano e del tessuto sociale </a:t>
            </a:r>
            <a:r>
              <a:rPr lang="it-IT" sz="1800" dirty="0">
                <a:latin typeface="Titillium Web" panose="020B0604020202020204" charset="0"/>
              </a:rPr>
              <a:t>e </a:t>
            </a:r>
            <a:r>
              <a:rPr lang="it-IT" sz="1800" b="1" dirty="0">
                <a:latin typeface="Titillium Web" panose="020B0604020202020204" charset="0"/>
              </a:rPr>
              <a:t>ambientale</a:t>
            </a:r>
            <a:r>
              <a:rPr lang="it-IT" sz="1800" dirty="0">
                <a:latin typeface="Titillium Web" panose="020B0604020202020204" charset="0"/>
              </a:rPr>
              <a:t>, anche attraverso la ristrutturazione degli edifici pubblici, con particolare riferimento allo sviluppo delle strutture sociali e culturali, dell'istruzione e dell'apprendimento, la promozione di attività culturali e sportive e il miglioramento di sicurezza e protezione; </a:t>
            </a:r>
          </a:p>
          <a:p>
            <a:endParaRPr lang="it-IT" sz="1800" dirty="0">
              <a:latin typeface="Titillium Web" panose="020B0604020202020204" charset="0"/>
            </a:endParaRPr>
          </a:p>
          <a:p>
            <a:r>
              <a:rPr lang="it-IT" sz="1800" dirty="0">
                <a:latin typeface="Titillium Web" panose="020B0604020202020204" charset="0"/>
              </a:rPr>
              <a:t>c)miglioramento della </a:t>
            </a:r>
            <a:r>
              <a:rPr lang="it-IT" sz="1800" b="1" dirty="0">
                <a:latin typeface="Titillium Web" panose="020B0604020202020204" charset="0"/>
              </a:rPr>
              <a:t>qualità ambientale e del profilo digitale </a:t>
            </a:r>
            <a:r>
              <a:rPr lang="it-IT" sz="1800" dirty="0">
                <a:latin typeface="Titillium Web" panose="020B0604020202020204" charset="0"/>
              </a:rPr>
              <a:t>delle aree urbane attraverso il sostegno alle tecnologie digitali e alle tecnologie a minori emissioni di CO2, e il sostegno alla transizione ecologica nelle aree urbane, attraverso la ristrutturazione di edifici pubblici e privati, il rinnovamento , rigenerazione e valorizzazione di aree urbane sottoutilizzate o inutilizzate (</a:t>
            </a:r>
            <a:r>
              <a:rPr lang="it-IT" sz="1800" dirty="0" err="1">
                <a:latin typeface="Titillium Web" panose="020B0604020202020204" charset="0"/>
              </a:rPr>
              <a:t>brownfielde</a:t>
            </a:r>
            <a:r>
              <a:rPr lang="it-IT" sz="1800" dirty="0">
                <a:latin typeface="Titillium Web" panose="020B0604020202020204" charset="0"/>
              </a:rPr>
              <a:t> </a:t>
            </a:r>
            <a:r>
              <a:rPr lang="it-IT" sz="1800" dirty="0" err="1">
                <a:latin typeface="Titillium Web" panose="020B0604020202020204" charset="0"/>
              </a:rPr>
              <a:t>greenfield</a:t>
            </a:r>
            <a:r>
              <a:rPr lang="it-IT" sz="1800" dirty="0">
                <a:latin typeface="Titillium Web" panose="020B0604020202020204" charset="0"/>
              </a:rPr>
              <a:t>), miglioramento di sistemi di mobilità locale green, sostenibili e intelligenti.</a:t>
            </a:r>
          </a:p>
        </p:txBody>
      </p:sp>
      <p:pic>
        <p:nvPicPr>
          <p:cNvPr id="1026" name="Picture 2" descr="Anteprim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6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ADB823-7B30-414B-8FAB-B7C0942A181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49510" y="654117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pic>
        <p:nvPicPr>
          <p:cNvPr id="7" name="Picture 2" descr="Anteprima imm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Elemento grafico 2">
            <a:extLst>
              <a:ext uri="{FF2B5EF4-FFF2-40B4-BE49-F238E27FC236}">
                <a16:creationId xmlns:a16="http://schemas.microsoft.com/office/drawing/2014/main" id="{5EC53F8C-9B1B-7F48-884B-FA0AA774E5FA}"/>
              </a:ext>
            </a:extLst>
          </p:cNvPr>
          <p:cNvGrpSpPr/>
          <p:nvPr/>
        </p:nvGrpSpPr>
        <p:grpSpPr>
          <a:xfrm>
            <a:off x="2019360" y="4404978"/>
            <a:ext cx="537599" cy="666622"/>
            <a:chOff x="644446" y="2006068"/>
            <a:chExt cx="579031" cy="717998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60E01AEF-D30D-C945-839B-B94779C2F428}"/>
                </a:ext>
              </a:extLst>
            </p:cNvPr>
            <p:cNvSpPr/>
            <p:nvPr/>
          </p:nvSpPr>
          <p:spPr>
            <a:xfrm>
              <a:off x="753663" y="2063502"/>
              <a:ext cx="360630" cy="459404"/>
            </a:xfrm>
            <a:custGeom>
              <a:avLst/>
              <a:gdLst>
                <a:gd name="connsiteX0" fmla="*/ 316162 w 360630"/>
                <a:gd name="connsiteY0" fmla="*/ 405038 h 459404"/>
                <a:gd name="connsiteX1" fmla="*/ 349288 w 360630"/>
                <a:gd name="connsiteY1" fmla="*/ 393486 h 459404"/>
                <a:gd name="connsiteX2" fmla="*/ 360602 w 360630"/>
                <a:gd name="connsiteY2" fmla="*/ 364755 h 459404"/>
                <a:gd name="connsiteX3" fmla="*/ 360585 w 360630"/>
                <a:gd name="connsiteY3" fmla="*/ 89738 h 459404"/>
                <a:gd name="connsiteX4" fmla="*/ 341795 w 360630"/>
                <a:gd name="connsiteY4" fmla="*/ 45780 h 459404"/>
                <a:gd name="connsiteX5" fmla="*/ 180327 w 360630"/>
                <a:gd name="connsiteY5" fmla="*/ 0 h 459404"/>
                <a:gd name="connsiteX6" fmla="*/ 18609 w 360630"/>
                <a:gd name="connsiteY6" fmla="*/ 45854 h 459404"/>
                <a:gd name="connsiteX7" fmla="*/ 46 w 360630"/>
                <a:gd name="connsiteY7" fmla="*/ 89290 h 459404"/>
                <a:gd name="connsiteX8" fmla="*/ 46 w 360630"/>
                <a:gd name="connsiteY8" fmla="*/ 372061 h 459404"/>
                <a:gd name="connsiteX9" fmla="*/ 33247 w 360630"/>
                <a:gd name="connsiteY9" fmla="*/ 404997 h 459404"/>
                <a:gd name="connsiteX10" fmla="*/ 63733 w 360630"/>
                <a:gd name="connsiteY10" fmla="*/ 404997 h 459404"/>
                <a:gd name="connsiteX11" fmla="*/ 28841 w 360630"/>
                <a:gd name="connsiteY11" fmla="*/ 450168 h 459404"/>
                <a:gd name="connsiteX12" fmla="*/ 29918 w 360630"/>
                <a:gd name="connsiteY12" fmla="*/ 458221 h 459404"/>
                <a:gd name="connsiteX13" fmla="*/ 33438 w 360630"/>
                <a:gd name="connsiteY13" fmla="*/ 459404 h 459404"/>
                <a:gd name="connsiteX14" fmla="*/ 38036 w 360630"/>
                <a:gd name="connsiteY14" fmla="*/ 457153 h 459404"/>
                <a:gd name="connsiteX15" fmla="*/ 51052 w 360630"/>
                <a:gd name="connsiteY15" fmla="*/ 440300 h 459404"/>
                <a:gd name="connsiteX16" fmla="*/ 309584 w 360630"/>
                <a:gd name="connsiteY16" fmla="*/ 440300 h 459404"/>
                <a:gd name="connsiteX17" fmla="*/ 322601 w 360630"/>
                <a:gd name="connsiteY17" fmla="*/ 457153 h 459404"/>
                <a:gd name="connsiteX18" fmla="*/ 327198 w 360630"/>
                <a:gd name="connsiteY18" fmla="*/ 459404 h 459404"/>
                <a:gd name="connsiteX19" fmla="*/ 330719 w 360630"/>
                <a:gd name="connsiteY19" fmla="*/ 458221 h 459404"/>
                <a:gd name="connsiteX20" fmla="*/ 331796 w 360630"/>
                <a:gd name="connsiteY20" fmla="*/ 450168 h 459404"/>
                <a:gd name="connsiteX21" fmla="*/ 296897 w 360630"/>
                <a:gd name="connsiteY21" fmla="*/ 404986 h 459404"/>
                <a:gd name="connsiteX22" fmla="*/ 314297 w 360630"/>
                <a:gd name="connsiteY22" fmla="*/ 404986 h 459404"/>
                <a:gd name="connsiteX23" fmla="*/ 316162 w 360630"/>
                <a:gd name="connsiteY23" fmla="*/ 405038 h 459404"/>
                <a:gd name="connsiteX24" fmla="*/ 11609 w 360630"/>
                <a:gd name="connsiteY24" fmla="*/ 122255 h 459404"/>
                <a:gd name="connsiteX25" fmla="*/ 349016 w 360630"/>
                <a:gd name="connsiteY25" fmla="*/ 122255 h 459404"/>
                <a:gd name="connsiteX26" fmla="*/ 349016 w 360630"/>
                <a:gd name="connsiteY26" fmla="*/ 249220 h 459404"/>
                <a:gd name="connsiteX27" fmla="*/ 11615 w 360630"/>
                <a:gd name="connsiteY27" fmla="*/ 249220 h 459404"/>
                <a:gd name="connsiteX28" fmla="*/ 11609 w 360630"/>
                <a:gd name="connsiteY28" fmla="*/ 122255 h 459404"/>
                <a:gd name="connsiteX29" fmla="*/ 27127 w 360630"/>
                <a:gd name="connsiteY29" fmla="*/ 53637 h 459404"/>
                <a:gd name="connsiteX30" fmla="*/ 180321 w 360630"/>
                <a:gd name="connsiteY30" fmla="*/ 11488 h 459404"/>
                <a:gd name="connsiteX31" fmla="*/ 332942 w 360630"/>
                <a:gd name="connsiteY31" fmla="*/ 53212 h 459404"/>
                <a:gd name="connsiteX32" fmla="*/ 349016 w 360630"/>
                <a:gd name="connsiteY32" fmla="*/ 89296 h 459404"/>
                <a:gd name="connsiteX33" fmla="*/ 349016 w 360630"/>
                <a:gd name="connsiteY33" fmla="*/ 110767 h 459404"/>
                <a:gd name="connsiteX34" fmla="*/ 11609 w 360630"/>
                <a:gd name="connsiteY34" fmla="*/ 110767 h 459404"/>
                <a:gd name="connsiteX35" fmla="*/ 11609 w 360630"/>
                <a:gd name="connsiteY35" fmla="*/ 88819 h 459404"/>
                <a:gd name="connsiteX36" fmla="*/ 27127 w 360630"/>
                <a:gd name="connsiteY36" fmla="*/ 53637 h 459404"/>
                <a:gd name="connsiteX37" fmla="*/ 11626 w 360630"/>
                <a:gd name="connsiteY37" fmla="*/ 372061 h 459404"/>
                <a:gd name="connsiteX38" fmla="*/ 11620 w 360630"/>
                <a:gd name="connsiteY38" fmla="*/ 260708 h 459404"/>
                <a:gd name="connsiteX39" fmla="*/ 349016 w 360630"/>
                <a:gd name="connsiteY39" fmla="*/ 260708 h 459404"/>
                <a:gd name="connsiteX40" fmla="*/ 349016 w 360630"/>
                <a:gd name="connsiteY40" fmla="*/ 364755 h 459404"/>
                <a:gd name="connsiteX41" fmla="*/ 349016 w 360630"/>
                <a:gd name="connsiteY41" fmla="*/ 364761 h 459404"/>
                <a:gd name="connsiteX42" fmla="*/ 341390 w 360630"/>
                <a:gd name="connsiteY42" fmla="*/ 385071 h 459404"/>
                <a:gd name="connsiteX43" fmla="*/ 314645 w 360630"/>
                <a:gd name="connsiteY43" fmla="*/ 393509 h 459404"/>
                <a:gd name="connsiteX44" fmla="*/ 33247 w 360630"/>
                <a:gd name="connsiteY44" fmla="*/ 393509 h 459404"/>
                <a:gd name="connsiteX45" fmla="*/ 11626 w 360630"/>
                <a:gd name="connsiteY45" fmla="*/ 372061 h 459404"/>
                <a:gd name="connsiteX46" fmla="*/ 300713 w 360630"/>
                <a:gd name="connsiteY46" fmla="*/ 428823 h 459404"/>
                <a:gd name="connsiteX47" fmla="*/ 59929 w 360630"/>
                <a:gd name="connsiteY47" fmla="*/ 428823 h 459404"/>
                <a:gd name="connsiteX48" fmla="*/ 78331 w 360630"/>
                <a:gd name="connsiteY48" fmla="*/ 404997 h 459404"/>
                <a:gd name="connsiteX49" fmla="*/ 282306 w 360630"/>
                <a:gd name="connsiteY49" fmla="*/ 404992 h 459404"/>
                <a:gd name="connsiteX50" fmla="*/ 300713 w 360630"/>
                <a:gd name="connsiteY50" fmla="*/ 428823 h 45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0630" h="459404">
                  <a:moveTo>
                    <a:pt x="316162" y="405038"/>
                  </a:moveTo>
                  <a:cubicBezTo>
                    <a:pt x="321657" y="405038"/>
                    <a:pt x="337945" y="404084"/>
                    <a:pt x="349288" y="393486"/>
                  </a:cubicBezTo>
                  <a:cubicBezTo>
                    <a:pt x="356804" y="386461"/>
                    <a:pt x="360608" y="376800"/>
                    <a:pt x="360602" y="364755"/>
                  </a:cubicBezTo>
                  <a:lnTo>
                    <a:pt x="360585" y="89738"/>
                  </a:lnTo>
                  <a:cubicBezTo>
                    <a:pt x="360655" y="88842"/>
                    <a:pt x="362073" y="67515"/>
                    <a:pt x="341795" y="45780"/>
                  </a:cubicBezTo>
                  <a:cubicBezTo>
                    <a:pt x="313458" y="15405"/>
                    <a:pt x="259133" y="0"/>
                    <a:pt x="180327" y="0"/>
                  </a:cubicBezTo>
                  <a:cubicBezTo>
                    <a:pt x="101249" y="0"/>
                    <a:pt x="46837" y="15434"/>
                    <a:pt x="18609" y="45854"/>
                  </a:cubicBezTo>
                  <a:cubicBezTo>
                    <a:pt x="-1541" y="67578"/>
                    <a:pt x="-7" y="88871"/>
                    <a:pt x="46" y="89290"/>
                  </a:cubicBezTo>
                  <a:lnTo>
                    <a:pt x="46" y="372061"/>
                  </a:lnTo>
                  <a:cubicBezTo>
                    <a:pt x="46" y="390224"/>
                    <a:pt x="14938" y="404997"/>
                    <a:pt x="33247" y="404997"/>
                  </a:cubicBezTo>
                  <a:lnTo>
                    <a:pt x="63733" y="404997"/>
                  </a:lnTo>
                  <a:lnTo>
                    <a:pt x="28841" y="450168"/>
                  </a:lnTo>
                  <a:cubicBezTo>
                    <a:pt x="26895" y="452684"/>
                    <a:pt x="27382" y="456291"/>
                    <a:pt x="29918" y="458221"/>
                  </a:cubicBezTo>
                  <a:cubicBezTo>
                    <a:pt x="30972" y="459020"/>
                    <a:pt x="32211" y="459404"/>
                    <a:pt x="33438" y="459404"/>
                  </a:cubicBezTo>
                  <a:cubicBezTo>
                    <a:pt x="35175" y="459404"/>
                    <a:pt x="36895" y="458629"/>
                    <a:pt x="38036" y="457153"/>
                  </a:cubicBezTo>
                  <a:lnTo>
                    <a:pt x="51052" y="440300"/>
                  </a:lnTo>
                  <a:lnTo>
                    <a:pt x="309584" y="440300"/>
                  </a:lnTo>
                  <a:lnTo>
                    <a:pt x="322601" y="457153"/>
                  </a:lnTo>
                  <a:cubicBezTo>
                    <a:pt x="323741" y="458629"/>
                    <a:pt x="325461" y="459404"/>
                    <a:pt x="327198" y="459404"/>
                  </a:cubicBezTo>
                  <a:cubicBezTo>
                    <a:pt x="328426" y="459404"/>
                    <a:pt x="329665" y="459020"/>
                    <a:pt x="330719" y="458221"/>
                  </a:cubicBezTo>
                  <a:cubicBezTo>
                    <a:pt x="333255" y="456291"/>
                    <a:pt x="333735" y="452684"/>
                    <a:pt x="331796" y="450168"/>
                  </a:cubicBezTo>
                  <a:lnTo>
                    <a:pt x="296897" y="404986"/>
                  </a:lnTo>
                  <a:lnTo>
                    <a:pt x="314297" y="404986"/>
                  </a:lnTo>
                  <a:cubicBezTo>
                    <a:pt x="314436" y="405003"/>
                    <a:pt x="315096" y="405038"/>
                    <a:pt x="316162" y="405038"/>
                  </a:cubicBezTo>
                  <a:close/>
                  <a:moveTo>
                    <a:pt x="11609" y="122255"/>
                  </a:moveTo>
                  <a:lnTo>
                    <a:pt x="349016" y="122255"/>
                  </a:lnTo>
                  <a:lnTo>
                    <a:pt x="349016" y="249220"/>
                  </a:lnTo>
                  <a:lnTo>
                    <a:pt x="11615" y="249220"/>
                  </a:lnTo>
                  <a:lnTo>
                    <a:pt x="11609" y="122255"/>
                  </a:lnTo>
                  <a:close/>
                  <a:moveTo>
                    <a:pt x="27127" y="53637"/>
                  </a:moveTo>
                  <a:cubicBezTo>
                    <a:pt x="44967" y="34407"/>
                    <a:pt x="86020" y="11488"/>
                    <a:pt x="180321" y="11488"/>
                  </a:cubicBezTo>
                  <a:cubicBezTo>
                    <a:pt x="273846" y="11488"/>
                    <a:pt x="314940" y="34177"/>
                    <a:pt x="332942" y="53212"/>
                  </a:cubicBezTo>
                  <a:cubicBezTo>
                    <a:pt x="349960" y="71208"/>
                    <a:pt x="349074" y="88176"/>
                    <a:pt x="349016" y="89296"/>
                  </a:cubicBezTo>
                  <a:lnTo>
                    <a:pt x="349016" y="110767"/>
                  </a:lnTo>
                  <a:lnTo>
                    <a:pt x="11609" y="110767"/>
                  </a:lnTo>
                  <a:lnTo>
                    <a:pt x="11609" y="88819"/>
                  </a:lnTo>
                  <a:cubicBezTo>
                    <a:pt x="11591" y="88653"/>
                    <a:pt x="10381" y="71691"/>
                    <a:pt x="27127" y="53637"/>
                  </a:cubicBezTo>
                  <a:close/>
                  <a:moveTo>
                    <a:pt x="11626" y="372061"/>
                  </a:moveTo>
                  <a:lnTo>
                    <a:pt x="11620" y="260708"/>
                  </a:lnTo>
                  <a:lnTo>
                    <a:pt x="349016" y="260708"/>
                  </a:lnTo>
                  <a:lnTo>
                    <a:pt x="349016" y="364755"/>
                  </a:lnTo>
                  <a:lnTo>
                    <a:pt x="349016" y="364761"/>
                  </a:lnTo>
                  <a:cubicBezTo>
                    <a:pt x="349022" y="373486"/>
                    <a:pt x="346457" y="380315"/>
                    <a:pt x="341390" y="385071"/>
                  </a:cubicBezTo>
                  <a:cubicBezTo>
                    <a:pt x="331541" y="394319"/>
                    <a:pt x="315137" y="393544"/>
                    <a:pt x="314645" y="393509"/>
                  </a:cubicBezTo>
                  <a:lnTo>
                    <a:pt x="33247" y="393509"/>
                  </a:lnTo>
                  <a:cubicBezTo>
                    <a:pt x="21325" y="393515"/>
                    <a:pt x="11626" y="383894"/>
                    <a:pt x="11626" y="372061"/>
                  </a:cubicBezTo>
                  <a:close/>
                  <a:moveTo>
                    <a:pt x="300713" y="428823"/>
                  </a:moveTo>
                  <a:lnTo>
                    <a:pt x="59929" y="428823"/>
                  </a:lnTo>
                  <a:lnTo>
                    <a:pt x="78331" y="404997"/>
                  </a:lnTo>
                  <a:lnTo>
                    <a:pt x="282306" y="404992"/>
                  </a:lnTo>
                  <a:lnTo>
                    <a:pt x="300713" y="428823"/>
                  </a:lnTo>
                  <a:close/>
                </a:path>
              </a:pathLst>
            </a:custGeom>
            <a:solidFill>
              <a:srgbClr val="FD404A"/>
            </a:solidFill>
            <a:ln w="5715" cap="flat">
              <a:solidFill>
                <a:srgbClr val="034EA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66E0BBE4-781E-6C44-8B4E-CE47FF2519CF}"/>
                </a:ext>
              </a:extLst>
            </p:cNvPr>
            <p:cNvSpPr/>
            <p:nvPr/>
          </p:nvSpPr>
          <p:spPr>
            <a:xfrm>
              <a:off x="801907" y="2356807"/>
              <a:ext cx="63490" cy="62982"/>
            </a:xfrm>
            <a:custGeom>
              <a:avLst/>
              <a:gdLst>
                <a:gd name="connsiteX0" fmla="*/ 31748 w 63490"/>
                <a:gd name="connsiteY0" fmla="*/ 0 h 62982"/>
                <a:gd name="connsiteX1" fmla="*/ 0 w 63490"/>
                <a:gd name="connsiteY1" fmla="*/ 31494 h 62982"/>
                <a:gd name="connsiteX2" fmla="*/ 31748 w 63490"/>
                <a:gd name="connsiteY2" fmla="*/ 62983 h 62982"/>
                <a:gd name="connsiteX3" fmla="*/ 63491 w 63490"/>
                <a:gd name="connsiteY3" fmla="*/ 31494 h 62982"/>
                <a:gd name="connsiteX4" fmla="*/ 31748 w 63490"/>
                <a:gd name="connsiteY4" fmla="*/ 0 h 62982"/>
                <a:gd name="connsiteX5" fmla="*/ 31748 w 63490"/>
                <a:gd name="connsiteY5" fmla="*/ 51501 h 62982"/>
                <a:gd name="connsiteX6" fmla="*/ 11581 w 63490"/>
                <a:gd name="connsiteY6" fmla="*/ 31500 h 62982"/>
                <a:gd name="connsiteX7" fmla="*/ 31748 w 63490"/>
                <a:gd name="connsiteY7" fmla="*/ 11494 h 62982"/>
                <a:gd name="connsiteX8" fmla="*/ 51910 w 63490"/>
                <a:gd name="connsiteY8" fmla="*/ 31500 h 62982"/>
                <a:gd name="connsiteX9" fmla="*/ 31748 w 63490"/>
                <a:gd name="connsiteY9" fmla="*/ 51501 h 6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90" h="62982">
                  <a:moveTo>
                    <a:pt x="31748" y="0"/>
                  </a:moveTo>
                  <a:cubicBezTo>
                    <a:pt x="14244" y="0"/>
                    <a:pt x="0" y="14130"/>
                    <a:pt x="0" y="31494"/>
                  </a:cubicBezTo>
                  <a:cubicBezTo>
                    <a:pt x="0" y="48858"/>
                    <a:pt x="14238" y="62983"/>
                    <a:pt x="31748" y="62983"/>
                  </a:cubicBezTo>
                  <a:cubicBezTo>
                    <a:pt x="49252" y="62983"/>
                    <a:pt x="63491" y="48858"/>
                    <a:pt x="63491" y="31494"/>
                  </a:cubicBezTo>
                  <a:cubicBezTo>
                    <a:pt x="63491" y="14130"/>
                    <a:pt x="49252" y="0"/>
                    <a:pt x="31748" y="0"/>
                  </a:cubicBezTo>
                  <a:close/>
                  <a:moveTo>
                    <a:pt x="31748" y="51501"/>
                  </a:moveTo>
                  <a:cubicBezTo>
                    <a:pt x="20631" y="51501"/>
                    <a:pt x="11581" y="42529"/>
                    <a:pt x="11581" y="31500"/>
                  </a:cubicBezTo>
                  <a:cubicBezTo>
                    <a:pt x="11581" y="20466"/>
                    <a:pt x="20625" y="11494"/>
                    <a:pt x="31748" y="11494"/>
                  </a:cubicBezTo>
                  <a:cubicBezTo>
                    <a:pt x="42871" y="11494"/>
                    <a:pt x="51910" y="20466"/>
                    <a:pt x="51910" y="31500"/>
                  </a:cubicBezTo>
                  <a:cubicBezTo>
                    <a:pt x="51910" y="42529"/>
                    <a:pt x="42866" y="51501"/>
                    <a:pt x="31748" y="51501"/>
                  </a:cubicBezTo>
                  <a:close/>
                </a:path>
              </a:pathLst>
            </a:custGeom>
            <a:solidFill>
              <a:srgbClr val="FD404A"/>
            </a:solidFill>
            <a:ln w="5715" cap="flat">
              <a:solidFill>
                <a:srgbClr val="034EA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8AF89738-0786-DA42-B078-51E40D6B77B0}"/>
                </a:ext>
              </a:extLst>
            </p:cNvPr>
            <p:cNvSpPr/>
            <p:nvPr/>
          </p:nvSpPr>
          <p:spPr>
            <a:xfrm>
              <a:off x="1001806" y="2356807"/>
              <a:ext cx="63490" cy="62982"/>
            </a:xfrm>
            <a:custGeom>
              <a:avLst/>
              <a:gdLst>
                <a:gd name="connsiteX0" fmla="*/ 31742 w 63490"/>
                <a:gd name="connsiteY0" fmla="*/ 0 h 62982"/>
                <a:gd name="connsiteX1" fmla="*/ 0 w 63490"/>
                <a:gd name="connsiteY1" fmla="*/ 31494 h 62982"/>
                <a:gd name="connsiteX2" fmla="*/ 31742 w 63490"/>
                <a:gd name="connsiteY2" fmla="*/ 62983 h 62982"/>
                <a:gd name="connsiteX3" fmla="*/ 63491 w 63490"/>
                <a:gd name="connsiteY3" fmla="*/ 31494 h 62982"/>
                <a:gd name="connsiteX4" fmla="*/ 31742 w 63490"/>
                <a:gd name="connsiteY4" fmla="*/ 0 h 62982"/>
                <a:gd name="connsiteX5" fmla="*/ 31742 w 63490"/>
                <a:gd name="connsiteY5" fmla="*/ 51501 h 62982"/>
                <a:gd name="connsiteX6" fmla="*/ 11581 w 63490"/>
                <a:gd name="connsiteY6" fmla="*/ 31500 h 62982"/>
                <a:gd name="connsiteX7" fmla="*/ 31742 w 63490"/>
                <a:gd name="connsiteY7" fmla="*/ 11494 h 62982"/>
                <a:gd name="connsiteX8" fmla="*/ 51910 w 63490"/>
                <a:gd name="connsiteY8" fmla="*/ 31500 h 62982"/>
                <a:gd name="connsiteX9" fmla="*/ 31742 w 63490"/>
                <a:gd name="connsiteY9" fmla="*/ 51501 h 6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90" h="62982">
                  <a:moveTo>
                    <a:pt x="31742" y="0"/>
                  </a:moveTo>
                  <a:cubicBezTo>
                    <a:pt x="14238" y="0"/>
                    <a:pt x="0" y="14130"/>
                    <a:pt x="0" y="31494"/>
                  </a:cubicBezTo>
                  <a:cubicBezTo>
                    <a:pt x="0" y="48858"/>
                    <a:pt x="14238" y="62983"/>
                    <a:pt x="31742" y="62983"/>
                  </a:cubicBezTo>
                  <a:cubicBezTo>
                    <a:pt x="49247" y="62983"/>
                    <a:pt x="63491" y="48858"/>
                    <a:pt x="63491" y="31494"/>
                  </a:cubicBezTo>
                  <a:cubicBezTo>
                    <a:pt x="63491" y="14130"/>
                    <a:pt x="49252" y="0"/>
                    <a:pt x="31742" y="0"/>
                  </a:cubicBezTo>
                  <a:close/>
                  <a:moveTo>
                    <a:pt x="31742" y="51501"/>
                  </a:moveTo>
                  <a:cubicBezTo>
                    <a:pt x="20625" y="51501"/>
                    <a:pt x="11581" y="42529"/>
                    <a:pt x="11581" y="31500"/>
                  </a:cubicBezTo>
                  <a:cubicBezTo>
                    <a:pt x="11581" y="20466"/>
                    <a:pt x="20625" y="11494"/>
                    <a:pt x="31742" y="11494"/>
                  </a:cubicBezTo>
                  <a:cubicBezTo>
                    <a:pt x="42860" y="11494"/>
                    <a:pt x="51910" y="20466"/>
                    <a:pt x="51910" y="31500"/>
                  </a:cubicBezTo>
                  <a:cubicBezTo>
                    <a:pt x="51910" y="42529"/>
                    <a:pt x="42866" y="51501"/>
                    <a:pt x="31742" y="51501"/>
                  </a:cubicBezTo>
                  <a:close/>
                </a:path>
              </a:pathLst>
            </a:custGeom>
            <a:solidFill>
              <a:srgbClr val="FD404A"/>
            </a:solidFill>
            <a:ln w="5715" cap="flat">
              <a:solidFill>
                <a:srgbClr val="034EA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70EEEC8A-52C9-4540-BA25-393C344B8627}"/>
                </a:ext>
              </a:extLst>
            </p:cNvPr>
            <p:cNvSpPr/>
            <p:nvPr/>
          </p:nvSpPr>
          <p:spPr>
            <a:xfrm>
              <a:off x="869138" y="2106088"/>
              <a:ext cx="129685" cy="43470"/>
            </a:xfrm>
            <a:custGeom>
              <a:avLst/>
              <a:gdLst>
                <a:gd name="connsiteX0" fmla="*/ 21135 w 129685"/>
                <a:gd name="connsiteY0" fmla="*/ 43471 h 43470"/>
                <a:gd name="connsiteX1" fmla="*/ 108557 w 129685"/>
                <a:gd name="connsiteY1" fmla="*/ 43471 h 43470"/>
                <a:gd name="connsiteX2" fmla="*/ 129686 w 129685"/>
                <a:gd name="connsiteY2" fmla="*/ 22505 h 43470"/>
                <a:gd name="connsiteX3" fmla="*/ 129686 w 129685"/>
                <a:gd name="connsiteY3" fmla="*/ 20960 h 43470"/>
                <a:gd name="connsiteX4" fmla="*/ 108557 w 129685"/>
                <a:gd name="connsiteY4" fmla="*/ 0 h 43470"/>
                <a:gd name="connsiteX5" fmla="*/ 21135 w 129685"/>
                <a:gd name="connsiteY5" fmla="*/ 0 h 43470"/>
                <a:gd name="connsiteX6" fmla="*/ 0 w 129685"/>
                <a:gd name="connsiteY6" fmla="*/ 20960 h 43470"/>
                <a:gd name="connsiteX7" fmla="*/ 0 w 129685"/>
                <a:gd name="connsiteY7" fmla="*/ 22505 h 43470"/>
                <a:gd name="connsiteX8" fmla="*/ 21135 w 129685"/>
                <a:gd name="connsiteY8" fmla="*/ 43471 h 43470"/>
                <a:gd name="connsiteX9" fmla="*/ 11581 w 129685"/>
                <a:gd name="connsiteY9" fmla="*/ 20960 h 43470"/>
                <a:gd name="connsiteX10" fmla="*/ 21135 w 129685"/>
                <a:gd name="connsiteY10" fmla="*/ 11488 h 43470"/>
                <a:gd name="connsiteX11" fmla="*/ 108557 w 129685"/>
                <a:gd name="connsiteY11" fmla="*/ 11488 h 43470"/>
                <a:gd name="connsiteX12" fmla="*/ 118105 w 129685"/>
                <a:gd name="connsiteY12" fmla="*/ 20960 h 43470"/>
                <a:gd name="connsiteX13" fmla="*/ 118105 w 129685"/>
                <a:gd name="connsiteY13" fmla="*/ 22505 h 43470"/>
                <a:gd name="connsiteX14" fmla="*/ 108557 w 129685"/>
                <a:gd name="connsiteY14" fmla="*/ 31983 h 43470"/>
                <a:gd name="connsiteX15" fmla="*/ 21135 w 129685"/>
                <a:gd name="connsiteY15" fmla="*/ 31983 h 43470"/>
                <a:gd name="connsiteX16" fmla="*/ 11581 w 129685"/>
                <a:gd name="connsiteY16" fmla="*/ 22505 h 43470"/>
                <a:gd name="connsiteX17" fmla="*/ 11581 w 129685"/>
                <a:gd name="connsiteY17" fmla="*/ 20960 h 4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685" h="43470">
                  <a:moveTo>
                    <a:pt x="21135" y="43471"/>
                  </a:moveTo>
                  <a:lnTo>
                    <a:pt x="108557" y="43471"/>
                  </a:lnTo>
                  <a:cubicBezTo>
                    <a:pt x="120207" y="43471"/>
                    <a:pt x="129686" y="34062"/>
                    <a:pt x="129686" y="22505"/>
                  </a:cubicBezTo>
                  <a:lnTo>
                    <a:pt x="129686" y="20960"/>
                  </a:lnTo>
                  <a:cubicBezTo>
                    <a:pt x="129686" y="9397"/>
                    <a:pt x="120207" y="0"/>
                    <a:pt x="108557" y="0"/>
                  </a:cubicBezTo>
                  <a:lnTo>
                    <a:pt x="21135" y="0"/>
                  </a:lnTo>
                  <a:cubicBezTo>
                    <a:pt x="9479" y="0"/>
                    <a:pt x="0" y="9403"/>
                    <a:pt x="0" y="20960"/>
                  </a:cubicBezTo>
                  <a:lnTo>
                    <a:pt x="0" y="22505"/>
                  </a:lnTo>
                  <a:cubicBezTo>
                    <a:pt x="0" y="34068"/>
                    <a:pt x="9479" y="43471"/>
                    <a:pt x="21135" y="43471"/>
                  </a:cubicBezTo>
                  <a:close/>
                  <a:moveTo>
                    <a:pt x="11581" y="20960"/>
                  </a:moveTo>
                  <a:cubicBezTo>
                    <a:pt x="11581" y="15739"/>
                    <a:pt x="15865" y="11488"/>
                    <a:pt x="21135" y="11488"/>
                  </a:cubicBezTo>
                  <a:lnTo>
                    <a:pt x="108557" y="11488"/>
                  </a:lnTo>
                  <a:cubicBezTo>
                    <a:pt x="113826" y="11488"/>
                    <a:pt x="118105" y="15739"/>
                    <a:pt x="118105" y="20960"/>
                  </a:cubicBezTo>
                  <a:lnTo>
                    <a:pt x="118105" y="22505"/>
                  </a:lnTo>
                  <a:cubicBezTo>
                    <a:pt x="118105" y="27732"/>
                    <a:pt x="113820" y="31983"/>
                    <a:pt x="108557" y="31983"/>
                  </a:cubicBezTo>
                  <a:lnTo>
                    <a:pt x="21135" y="31983"/>
                  </a:lnTo>
                  <a:cubicBezTo>
                    <a:pt x="15865" y="31983"/>
                    <a:pt x="11581" y="27732"/>
                    <a:pt x="11581" y="22505"/>
                  </a:cubicBezTo>
                  <a:lnTo>
                    <a:pt x="11581" y="20960"/>
                  </a:lnTo>
                  <a:close/>
                </a:path>
              </a:pathLst>
            </a:custGeom>
            <a:solidFill>
              <a:srgbClr val="FD404A"/>
            </a:solidFill>
            <a:ln w="5715" cap="flat">
              <a:solidFill>
                <a:srgbClr val="034EA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5" name="Titolo 1">
            <a:extLst>
              <a:ext uri="{FF2B5EF4-FFF2-40B4-BE49-F238E27FC236}">
                <a16:creationId xmlns:a16="http://schemas.microsoft.com/office/drawing/2014/main" id="{660A9272-4B7B-4C08-A916-BA2D304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24" y="181027"/>
            <a:ext cx="6527800" cy="806768"/>
          </a:xfrm>
        </p:spPr>
        <p:txBody>
          <a:bodyPr>
            <a:normAutofit fontScale="90000"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Definizione Proposta progettuale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8477" y="1231176"/>
            <a:ext cx="250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itillium Web" panose="020B0604020202020204" charset="0"/>
              </a:rPr>
              <a:t>ANALISI CRITERI</a:t>
            </a:r>
          </a:p>
        </p:txBody>
      </p:sp>
      <p:sp>
        <p:nvSpPr>
          <p:cNvPr id="21" name="Google Shape;139;p12"/>
          <p:cNvSpPr/>
          <p:nvPr/>
        </p:nvSpPr>
        <p:spPr>
          <a:xfrm>
            <a:off x="2439676" y="1186208"/>
            <a:ext cx="280500" cy="414300"/>
          </a:xfrm>
          <a:prstGeom prst="chevron">
            <a:avLst>
              <a:gd name="adj" fmla="val 48886"/>
            </a:avLst>
          </a:prstGeom>
          <a:solidFill>
            <a:srgbClr val="034EA2"/>
          </a:solidFill>
          <a:ln w="9525" cap="flat" cmpd="sng">
            <a:solidFill>
              <a:srgbClr val="034E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171234" y="2085424"/>
            <a:ext cx="3828758" cy="1530220"/>
          </a:xfrm>
          <a:prstGeom prst="rect">
            <a:avLst/>
          </a:prstGeom>
          <a:solidFill>
            <a:schemeClr val="bg1"/>
          </a:solidFill>
          <a:ln>
            <a:solidFill>
              <a:srgbClr val="034E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Titillium Web" panose="020B0604020202020204" charset="0"/>
              </a:rPr>
              <a:t>TAVOLO DI LAVORO</a:t>
            </a:r>
          </a:p>
          <a:p>
            <a:pPr algn="ctr"/>
            <a:endParaRPr lang="it-IT" sz="1600" dirty="0">
              <a:solidFill>
                <a:schemeClr val="tx1"/>
              </a:solidFill>
              <a:latin typeface="Titillium Web" panose="020B0604020202020204" charset="0"/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Titillium Web" panose="020B0604020202020204" charset="0"/>
              </a:rPr>
              <a:t>ATM,RFI, FN</a:t>
            </a:r>
          </a:p>
          <a:p>
            <a:pPr algn="ctr"/>
            <a:endParaRPr lang="it-IT" sz="1600" dirty="0">
              <a:solidFill>
                <a:schemeClr val="tx1"/>
              </a:solidFill>
              <a:latin typeface="Titillium Web" panose="020B060402020202020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376802" y="2081650"/>
            <a:ext cx="3828758" cy="1530220"/>
          </a:xfrm>
          <a:prstGeom prst="rect">
            <a:avLst/>
          </a:prstGeom>
          <a:solidFill>
            <a:schemeClr val="bg1"/>
          </a:solidFill>
          <a:ln>
            <a:solidFill>
              <a:srgbClr val="034E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Titillium Web" panose="020B0604020202020204" charset="0"/>
              </a:rPr>
              <a:t>TAVOLO DI LAVORO</a:t>
            </a:r>
          </a:p>
          <a:p>
            <a:pPr algn="ctr"/>
            <a:endParaRPr lang="it-IT" sz="1600" dirty="0">
              <a:solidFill>
                <a:schemeClr val="tx1"/>
              </a:solidFill>
              <a:latin typeface="Titillium Web" panose="020B0604020202020204" charset="0"/>
            </a:endParaRP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Titillium Web" panose="020B0604020202020204" charset="0"/>
              </a:rPr>
              <a:t>DIREZIONI COMUNE</a:t>
            </a:r>
          </a:p>
          <a:p>
            <a:pPr algn="ctr"/>
            <a:endParaRPr lang="it-IT" sz="1600" dirty="0">
              <a:solidFill>
                <a:schemeClr val="tx1"/>
              </a:solidFill>
              <a:latin typeface="Titillium Web" panose="020B0604020202020204" charset="0"/>
            </a:endParaRPr>
          </a:p>
        </p:txBody>
      </p:sp>
      <p:sp>
        <p:nvSpPr>
          <p:cNvPr id="23" name="Freccia circolare a destra 22"/>
          <p:cNvSpPr>
            <a:spLocks noChangeAspect="1"/>
          </p:cNvSpPr>
          <p:nvPr/>
        </p:nvSpPr>
        <p:spPr>
          <a:xfrm>
            <a:off x="6376802" y="3736784"/>
            <a:ext cx="848126" cy="1044000"/>
          </a:xfrm>
          <a:prstGeom prst="curvedRightArrow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309959" y="4359599"/>
            <a:ext cx="289560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tillium Web SemiBold" pitchFamily="2" charset="77"/>
              </a:rPr>
              <a:t>RIQUALIFICAZIONE 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Titillium Web SemiBold" pitchFamily="2" charset="77"/>
              </a:rPr>
              <a:t> AMBITO RUBATTINO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2104391" y="4403502"/>
            <a:ext cx="2897936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tillium Web SemiBold" pitchFamily="2" charset="77"/>
              </a:rPr>
              <a:t>RIQUALIFICAZIONE 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Titillium Web SemiBold" pitchFamily="2" charset="77"/>
              </a:rPr>
              <a:t>NODI INTERSCAMBIO</a:t>
            </a:r>
          </a:p>
        </p:txBody>
      </p:sp>
      <p:sp>
        <p:nvSpPr>
          <p:cNvPr id="30" name="Freccia circolare a destra 29"/>
          <p:cNvSpPr>
            <a:spLocks noChangeAspect="1"/>
          </p:cNvSpPr>
          <p:nvPr/>
        </p:nvSpPr>
        <p:spPr>
          <a:xfrm>
            <a:off x="1171234" y="3823484"/>
            <a:ext cx="848126" cy="1044000"/>
          </a:xfrm>
          <a:prstGeom prst="curvedRightArrow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ysClr val="windowText" lastClr="000000"/>
              </a:solidFill>
            </a:endParaRPr>
          </a:p>
        </p:txBody>
      </p:sp>
      <p:grpSp>
        <p:nvGrpSpPr>
          <p:cNvPr id="31" name="Google Shape;181;p48"/>
          <p:cNvGrpSpPr/>
          <p:nvPr/>
        </p:nvGrpSpPr>
        <p:grpSpPr>
          <a:xfrm>
            <a:off x="7227971" y="4347625"/>
            <a:ext cx="532798" cy="532798"/>
            <a:chOff x="59069" y="1375655"/>
            <a:chExt cx="599721" cy="496852"/>
          </a:xfrm>
        </p:grpSpPr>
        <p:sp>
          <p:nvSpPr>
            <p:cNvPr id="32" name="Google Shape;182;p48"/>
            <p:cNvSpPr/>
            <p:nvPr/>
          </p:nvSpPr>
          <p:spPr>
            <a:xfrm>
              <a:off x="388076" y="1415892"/>
              <a:ext cx="57093" cy="10298"/>
            </a:xfrm>
            <a:custGeom>
              <a:avLst/>
              <a:gdLst/>
              <a:ahLst/>
              <a:cxnLst/>
              <a:rect l="l" t="t" r="r" b="b"/>
              <a:pathLst>
                <a:path w="57093" h="10298" extrusionOk="0">
                  <a:moveTo>
                    <a:pt x="0" y="0"/>
                  </a:moveTo>
                  <a:lnTo>
                    <a:pt x="57093" y="0"/>
                  </a:lnTo>
                  <a:lnTo>
                    <a:pt x="5709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3;p48"/>
            <p:cNvSpPr/>
            <p:nvPr/>
          </p:nvSpPr>
          <p:spPr>
            <a:xfrm>
              <a:off x="388076" y="1439722"/>
              <a:ext cx="57093" cy="10298"/>
            </a:xfrm>
            <a:custGeom>
              <a:avLst/>
              <a:gdLst/>
              <a:ahLst/>
              <a:cxnLst/>
              <a:rect l="l" t="t" r="r" b="b"/>
              <a:pathLst>
                <a:path w="57093" h="10298" extrusionOk="0">
                  <a:moveTo>
                    <a:pt x="0" y="0"/>
                  </a:moveTo>
                  <a:lnTo>
                    <a:pt x="57093" y="0"/>
                  </a:lnTo>
                  <a:lnTo>
                    <a:pt x="5709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4;p48"/>
            <p:cNvSpPr/>
            <p:nvPr/>
          </p:nvSpPr>
          <p:spPr>
            <a:xfrm>
              <a:off x="388676" y="1463553"/>
              <a:ext cx="57093" cy="10298"/>
            </a:xfrm>
            <a:custGeom>
              <a:avLst/>
              <a:gdLst/>
              <a:ahLst/>
              <a:cxnLst/>
              <a:rect l="l" t="t" r="r" b="b"/>
              <a:pathLst>
                <a:path w="57093" h="10298" extrusionOk="0">
                  <a:moveTo>
                    <a:pt x="0" y="0"/>
                  </a:moveTo>
                  <a:lnTo>
                    <a:pt x="57093" y="0"/>
                  </a:lnTo>
                  <a:lnTo>
                    <a:pt x="5709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5;p48"/>
            <p:cNvSpPr/>
            <p:nvPr/>
          </p:nvSpPr>
          <p:spPr>
            <a:xfrm>
              <a:off x="270771" y="1521633"/>
              <a:ext cx="81202" cy="10298"/>
            </a:xfrm>
            <a:custGeom>
              <a:avLst/>
              <a:gdLst/>
              <a:ahLst/>
              <a:cxnLst/>
              <a:rect l="l" t="t" r="r" b="b"/>
              <a:pathLst>
                <a:path w="81202" h="10298" extrusionOk="0">
                  <a:moveTo>
                    <a:pt x="0" y="0"/>
                  </a:moveTo>
                  <a:lnTo>
                    <a:pt x="81202" y="0"/>
                  </a:lnTo>
                  <a:lnTo>
                    <a:pt x="8120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6;p48"/>
            <p:cNvSpPr/>
            <p:nvPr/>
          </p:nvSpPr>
          <p:spPr>
            <a:xfrm>
              <a:off x="388076" y="1487504"/>
              <a:ext cx="57093" cy="10298"/>
            </a:xfrm>
            <a:custGeom>
              <a:avLst/>
              <a:gdLst/>
              <a:ahLst/>
              <a:cxnLst/>
              <a:rect l="l" t="t" r="r" b="b"/>
              <a:pathLst>
                <a:path w="57093" h="10298" extrusionOk="0">
                  <a:moveTo>
                    <a:pt x="0" y="0"/>
                  </a:moveTo>
                  <a:lnTo>
                    <a:pt x="57093" y="0"/>
                  </a:lnTo>
                  <a:lnTo>
                    <a:pt x="5709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;p48"/>
            <p:cNvSpPr/>
            <p:nvPr/>
          </p:nvSpPr>
          <p:spPr>
            <a:xfrm>
              <a:off x="388076" y="1511334"/>
              <a:ext cx="57093" cy="10298"/>
            </a:xfrm>
            <a:custGeom>
              <a:avLst/>
              <a:gdLst/>
              <a:ahLst/>
              <a:cxnLst/>
              <a:rect l="l" t="t" r="r" b="b"/>
              <a:pathLst>
                <a:path w="57093" h="10298" extrusionOk="0">
                  <a:moveTo>
                    <a:pt x="0" y="0"/>
                  </a:moveTo>
                  <a:lnTo>
                    <a:pt x="57093" y="0"/>
                  </a:lnTo>
                  <a:lnTo>
                    <a:pt x="5709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8;p48"/>
            <p:cNvSpPr/>
            <p:nvPr/>
          </p:nvSpPr>
          <p:spPr>
            <a:xfrm>
              <a:off x="429457" y="1532291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9;p48"/>
            <p:cNvSpPr/>
            <p:nvPr/>
          </p:nvSpPr>
          <p:spPr>
            <a:xfrm>
              <a:off x="429457" y="1556122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90;p48"/>
            <p:cNvSpPr/>
            <p:nvPr/>
          </p:nvSpPr>
          <p:spPr>
            <a:xfrm>
              <a:off x="429697" y="1580072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91;p48"/>
            <p:cNvSpPr/>
            <p:nvPr/>
          </p:nvSpPr>
          <p:spPr>
            <a:xfrm>
              <a:off x="429457" y="1603903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92;p48"/>
            <p:cNvSpPr/>
            <p:nvPr/>
          </p:nvSpPr>
          <p:spPr>
            <a:xfrm>
              <a:off x="429457" y="1627734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93;p48"/>
            <p:cNvSpPr/>
            <p:nvPr/>
          </p:nvSpPr>
          <p:spPr>
            <a:xfrm>
              <a:off x="270771" y="1546661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94;p48"/>
            <p:cNvSpPr/>
            <p:nvPr/>
          </p:nvSpPr>
          <p:spPr>
            <a:xfrm>
              <a:off x="270771" y="1596598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95;p48"/>
            <p:cNvSpPr/>
            <p:nvPr/>
          </p:nvSpPr>
          <p:spPr>
            <a:xfrm>
              <a:off x="270771" y="1571570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96;p48"/>
            <p:cNvSpPr/>
            <p:nvPr/>
          </p:nvSpPr>
          <p:spPr>
            <a:xfrm>
              <a:off x="270771" y="1621626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97;p48"/>
            <p:cNvSpPr/>
            <p:nvPr/>
          </p:nvSpPr>
          <p:spPr>
            <a:xfrm>
              <a:off x="270771" y="1646535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98;p48"/>
            <p:cNvSpPr/>
            <p:nvPr/>
          </p:nvSpPr>
          <p:spPr>
            <a:xfrm>
              <a:off x="270771" y="1671563"/>
              <a:ext cx="15832" cy="10298"/>
            </a:xfrm>
            <a:custGeom>
              <a:avLst/>
              <a:gdLst/>
              <a:ahLst/>
              <a:cxnLst/>
              <a:rect l="l" t="t" r="r" b="b"/>
              <a:pathLst>
                <a:path w="15832" h="10298" extrusionOk="0">
                  <a:moveTo>
                    <a:pt x="0" y="0"/>
                  </a:moveTo>
                  <a:lnTo>
                    <a:pt x="15833" y="0"/>
                  </a:lnTo>
                  <a:lnTo>
                    <a:pt x="15833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99;p48"/>
            <p:cNvSpPr/>
            <p:nvPr/>
          </p:nvSpPr>
          <p:spPr>
            <a:xfrm>
              <a:off x="320907" y="1565822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00;p48"/>
            <p:cNvSpPr/>
            <p:nvPr/>
          </p:nvSpPr>
          <p:spPr>
            <a:xfrm>
              <a:off x="350174" y="1565822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01;p48"/>
            <p:cNvSpPr/>
            <p:nvPr/>
          </p:nvSpPr>
          <p:spPr>
            <a:xfrm>
              <a:off x="379560" y="1565822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02;p48"/>
            <p:cNvSpPr/>
            <p:nvPr/>
          </p:nvSpPr>
          <p:spPr>
            <a:xfrm>
              <a:off x="320907" y="159013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03;p48"/>
            <p:cNvSpPr/>
            <p:nvPr/>
          </p:nvSpPr>
          <p:spPr>
            <a:xfrm>
              <a:off x="350174" y="159013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04;p48"/>
            <p:cNvSpPr/>
            <p:nvPr/>
          </p:nvSpPr>
          <p:spPr>
            <a:xfrm>
              <a:off x="379560" y="159013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05;p48"/>
            <p:cNvSpPr/>
            <p:nvPr/>
          </p:nvSpPr>
          <p:spPr>
            <a:xfrm>
              <a:off x="320907" y="161444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06;p48"/>
            <p:cNvSpPr/>
            <p:nvPr/>
          </p:nvSpPr>
          <p:spPr>
            <a:xfrm>
              <a:off x="350174" y="161444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07;p48"/>
            <p:cNvSpPr/>
            <p:nvPr/>
          </p:nvSpPr>
          <p:spPr>
            <a:xfrm>
              <a:off x="379560" y="161444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08;p48"/>
            <p:cNvSpPr/>
            <p:nvPr/>
          </p:nvSpPr>
          <p:spPr>
            <a:xfrm>
              <a:off x="320907" y="163875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09;p48"/>
            <p:cNvSpPr/>
            <p:nvPr/>
          </p:nvSpPr>
          <p:spPr>
            <a:xfrm>
              <a:off x="350174" y="163875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0;p48"/>
            <p:cNvSpPr/>
            <p:nvPr/>
          </p:nvSpPr>
          <p:spPr>
            <a:xfrm>
              <a:off x="379560" y="1638751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1;p48"/>
            <p:cNvSpPr/>
            <p:nvPr/>
          </p:nvSpPr>
          <p:spPr>
            <a:xfrm>
              <a:off x="320907" y="1663060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2;p48"/>
            <p:cNvSpPr/>
            <p:nvPr/>
          </p:nvSpPr>
          <p:spPr>
            <a:xfrm>
              <a:off x="350174" y="1663060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3;p48"/>
            <p:cNvSpPr/>
            <p:nvPr/>
          </p:nvSpPr>
          <p:spPr>
            <a:xfrm>
              <a:off x="379560" y="1663060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14;p48"/>
            <p:cNvSpPr/>
            <p:nvPr/>
          </p:nvSpPr>
          <p:spPr>
            <a:xfrm>
              <a:off x="320907" y="1687370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15;p48"/>
            <p:cNvSpPr/>
            <p:nvPr/>
          </p:nvSpPr>
          <p:spPr>
            <a:xfrm>
              <a:off x="350174" y="1687370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6;p48"/>
            <p:cNvSpPr/>
            <p:nvPr/>
          </p:nvSpPr>
          <p:spPr>
            <a:xfrm>
              <a:off x="379560" y="1687370"/>
              <a:ext cx="17391" cy="10298"/>
            </a:xfrm>
            <a:custGeom>
              <a:avLst/>
              <a:gdLst/>
              <a:ahLst/>
              <a:cxnLst/>
              <a:rect l="l" t="t" r="r" b="b"/>
              <a:pathLst>
                <a:path w="17391" h="10298" extrusionOk="0">
                  <a:moveTo>
                    <a:pt x="0" y="0"/>
                  </a:moveTo>
                  <a:lnTo>
                    <a:pt x="17392" y="0"/>
                  </a:lnTo>
                  <a:lnTo>
                    <a:pt x="17392" y="10299"/>
                  </a:lnTo>
                  <a:lnTo>
                    <a:pt x="0" y="10299"/>
                  </a:ln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7;p48"/>
            <p:cNvSpPr/>
            <p:nvPr/>
          </p:nvSpPr>
          <p:spPr>
            <a:xfrm>
              <a:off x="59069" y="1375655"/>
              <a:ext cx="599721" cy="496852"/>
            </a:xfrm>
            <a:custGeom>
              <a:avLst/>
              <a:gdLst/>
              <a:ahLst/>
              <a:cxnLst/>
              <a:rect l="l" t="t" r="r" b="b"/>
              <a:pathLst>
                <a:path w="599721" h="496852" extrusionOk="0">
                  <a:moveTo>
                    <a:pt x="509523" y="361772"/>
                  </a:moveTo>
                  <a:cubicBezTo>
                    <a:pt x="502206" y="359975"/>
                    <a:pt x="494410" y="358179"/>
                    <a:pt x="486494" y="356622"/>
                  </a:cubicBezTo>
                  <a:cubicBezTo>
                    <a:pt x="487093" y="353509"/>
                    <a:pt x="487333" y="350275"/>
                    <a:pt x="487333" y="346922"/>
                  </a:cubicBezTo>
                  <a:cubicBezTo>
                    <a:pt x="487333" y="321176"/>
                    <a:pt x="470301" y="300219"/>
                    <a:pt x="449431" y="300219"/>
                  </a:cubicBezTo>
                  <a:cubicBezTo>
                    <a:pt x="447872" y="300219"/>
                    <a:pt x="446432" y="300339"/>
                    <a:pt x="444993" y="300578"/>
                  </a:cubicBezTo>
                  <a:cubicBezTo>
                    <a:pt x="438756" y="285370"/>
                    <a:pt x="425922" y="274831"/>
                    <a:pt x="411169" y="274831"/>
                  </a:cubicBezTo>
                  <a:cubicBezTo>
                    <a:pt x="411049" y="274831"/>
                    <a:pt x="410929" y="274831"/>
                    <a:pt x="410809" y="274831"/>
                  </a:cubicBezTo>
                  <a:lnTo>
                    <a:pt x="410809" y="20597"/>
                  </a:lnTo>
                  <a:lnTo>
                    <a:pt x="305378" y="0"/>
                  </a:lnTo>
                  <a:lnTo>
                    <a:pt x="305378" y="102867"/>
                  </a:lnTo>
                  <a:lnTo>
                    <a:pt x="188792" y="132805"/>
                  </a:lnTo>
                  <a:lnTo>
                    <a:pt x="188792" y="315547"/>
                  </a:lnTo>
                  <a:cubicBezTo>
                    <a:pt x="185794" y="317224"/>
                    <a:pt x="183035" y="319499"/>
                    <a:pt x="180516" y="322253"/>
                  </a:cubicBezTo>
                  <a:cubicBezTo>
                    <a:pt x="177278" y="321176"/>
                    <a:pt x="173919" y="320577"/>
                    <a:pt x="170441" y="320577"/>
                  </a:cubicBezTo>
                  <a:cubicBezTo>
                    <a:pt x="161925" y="320577"/>
                    <a:pt x="154128" y="324050"/>
                    <a:pt x="147771" y="329917"/>
                  </a:cubicBezTo>
                  <a:cubicBezTo>
                    <a:pt x="141534" y="321535"/>
                    <a:pt x="132538" y="316266"/>
                    <a:pt x="122583" y="316266"/>
                  </a:cubicBezTo>
                  <a:cubicBezTo>
                    <a:pt x="103632" y="316266"/>
                    <a:pt x="88279" y="335187"/>
                    <a:pt x="88279" y="358299"/>
                  </a:cubicBezTo>
                  <a:cubicBezTo>
                    <a:pt x="88279" y="359616"/>
                    <a:pt x="88279" y="360933"/>
                    <a:pt x="88399" y="362251"/>
                  </a:cubicBezTo>
                  <a:cubicBezTo>
                    <a:pt x="47738" y="372549"/>
                    <a:pt x="0" y="390632"/>
                    <a:pt x="0" y="418534"/>
                  </a:cubicBezTo>
                  <a:cubicBezTo>
                    <a:pt x="0" y="446915"/>
                    <a:pt x="49057" y="465118"/>
                    <a:pt x="90198" y="475297"/>
                  </a:cubicBezTo>
                  <a:cubicBezTo>
                    <a:pt x="146212" y="489188"/>
                    <a:pt x="220697" y="496852"/>
                    <a:pt x="299861" y="496852"/>
                  </a:cubicBezTo>
                  <a:cubicBezTo>
                    <a:pt x="379024" y="496852"/>
                    <a:pt x="453389" y="489188"/>
                    <a:pt x="509523" y="475297"/>
                  </a:cubicBezTo>
                  <a:cubicBezTo>
                    <a:pt x="550664" y="465118"/>
                    <a:pt x="599721" y="446915"/>
                    <a:pt x="599721" y="418534"/>
                  </a:cubicBezTo>
                  <a:cubicBezTo>
                    <a:pt x="599721" y="390153"/>
                    <a:pt x="550664" y="372070"/>
                    <a:pt x="509523" y="361772"/>
                  </a:cubicBezTo>
                  <a:close/>
                  <a:moveTo>
                    <a:pt x="477018" y="346922"/>
                  </a:moveTo>
                  <a:cubicBezTo>
                    <a:pt x="477018" y="367041"/>
                    <a:pt x="464664" y="383327"/>
                    <a:pt x="449431" y="383327"/>
                  </a:cubicBezTo>
                  <a:cubicBezTo>
                    <a:pt x="434198" y="383327"/>
                    <a:pt x="421844" y="367041"/>
                    <a:pt x="421844" y="346922"/>
                  </a:cubicBezTo>
                  <a:cubicBezTo>
                    <a:pt x="421844" y="326804"/>
                    <a:pt x="434198" y="310518"/>
                    <a:pt x="449431" y="310518"/>
                  </a:cubicBezTo>
                  <a:cubicBezTo>
                    <a:pt x="464664" y="310518"/>
                    <a:pt x="477018" y="326804"/>
                    <a:pt x="477018" y="346922"/>
                  </a:cubicBezTo>
                  <a:close/>
                  <a:moveTo>
                    <a:pt x="435158" y="303692"/>
                  </a:moveTo>
                  <a:cubicBezTo>
                    <a:pt x="421364" y="310637"/>
                    <a:pt x="411529" y="327403"/>
                    <a:pt x="411529" y="346922"/>
                  </a:cubicBezTo>
                  <a:cubicBezTo>
                    <a:pt x="411529" y="350635"/>
                    <a:pt x="411888" y="354347"/>
                    <a:pt x="412608" y="357820"/>
                  </a:cubicBezTo>
                  <a:cubicBezTo>
                    <a:pt x="412128" y="357820"/>
                    <a:pt x="411649" y="357820"/>
                    <a:pt x="411169" y="357820"/>
                  </a:cubicBezTo>
                  <a:cubicBezTo>
                    <a:pt x="395936" y="357820"/>
                    <a:pt x="383582" y="341533"/>
                    <a:pt x="383582" y="321415"/>
                  </a:cubicBezTo>
                  <a:cubicBezTo>
                    <a:pt x="383582" y="301297"/>
                    <a:pt x="395936" y="285010"/>
                    <a:pt x="411169" y="285010"/>
                  </a:cubicBezTo>
                  <a:cubicBezTo>
                    <a:pt x="421484" y="285130"/>
                    <a:pt x="430480" y="292675"/>
                    <a:pt x="435158" y="303692"/>
                  </a:cubicBezTo>
                  <a:close/>
                  <a:moveTo>
                    <a:pt x="400494" y="28980"/>
                  </a:moveTo>
                  <a:lnTo>
                    <a:pt x="400494" y="276628"/>
                  </a:lnTo>
                  <a:cubicBezTo>
                    <a:pt x="384781" y="282256"/>
                    <a:pt x="373266" y="300219"/>
                    <a:pt x="373266" y="321415"/>
                  </a:cubicBezTo>
                  <a:cubicBezTo>
                    <a:pt x="373266" y="329079"/>
                    <a:pt x="374826" y="336264"/>
                    <a:pt x="377464" y="342611"/>
                  </a:cubicBezTo>
                  <a:cubicBezTo>
                    <a:pt x="370987" y="342132"/>
                    <a:pt x="364390" y="341773"/>
                    <a:pt x="357674" y="341414"/>
                  </a:cubicBezTo>
                  <a:lnTo>
                    <a:pt x="357674" y="166815"/>
                  </a:lnTo>
                  <a:lnTo>
                    <a:pt x="315693" y="166815"/>
                  </a:lnTo>
                  <a:lnTo>
                    <a:pt x="315693" y="12454"/>
                  </a:lnTo>
                  <a:lnTo>
                    <a:pt x="400494" y="28980"/>
                  </a:lnTo>
                  <a:close/>
                  <a:moveTo>
                    <a:pt x="362471" y="484997"/>
                  </a:moveTo>
                  <a:cubicBezTo>
                    <a:pt x="358393" y="485236"/>
                    <a:pt x="354315" y="485476"/>
                    <a:pt x="350237" y="485595"/>
                  </a:cubicBezTo>
                  <a:cubicBezTo>
                    <a:pt x="370867" y="467633"/>
                    <a:pt x="381063" y="449310"/>
                    <a:pt x="380583" y="430988"/>
                  </a:cubicBezTo>
                  <a:cubicBezTo>
                    <a:pt x="379743" y="402727"/>
                    <a:pt x="353715" y="375663"/>
                    <a:pt x="303099" y="350395"/>
                  </a:cubicBezTo>
                  <a:cubicBezTo>
                    <a:pt x="311375" y="350395"/>
                    <a:pt x="319651" y="350515"/>
                    <a:pt x="327808" y="350754"/>
                  </a:cubicBezTo>
                  <a:cubicBezTo>
                    <a:pt x="372667" y="373028"/>
                    <a:pt x="395936" y="397578"/>
                    <a:pt x="397015" y="423923"/>
                  </a:cubicBezTo>
                  <a:cubicBezTo>
                    <a:pt x="397735" y="443682"/>
                    <a:pt x="385741" y="464639"/>
                    <a:pt x="362471" y="484997"/>
                  </a:cubicBezTo>
                  <a:close/>
                  <a:moveTo>
                    <a:pt x="347358" y="177114"/>
                  </a:moveTo>
                  <a:lnTo>
                    <a:pt x="347358" y="341054"/>
                  </a:lnTo>
                  <a:cubicBezTo>
                    <a:pt x="331766" y="340456"/>
                    <a:pt x="315933" y="340096"/>
                    <a:pt x="299861" y="340096"/>
                  </a:cubicBezTo>
                  <a:cubicBezTo>
                    <a:pt x="283788" y="340096"/>
                    <a:pt x="267835" y="340456"/>
                    <a:pt x="252363" y="341054"/>
                  </a:cubicBezTo>
                  <a:lnTo>
                    <a:pt x="252363" y="177114"/>
                  </a:lnTo>
                  <a:lnTo>
                    <a:pt x="347358" y="177114"/>
                  </a:lnTo>
                  <a:close/>
                  <a:moveTo>
                    <a:pt x="199227" y="140829"/>
                  </a:moveTo>
                  <a:lnTo>
                    <a:pt x="305378" y="113525"/>
                  </a:lnTo>
                  <a:lnTo>
                    <a:pt x="305378" y="166815"/>
                  </a:lnTo>
                  <a:lnTo>
                    <a:pt x="241927" y="166815"/>
                  </a:lnTo>
                  <a:lnTo>
                    <a:pt x="241927" y="341533"/>
                  </a:lnTo>
                  <a:cubicBezTo>
                    <a:pt x="239888" y="341653"/>
                    <a:pt x="237849" y="341773"/>
                    <a:pt x="235810" y="341893"/>
                  </a:cubicBezTo>
                  <a:cubicBezTo>
                    <a:pt x="231732" y="324529"/>
                    <a:pt x="218658" y="311715"/>
                    <a:pt x="203185" y="311715"/>
                  </a:cubicBezTo>
                  <a:cubicBezTo>
                    <a:pt x="201866" y="311715"/>
                    <a:pt x="200547" y="311835"/>
                    <a:pt x="199227" y="311955"/>
                  </a:cubicBezTo>
                  <a:lnTo>
                    <a:pt x="199227" y="140829"/>
                  </a:lnTo>
                  <a:close/>
                  <a:moveTo>
                    <a:pt x="203185" y="322014"/>
                  </a:moveTo>
                  <a:cubicBezTo>
                    <a:pt x="216259" y="322014"/>
                    <a:pt x="226934" y="336145"/>
                    <a:pt x="226934" y="353509"/>
                  </a:cubicBezTo>
                  <a:cubicBezTo>
                    <a:pt x="226934" y="369795"/>
                    <a:pt x="217579" y="383327"/>
                    <a:pt x="205584" y="384884"/>
                  </a:cubicBezTo>
                  <a:cubicBezTo>
                    <a:pt x="207384" y="379495"/>
                    <a:pt x="208343" y="373507"/>
                    <a:pt x="208343" y="367280"/>
                  </a:cubicBezTo>
                  <a:cubicBezTo>
                    <a:pt x="208343" y="350395"/>
                    <a:pt x="201026" y="335546"/>
                    <a:pt x="190112" y="327403"/>
                  </a:cubicBezTo>
                  <a:cubicBezTo>
                    <a:pt x="193830" y="323930"/>
                    <a:pt x="198268" y="322014"/>
                    <a:pt x="203185" y="322014"/>
                  </a:cubicBezTo>
                  <a:close/>
                  <a:moveTo>
                    <a:pt x="170441" y="330875"/>
                  </a:moveTo>
                  <a:cubicBezTo>
                    <a:pt x="185674" y="330875"/>
                    <a:pt x="198028" y="347162"/>
                    <a:pt x="198028" y="367280"/>
                  </a:cubicBezTo>
                  <a:cubicBezTo>
                    <a:pt x="198028" y="387399"/>
                    <a:pt x="185674" y="403685"/>
                    <a:pt x="170441" y="403685"/>
                  </a:cubicBezTo>
                  <a:cubicBezTo>
                    <a:pt x="155208" y="403685"/>
                    <a:pt x="142854" y="387399"/>
                    <a:pt x="142854" y="367280"/>
                  </a:cubicBezTo>
                  <a:cubicBezTo>
                    <a:pt x="142973" y="347162"/>
                    <a:pt x="155328" y="330875"/>
                    <a:pt x="170441" y="330875"/>
                  </a:cubicBezTo>
                  <a:close/>
                  <a:moveTo>
                    <a:pt x="122583" y="326445"/>
                  </a:moveTo>
                  <a:cubicBezTo>
                    <a:pt x="130020" y="326445"/>
                    <a:pt x="136616" y="330875"/>
                    <a:pt x="140934" y="337941"/>
                  </a:cubicBezTo>
                  <a:cubicBezTo>
                    <a:pt x="135657" y="345964"/>
                    <a:pt x="132538" y="356143"/>
                    <a:pt x="132538" y="367160"/>
                  </a:cubicBezTo>
                  <a:cubicBezTo>
                    <a:pt x="132538" y="373507"/>
                    <a:pt x="133618" y="379495"/>
                    <a:pt x="135417" y="385004"/>
                  </a:cubicBezTo>
                  <a:cubicBezTo>
                    <a:pt x="131699" y="388237"/>
                    <a:pt x="127261" y="390033"/>
                    <a:pt x="122583" y="390033"/>
                  </a:cubicBezTo>
                  <a:cubicBezTo>
                    <a:pt x="109389" y="390033"/>
                    <a:pt x="98594" y="375783"/>
                    <a:pt x="98594" y="358179"/>
                  </a:cubicBezTo>
                  <a:cubicBezTo>
                    <a:pt x="98714" y="340695"/>
                    <a:pt x="109389" y="326445"/>
                    <a:pt x="122583" y="326445"/>
                  </a:cubicBezTo>
                  <a:close/>
                  <a:moveTo>
                    <a:pt x="92717" y="465357"/>
                  </a:moveTo>
                  <a:cubicBezTo>
                    <a:pt x="41141" y="452544"/>
                    <a:pt x="10315" y="435060"/>
                    <a:pt x="10315" y="418534"/>
                  </a:cubicBezTo>
                  <a:cubicBezTo>
                    <a:pt x="10315" y="402368"/>
                    <a:pt x="40181" y="385123"/>
                    <a:pt x="90318" y="372310"/>
                  </a:cubicBezTo>
                  <a:cubicBezTo>
                    <a:pt x="94516" y="386680"/>
                    <a:pt x="104831" y="397458"/>
                    <a:pt x="117425" y="399853"/>
                  </a:cubicBezTo>
                  <a:lnTo>
                    <a:pt x="117425" y="423803"/>
                  </a:lnTo>
                  <a:lnTo>
                    <a:pt x="127741" y="423803"/>
                  </a:lnTo>
                  <a:lnTo>
                    <a:pt x="127741" y="399733"/>
                  </a:lnTo>
                  <a:cubicBezTo>
                    <a:pt x="132059" y="398895"/>
                    <a:pt x="136137" y="397098"/>
                    <a:pt x="139855" y="394464"/>
                  </a:cubicBezTo>
                  <a:cubicBezTo>
                    <a:pt x="145732" y="404523"/>
                    <a:pt x="154848" y="411469"/>
                    <a:pt x="165283" y="413265"/>
                  </a:cubicBezTo>
                  <a:lnTo>
                    <a:pt x="165283" y="440808"/>
                  </a:lnTo>
                  <a:lnTo>
                    <a:pt x="175598" y="440808"/>
                  </a:lnTo>
                  <a:lnTo>
                    <a:pt x="175598" y="413265"/>
                  </a:lnTo>
                  <a:cubicBezTo>
                    <a:pt x="184354" y="411828"/>
                    <a:pt x="192151" y="406559"/>
                    <a:pt x="198028" y="399015"/>
                  </a:cubicBezTo>
                  <a:lnTo>
                    <a:pt x="198028" y="418534"/>
                  </a:lnTo>
                  <a:lnTo>
                    <a:pt x="208343" y="418534"/>
                  </a:lnTo>
                  <a:lnTo>
                    <a:pt x="208343" y="394823"/>
                  </a:lnTo>
                  <a:cubicBezTo>
                    <a:pt x="224655" y="391710"/>
                    <a:pt x="237250" y="374346"/>
                    <a:pt x="237250" y="353509"/>
                  </a:cubicBezTo>
                  <a:cubicBezTo>
                    <a:pt x="237250" y="353030"/>
                    <a:pt x="237250" y="352551"/>
                    <a:pt x="237250" y="352191"/>
                  </a:cubicBezTo>
                  <a:cubicBezTo>
                    <a:pt x="251163" y="351473"/>
                    <a:pt x="265437" y="350994"/>
                    <a:pt x="279950" y="350754"/>
                  </a:cubicBezTo>
                  <a:cubicBezTo>
                    <a:pt x="280310" y="351114"/>
                    <a:pt x="280789" y="351473"/>
                    <a:pt x="281389" y="351712"/>
                  </a:cubicBezTo>
                  <a:cubicBezTo>
                    <a:pt x="338842" y="377220"/>
                    <a:pt x="369548" y="404763"/>
                    <a:pt x="370268" y="431467"/>
                  </a:cubicBezTo>
                  <a:cubicBezTo>
                    <a:pt x="370748" y="449430"/>
                    <a:pt x="358393" y="467752"/>
                    <a:pt x="333205" y="486314"/>
                  </a:cubicBezTo>
                  <a:cubicBezTo>
                    <a:pt x="322170" y="486673"/>
                    <a:pt x="311135" y="486793"/>
                    <a:pt x="299861" y="486793"/>
                  </a:cubicBezTo>
                  <a:cubicBezTo>
                    <a:pt x="221537" y="486673"/>
                    <a:pt x="148011" y="479129"/>
                    <a:pt x="92717" y="465357"/>
                  </a:cubicBezTo>
                  <a:close/>
                  <a:moveTo>
                    <a:pt x="507004" y="465357"/>
                  </a:moveTo>
                  <a:cubicBezTo>
                    <a:pt x="470781" y="474339"/>
                    <a:pt x="426761" y="480686"/>
                    <a:pt x="378664" y="484039"/>
                  </a:cubicBezTo>
                  <a:cubicBezTo>
                    <a:pt x="395816" y="466675"/>
                    <a:pt x="408170" y="446197"/>
                    <a:pt x="407211" y="423564"/>
                  </a:cubicBezTo>
                  <a:cubicBezTo>
                    <a:pt x="406131" y="397338"/>
                    <a:pt x="387180" y="373148"/>
                    <a:pt x="350717" y="351593"/>
                  </a:cubicBezTo>
                  <a:cubicBezTo>
                    <a:pt x="361872" y="352072"/>
                    <a:pt x="372787" y="352670"/>
                    <a:pt x="383582" y="353509"/>
                  </a:cubicBezTo>
                  <a:cubicBezTo>
                    <a:pt x="389339" y="361053"/>
                    <a:pt x="397135" y="366322"/>
                    <a:pt x="405891" y="367759"/>
                  </a:cubicBezTo>
                  <a:lnTo>
                    <a:pt x="405891" y="395302"/>
                  </a:lnTo>
                  <a:lnTo>
                    <a:pt x="416206" y="395302"/>
                  </a:lnTo>
                  <a:lnTo>
                    <a:pt x="416206" y="369555"/>
                  </a:lnTo>
                  <a:cubicBezTo>
                    <a:pt x="421844" y="382129"/>
                    <a:pt x="432159" y="391111"/>
                    <a:pt x="444153" y="393147"/>
                  </a:cubicBezTo>
                  <a:lnTo>
                    <a:pt x="444153" y="420690"/>
                  </a:lnTo>
                  <a:lnTo>
                    <a:pt x="454469" y="420690"/>
                  </a:lnTo>
                  <a:lnTo>
                    <a:pt x="454469" y="393147"/>
                  </a:lnTo>
                  <a:cubicBezTo>
                    <a:pt x="467423" y="390991"/>
                    <a:pt x="478337" y="380692"/>
                    <a:pt x="483615" y="366562"/>
                  </a:cubicBezTo>
                  <a:cubicBezTo>
                    <a:pt x="491651" y="368238"/>
                    <a:pt x="499448" y="369915"/>
                    <a:pt x="506884" y="371711"/>
                  </a:cubicBezTo>
                  <a:cubicBezTo>
                    <a:pt x="558460" y="384525"/>
                    <a:pt x="589286" y="402008"/>
                    <a:pt x="589286" y="418534"/>
                  </a:cubicBezTo>
                  <a:cubicBezTo>
                    <a:pt x="589406" y="435060"/>
                    <a:pt x="558580" y="452544"/>
                    <a:pt x="507004" y="465357"/>
                  </a:cubicBez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;p48"/>
            <p:cNvSpPr/>
            <p:nvPr/>
          </p:nvSpPr>
          <p:spPr>
            <a:xfrm>
              <a:off x="257097" y="1784369"/>
              <a:ext cx="154128" cy="64546"/>
            </a:xfrm>
            <a:custGeom>
              <a:avLst/>
              <a:gdLst/>
              <a:ahLst/>
              <a:cxnLst/>
              <a:rect l="l" t="t" r="r" b="b"/>
              <a:pathLst>
                <a:path w="154128" h="64546" extrusionOk="0">
                  <a:moveTo>
                    <a:pt x="154128" y="31255"/>
                  </a:moveTo>
                  <a:cubicBezTo>
                    <a:pt x="154128" y="13173"/>
                    <a:pt x="124022" y="0"/>
                    <a:pt x="82522" y="0"/>
                  </a:cubicBezTo>
                  <a:cubicBezTo>
                    <a:pt x="62131" y="0"/>
                    <a:pt x="27707" y="4072"/>
                    <a:pt x="27707" y="19520"/>
                  </a:cubicBezTo>
                  <a:cubicBezTo>
                    <a:pt x="27707" y="19879"/>
                    <a:pt x="27707" y="20118"/>
                    <a:pt x="27707" y="20478"/>
                  </a:cubicBezTo>
                  <a:cubicBezTo>
                    <a:pt x="9955" y="24549"/>
                    <a:pt x="0" y="31854"/>
                    <a:pt x="0" y="40955"/>
                  </a:cubicBezTo>
                  <a:cubicBezTo>
                    <a:pt x="0" y="56403"/>
                    <a:pt x="28907" y="64546"/>
                    <a:pt x="57333" y="64546"/>
                  </a:cubicBezTo>
                  <a:cubicBezTo>
                    <a:pt x="87319" y="64546"/>
                    <a:pt x="112148" y="61433"/>
                    <a:pt x="128940" y="55445"/>
                  </a:cubicBezTo>
                  <a:cubicBezTo>
                    <a:pt x="150770" y="47542"/>
                    <a:pt x="154128" y="36884"/>
                    <a:pt x="154128" y="31255"/>
                  </a:cubicBezTo>
                  <a:close/>
                  <a:moveTo>
                    <a:pt x="57333" y="54128"/>
                  </a:moveTo>
                  <a:cubicBezTo>
                    <a:pt x="28187" y="54128"/>
                    <a:pt x="10315" y="45506"/>
                    <a:pt x="10315" y="40836"/>
                  </a:cubicBezTo>
                  <a:cubicBezTo>
                    <a:pt x="10315" y="37842"/>
                    <a:pt x="18591" y="32094"/>
                    <a:pt x="36343" y="29220"/>
                  </a:cubicBezTo>
                  <a:cubicBezTo>
                    <a:pt x="38382" y="28860"/>
                    <a:pt x="39941" y="27423"/>
                    <a:pt x="40541" y="25507"/>
                  </a:cubicBezTo>
                  <a:cubicBezTo>
                    <a:pt x="41021" y="23591"/>
                    <a:pt x="40421" y="21555"/>
                    <a:pt x="38862" y="20238"/>
                  </a:cubicBezTo>
                  <a:cubicBezTo>
                    <a:pt x="38502" y="19879"/>
                    <a:pt x="38262" y="19639"/>
                    <a:pt x="38142" y="19400"/>
                  </a:cubicBezTo>
                  <a:cubicBezTo>
                    <a:pt x="40301" y="16047"/>
                    <a:pt x="56494" y="10179"/>
                    <a:pt x="82522" y="10179"/>
                  </a:cubicBezTo>
                  <a:cubicBezTo>
                    <a:pt x="122583" y="10179"/>
                    <a:pt x="143813" y="22394"/>
                    <a:pt x="143813" y="31136"/>
                  </a:cubicBezTo>
                  <a:cubicBezTo>
                    <a:pt x="143813" y="36045"/>
                    <a:pt x="136976" y="41434"/>
                    <a:pt x="125462" y="45506"/>
                  </a:cubicBezTo>
                  <a:cubicBezTo>
                    <a:pt x="114427" y="49577"/>
                    <a:pt x="93796" y="54128"/>
                    <a:pt x="57333" y="54128"/>
                  </a:cubicBezTo>
                  <a:close/>
                </a:path>
              </a:pathLst>
            </a:custGeom>
            <a:solidFill>
              <a:srgbClr val="F6B3B7"/>
            </a:solidFill>
            <a:ln>
              <a:solidFill>
                <a:srgbClr val="034EA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4" name="Picture 6" descr="Città Metropolitana di Mi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37" y="5599219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3182701" y="113892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itillium Web" panose="020B0604020202020204" charset="0"/>
              </a:rPr>
              <a:t>Interventi di ristrutturazione e rifunzionalizzazione </a:t>
            </a:r>
            <a:r>
              <a:rPr lang="it-IT" b="1" dirty="0">
                <a:latin typeface="Titillium Web" panose="020B0604020202020204" charset="0"/>
              </a:rPr>
              <a:t>edifici e aree pubbliche</a:t>
            </a:r>
            <a:r>
              <a:rPr lang="it-IT" dirty="0">
                <a:latin typeface="Titillium Web" panose="020B0604020202020204" charset="0"/>
              </a:rPr>
              <a:t>, con particolare attenzione al miglioramento del </a:t>
            </a:r>
            <a:r>
              <a:rPr lang="it-IT" b="1" dirty="0">
                <a:latin typeface="Titillium Web" panose="020B0604020202020204" charset="0"/>
              </a:rPr>
              <a:t>decoro</a:t>
            </a:r>
            <a:r>
              <a:rPr lang="it-IT" dirty="0">
                <a:latin typeface="Titillium Web" panose="020B0604020202020204" charset="0"/>
              </a:rPr>
              <a:t> e </a:t>
            </a:r>
            <a:r>
              <a:rPr lang="it-IT" b="1" dirty="0">
                <a:latin typeface="Titillium Web" panose="020B0604020202020204" charset="0"/>
              </a:rPr>
              <a:t>qualità urbana </a:t>
            </a:r>
            <a:r>
              <a:rPr lang="it-IT" dirty="0">
                <a:latin typeface="Titillium Web" panose="020B0604020202020204" charset="0"/>
              </a:rPr>
              <a:t>e all'</a:t>
            </a:r>
            <a:r>
              <a:rPr lang="it-IT" b="1" dirty="0">
                <a:latin typeface="Titillium Web" panose="020B0604020202020204" charset="0"/>
              </a:rPr>
              <a:t>accessibilità</a:t>
            </a:r>
          </a:p>
        </p:txBody>
      </p:sp>
      <p:sp>
        <p:nvSpPr>
          <p:cNvPr id="2051" name="CasellaDiTesto 2050"/>
          <p:cNvSpPr txBox="1"/>
          <p:nvPr/>
        </p:nvSpPr>
        <p:spPr>
          <a:xfrm>
            <a:off x="3251517" y="5844609"/>
            <a:ext cx="13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Web" panose="020B0604020202020204" charset="0"/>
              </a:rPr>
              <a:t>Trasmissione progetti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7887229" y="5919693"/>
            <a:ext cx="13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tillium Web" panose="020B0604020202020204" charset="0"/>
              </a:rPr>
              <a:t>Candidatura Ufficiale</a:t>
            </a:r>
          </a:p>
        </p:txBody>
      </p:sp>
      <p:pic>
        <p:nvPicPr>
          <p:cNvPr id="80" name="Google Shape;120;p1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949" y="5803303"/>
            <a:ext cx="140542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Immagine 20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527" y="5980219"/>
            <a:ext cx="273599" cy="252000"/>
          </a:xfrm>
          <a:prstGeom prst="rect">
            <a:avLst/>
          </a:prstGeom>
        </p:spPr>
      </p:pic>
      <p:pic>
        <p:nvPicPr>
          <p:cNvPr id="83" name="Immagin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246" y="5997723"/>
            <a:ext cx="273599" cy="252000"/>
          </a:xfrm>
          <a:prstGeom prst="rect">
            <a:avLst/>
          </a:prstGeom>
        </p:spPr>
      </p:pic>
      <p:pic>
        <p:nvPicPr>
          <p:cNvPr id="84" name="Immagin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898" y="6002350"/>
            <a:ext cx="273599" cy="252000"/>
          </a:xfrm>
          <a:prstGeom prst="rect">
            <a:avLst/>
          </a:prstGeom>
        </p:spPr>
      </p:pic>
      <p:pic>
        <p:nvPicPr>
          <p:cNvPr id="85" name="Immagin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460" y="5984814"/>
            <a:ext cx="273599" cy="252000"/>
          </a:xfrm>
          <a:prstGeom prst="rect">
            <a:avLst/>
          </a:prstGeom>
        </p:spPr>
      </p:pic>
      <p:sp>
        <p:nvSpPr>
          <p:cNvPr id="2059" name="AutoShape 14" descr="Nuovo Logo Ministero degli Interni: un ottimo Logo davve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6" name="Picture 18" descr="File:MinisteroIntern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05" y="5803303"/>
            <a:ext cx="17498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A9272-4B7B-4C08-A916-BA2D304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23" y="181027"/>
            <a:ext cx="9178739" cy="806768"/>
          </a:xfrm>
        </p:spPr>
        <p:txBody>
          <a:bodyPr>
            <a:normAutofit fontScale="90000"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Progetto Comune di Milano</a:t>
            </a:r>
            <a:br>
              <a:rPr lang="it-IT" sz="3500" b="1" dirty="0">
                <a:latin typeface="Titillium Web" panose="00000500000000000000" pitchFamily="2" charset="0"/>
              </a:rPr>
            </a:br>
            <a:r>
              <a:rPr lang="it-IT" sz="3500" b="1" dirty="0">
                <a:latin typeface="Titillium Web" panose="00000500000000000000" pitchFamily="2" charset="0"/>
              </a:rPr>
              <a:t>MICA: Milano Integrata, Connessa e Accessibile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5968E8-F723-4787-B5AF-6135A3A08409}"/>
              </a:ext>
            </a:extLst>
          </p:cNvPr>
          <p:cNvGrpSpPr/>
          <p:nvPr/>
        </p:nvGrpSpPr>
        <p:grpSpPr>
          <a:xfrm>
            <a:off x="1655481" y="1789615"/>
            <a:ext cx="6516628" cy="2477296"/>
            <a:chOff x="2207270" y="922718"/>
            <a:chExt cx="8856169" cy="2684497"/>
          </a:xfrm>
        </p:grpSpPr>
        <p:sp>
          <p:nvSpPr>
            <p:cNvPr id="7" name="Figura a mano libera: forma 5">
              <a:extLst>
                <a:ext uri="{FF2B5EF4-FFF2-40B4-BE49-F238E27FC236}">
                  <a16:creationId xmlns:a16="http://schemas.microsoft.com/office/drawing/2014/main" id="{065F9448-C40A-4D25-A8B9-28ADE84D0C49}"/>
                </a:ext>
              </a:extLst>
            </p:cNvPr>
            <p:cNvSpPr/>
            <p:nvPr/>
          </p:nvSpPr>
          <p:spPr>
            <a:xfrm>
              <a:off x="2207270" y="922718"/>
              <a:ext cx="8856169" cy="615792"/>
            </a:xfrm>
            <a:custGeom>
              <a:avLst/>
              <a:gdLst>
                <a:gd name="connsiteX0" fmla="*/ 0 w 6992874"/>
                <a:gd name="connsiteY0" fmla="*/ 0 h 615789"/>
                <a:gd name="connsiteX1" fmla="*/ 6684980 w 6992874"/>
                <a:gd name="connsiteY1" fmla="*/ 0 h 615789"/>
                <a:gd name="connsiteX2" fmla="*/ 6992874 w 6992874"/>
                <a:gd name="connsiteY2" fmla="*/ 307895 h 615789"/>
                <a:gd name="connsiteX3" fmla="*/ 6684980 w 6992874"/>
                <a:gd name="connsiteY3" fmla="*/ 615789 h 615789"/>
                <a:gd name="connsiteX4" fmla="*/ 0 w 6992874"/>
                <a:gd name="connsiteY4" fmla="*/ 615789 h 615789"/>
                <a:gd name="connsiteX5" fmla="*/ 0 w 6992874"/>
                <a:gd name="connsiteY5" fmla="*/ 0 h 61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2874" h="615789">
                  <a:moveTo>
                    <a:pt x="6992874" y="615788"/>
                  </a:moveTo>
                  <a:lnTo>
                    <a:pt x="307894" y="615788"/>
                  </a:lnTo>
                  <a:lnTo>
                    <a:pt x="0" y="307894"/>
                  </a:lnTo>
                  <a:lnTo>
                    <a:pt x="307894" y="1"/>
                  </a:lnTo>
                  <a:lnTo>
                    <a:pt x="6992874" y="1"/>
                  </a:lnTo>
                  <a:lnTo>
                    <a:pt x="6992874" y="61578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493" tIns="68581" rIns="128016" bIns="68581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  <a:latin typeface="Titillium Web" panose="00000500000000000000" pitchFamily="2" charset="0"/>
                </a:rPr>
                <a:t>Rigenerazione Ambito Rubattino</a:t>
              </a:r>
            </a:p>
          </p:txBody>
        </p:sp>
        <p:sp>
          <p:nvSpPr>
            <p:cNvPr id="9" name="Figura a mano libera: forma 7">
              <a:extLst>
                <a:ext uri="{FF2B5EF4-FFF2-40B4-BE49-F238E27FC236}">
                  <a16:creationId xmlns:a16="http://schemas.microsoft.com/office/drawing/2014/main" id="{FD008891-12E1-44FB-8035-BD55F1A59EBB}"/>
                </a:ext>
              </a:extLst>
            </p:cNvPr>
            <p:cNvSpPr/>
            <p:nvPr/>
          </p:nvSpPr>
          <p:spPr>
            <a:xfrm>
              <a:off x="2207270" y="2991423"/>
              <a:ext cx="8856169" cy="615792"/>
            </a:xfrm>
            <a:custGeom>
              <a:avLst/>
              <a:gdLst>
                <a:gd name="connsiteX0" fmla="*/ 0 w 6992874"/>
                <a:gd name="connsiteY0" fmla="*/ 0 h 615789"/>
                <a:gd name="connsiteX1" fmla="*/ 6684980 w 6992874"/>
                <a:gd name="connsiteY1" fmla="*/ 0 h 615789"/>
                <a:gd name="connsiteX2" fmla="*/ 6992874 w 6992874"/>
                <a:gd name="connsiteY2" fmla="*/ 307895 h 615789"/>
                <a:gd name="connsiteX3" fmla="*/ 6684980 w 6992874"/>
                <a:gd name="connsiteY3" fmla="*/ 615789 h 615789"/>
                <a:gd name="connsiteX4" fmla="*/ 0 w 6992874"/>
                <a:gd name="connsiteY4" fmla="*/ 615789 h 615789"/>
                <a:gd name="connsiteX5" fmla="*/ 0 w 6992874"/>
                <a:gd name="connsiteY5" fmla="*/ 0 h 61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92874" h="615789">
                  <a:moveTo>
                    <a:pt x="6992874" y="615788"/>
                  </a:moveTo>
                  <a:lnTo>
                    <a:pt x="307894" y="615788"/>
                  </a:lnTo>
                  <a:lnTo>
                    <a:pt x="0" y="307894"/>
                  </a:lnTo>
                  <a:lnTo>
                    <a:pt x="307894" y="1"/>
                  </a:lnTo>
                  <a:lnTo>
                    <a:pt x="6992874" y="1"/>
                  </a:lnTo>
                  <a:lnTo>
                    <a:pt x="6992874" y="61578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5493" tIns="68581" rIns="128016" bIns="68581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  <a:latin typeface="Titillium Web" panose="00000500000000000000" pitchFamily="2" charset="0"/>
                </a:rPr>
                <a:t>Riqualificazione Nodi di Interscambio</a:t>
              </a:r>
            </a:p>
          </p:txBody>
        </p:sp>
      </p:grpSp>
      <p:sp>
        <p:nvSpPr>
          <p:cNvPr id="23" name="Google Shape;139;p12"/>
          <p:cNvSpPr/>
          <p:nvPr/>
        </p:nvSpPr>
        <p:spPr>
          <a:xfrm>
            <a:off x="1132324" y="187154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" name="Google Shape;139;p12"/>
          <p:cNvSpPr/>
          <p:nvPr/>
        </p:nvSpPr>
        <p:spPr>
          <a:xfrm>
            <a:off x="1183776" y="3757835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9277350" y="5989007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Titillium Web" panose="020B0604020202020204" charset="0"/>
              </a:rPr>
              <a:t>110.917.010,00 </a:t>
            </a:r>
            <a:r>
              <a:rPr lang="it-IT" sz="2800" b="1" dirty="0">
                <a:latin typeface="Titillium Web" panose="020B0604020202020204" charset="0"/>
                <a:cs typeface="Calibri" panose="020F0502020204030204" pitchFamily="34" charset="0"/>
              </a:rPr>
              <a:t>€</a:t>
            </a:r>
            <a:endParaRPr lang="it-IT" sz="2800" b="1" dirty="0">
              <a:latin typeface="Titillium Web" panose="020B060402020202020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8973" y="4414437"/>
            <a:ext cx="5447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tillium Web" panose="020B0604020202020204" charset="0"/>
              </a:rPr>
              <a:t>Favorire le </a:t>
            </a:r>
            <a:r>
              <a:rPr lang="it-IT" sz="1600" b="1" dirty="0">
                <a:latin typeface="Titillium Web" panose="020B0604020202020204" charset="0"/>
              </a:rPr>
              <a:t>connessioni</a:t>
            </a:r>
            <a:r>
              <a:rPr lang="it-IT" sz="1600" dirty="0">
                <a:latin typeface="Titillium Web" panose="020B0604020202020204" charset="0"/>
              </a:rPr>
              <a:t> tra trasporto pubblico, gli itinerari ciclabili e il territorio cittadino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2858973" y="5234928"/>
            <a:ext cx="3204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Titillium Web" panose="020B0604020202020204" charset="0"/>
              </a:rPr>
              <a:t>Favorire </a:t>
            </a:r>
            <a:r>
              <a:rPr lang="it-IT" sz="1600" b="1" dirty="0">
                <a:latin typeface="Titillium Web" panose="020B0604020202020204" charset="0"/>
              </a:rPr>
              <a:t>accessibilità</a:t>
            </a:r>
            <a:r>
              <a:rPr lang="it-IT" sz="1600" dirty="0">
                <a:latin typeface="Titillium Web" panose="020B0604020202020204" charset="0"/>
              </a:rPr>
              <a:t> delle stazioni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2814963" y="2435450"/>
            <a:ext cx="4499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tillium Web" panose="020B0604020202020204" charset="0"/>
              </a:rPr>
              <a:t>Implementare la dotazione di </a:t>
            </a:r>
            <a:r>
              <a:rPr lang="it-IT" sz="1600" b="1" dirty="0">
                <a:latin typeface="Titillium Web" panose="020B0604020202020204" charset="0"/>
              </a:rPr>
              <a:t>aree verdi </a:t>
            </a:r>
            <a:r>
              <a:rPr lang="it-IT" sz="1600" dirty="0">
                <a:latin typeface="Titillium Web" panose="020B0604020202020204" charset="0"/>
              </a:rPr>
              <a:t>della città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2804719" y="2957423"/>
            <a:ext cx="3922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tillium Web" panose="020B0604020202020204" charset="0"/>
              </a:rPr>
              <a:t>Incrementare la dotazione di </a:t>
            </a:r>
            <a:r>
              <a:rPr lang="it-IT" sz="1600" b="1" dirty="0">
                <a:latin typeface="Titillium Web" panose="020B0604020202020204" charset="0"/>
              </a:rPr>
              <a:t>servizi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981225" y="32751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 flipV="1">
            <a:off x="5981225" y="3582889"/>
            <a:ext cx="4437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grpSp>
        <p:nvGrpSpPr>
          <p:cNvPr id="42" name="Group 87">
            <a:extLst>
              <a:ext uri="{FF2B5EF4-FFF2-40B4-BE49-F238E27FC236}">
                <a16:creationId xmlns:a16="http://schemas.microsoft.com/office/drawing/2014/main" id="{70343149-3C2C-3547-B203-6B8E06807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3492" y="2313039"/>
            <a:ext cx="396000" cy="396000"/>
            <a:chOff x="5510" y="1717"/>
            <a:chExt cx="428" cy="428"/>
          </a:xfrm>
          <a:solidFill>
            <a:srgbClr val="C00000"/>
          </a:solidFill>
        </p:grpSpPr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834E93B3-E365-C74E-8DB0-476412AF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1717"/>
              <a:ext cx="366" cy="339"/>
            </a:xfrm>
            <a:custGeom>
              <a:avLst/>
              <a:gdLst>
                <a:gd name="T0" fmla="*/ 66 w 247"/>
                <a:gd name="T1" fmla="*/ 229 h 229"/>
                <a:gd name="T2" fmla="*/ 62 w 247"/>
                <a:gd name="T3" fmla="*/ 227 h 229"/>
                <a:gd name="T4" fmla="*/ 2 w 247"/>
                <a:gd name="T5" fmla="*/ 167 h 229"/>
                <a:gd name="T6" fmla="*/ 2 w 247"/>
                <a:gd name="T7" fmla="*/ 159 h 229"/>
                <a:gd name="T8" fmla="*/ 10 w 247"/>
                <a:gd name="T9" fmla="*/ 159 h 229"/>
                <a:gd name="T10" fmla="*/ 66 w 247"/>
                <a:gd name="T11" fmla="*/ 214 h 229"/>
                <a:gd name="T12" fmla="*/ 235 w 247"/>
                <a:gd name="T13" fmla="*/ 3 h 229"/>
                <a:gd name="T14" fmla="*/ 244 w 247"/>
                <a:gd name="T15" fmla="*/ 3 h 229"/>
                <a:gd name="T16" fmla="*/ 245 w 247"/>
                <a:gd name="T17" fmla="*/ 11 h 229"/>
                <a:gd name="T18" fmla="*/ 71 w 247"/>
                <a:gd name="T19" fmla="*/ 227 h 229"/>
                <a:gd name="T20" fmla="*/ 66 w 247"/>
                <a:gd name="T21" fmla="*/ 229 h 229"/>
                <a:gd name="T22" fmla="*/ 66 w 24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29">
                  <a:moveTo>
                    <a:pt x="66" y="229"/>
                  </a:moveTo>
                  <a:cubicBezTo>
                    <a:pt x="65" y="229"/>
                    <a:pt x="63" y="229"/>
                    <a:pt x="62" y="22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0" y="165"/>
                    <a:pt x="0" y="161"/>
                    <a:pt x="2" y="159"/>
                  </a:cubicBezTo>
                  <a:cubicBezTo>
                    <a:pt x="4" y="157"/>
                    <a:pt x="8" y="157"/>
                    <a:pt x="10" y="159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8" y="1"/>
                    <a:pt x="241" y="0"/>
                    <a:pt x="244" y="3"/>
                  </a:cubicBezTo>
                  <a:cubicBezTo>
                    <a:pt x="246" y="5"/>
                    <a:pt x="247" y="8"/>
                    <a:pt x="245" y="11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0" y="228"/>
                    <a:pt x="68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55A87F60-F939-6E4D-BAF5-A5C8C60C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08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165 w 228"/>
                <a:gd name="T7" fmla="*/ 12 h 228"/>
                <a:gd name="T8" fmla="*/ 168 w 228"/>
                <a:gd name="T9" fmla="*/ 20 h 228"/>
                <a:gd name="T10" fmla="*/ 159 w 228"/>
                <a:gd name="T11" fmla="*/ 23 h 228"/>
                <a:gd name="T12" fmla="*/ 114 w 228"/>
                <a:gd name="T13" fmla="*/ 12 h 228"/>
                <a:gd name="T14" fmla="*/ 12 w 228"/>
                <a:gd name="T15" fmla="*/ 114 h 228"/>
                <a:gd name="T16" fmla="*/ 114 w 228"/>
                <a:gd name="T17" fmla="*/ 216 h 228"/>
                <a:gd name="T18" fmla="*/ 216 w 228"/>
                <a:gd name="T19" fmla="*/ 114 h 228"/>
                <a:gd name="T20" fmla="*/ 214 w 228"/>
                <a:gd name="T21" fmla="*/ 92 h 228"/>
                <a:gd name="T22" fmla="*/ 218 w 228"/>
                <a:gd name="T23" fmla="*/ 84 h 228"/>
                <a:gd name="T24" fmla="*/ 225 w 228"/>
                <a:gd name="T25" fmla="*/ 89 h 228"/>
                <a:gd name="T26" fmla="*/ 228 w 228"/>
                <a:gd name="T27" fmla="*/ 114 h 228"/>
                <a:gd name="T28" fmla="*/ 114 w 228"/>
                <a:gd name="T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32" y="0"/>
                    <a:pt x="149" y="4"/>
                    <a:pt x="165" y="12"/>
                  </a:cubicBezTo>
                  <a:cubicBezTo>
                    <a:pt x="168" y="14"/>
                    <a:pt x="169" y="17"/>
                    <a:pt x="168" y="20"/>
                  </a:cubicBezTo>
                  <a:cubicBezTo>
                    <a:pt x="166" y="23"/>
                    <a:pt x="162" y="24"/>
                    <a:pt x="159" y="23"/>
                  </a:cubicBezTo>
                  <a:cubicBezTo>
                    <a:pt x="145" y="16"/>
                    <a:pt x="130" y="12"/>
                    <a:pt x="114" y="12"/>
                  </a:cubicBez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107"/>
                    <a:pt x="215" y="99"/>
                    <a:pt x="214" y="92"/>
                  </a:cubicBezTo>
                  <a:cubicBezTo>
                    <a:pt x="213" y="88"/>
                    <a:pt x="215" y="85"/>
                    <a:pt x="218" y="84"/>
                  </a:cubicBezTo>
                  <a:cubicBezTo>
                    <a:pt x="221" y="84"/>
                    <a:pt x="225" y="86"/>
                    <a:pt x="225" y="89"/>
                  </a:cubicBezTo>
                  <a:cubicBezTo>
                    <a:pt x="227" y="97"/>
                    <a:pt x="228" y="106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45" name="Group 87">
            <a:extLst>
              <a:ext uri="{FF2B5EF4-FFF2-40B4-BE49-F238E27FC236}">
                <a16:creationId xmlns:a16="http://schemas.microsoft.com/office/drawing/2014/main" id="{70343149-3C2C-3547-B203-6B8E06807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3275" y="2868655"/>
            <a:ext cx="396000" cy="396000"/>
            <a:chOff x="5510" y="1717"/>
            <a:chExt cx="428" cy="428"/>
          </a:xfrm>
          <a:solidFill>
            <a:srgbClr val="C00000"/>
          </a:solidFill>
        </p:grpSpPr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834E93B3-E365-C74E-8DB0-476412AF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1717"/>
              <a:ext cx="366" cy="339"/>
            </a:xfrm>
            <a:custGeom>
              <a:avLst/>
              <a:gdLst>
                <a:gd name="T0" fmla="*/ 66 w 247"/>
                <a:gd name="T1" fmla="*/ 229 h 229"/>
                <a:gd name="T2" fmla="*/ 62 w 247"/>
                <a:gd name="T3" fmla="*/ 227 h 229"/>
                <a:gd name="T4" fmla="*/ 2 w 247"/>
                <a:gd name="T5" fmla="*/ 167 h 229"/>
                <a:gd name="T6" fmla="*/ 2 w 247"/>
                <a:gd name="T7" fmla="*/ 159 h 229"/>
                <a:gd name="T8" fmla="*/ 10 w 247"/>
                <a:gd name="T9" fmla="*/ 159 h 229"/>
                <a:gd name="T10" fmla="*/ 66 w 247"/>
                <a:gd name="T11" fmla="*/ 214 h 229"/>
                <a:gd name="T12" fmla="*/ 235 w 247"/>
                <a:gd name="T13" fmla="*/ 3 h 229"/>
                <a:gd name="T14" fmla="*/ 244 w 247"/>
                <a:gd name="T15" fmla="*/ 3 h 229"/>
                <a:gd name="T16" fmla="*/ 245 w 247"/>
                <a:gd name="T17" fmla="*/ 11 h 229"/>
                <a:gd name="T18" fmla="*/ 71 w 247"/>
                <a:gd name="T19" fmla="*/ 227 h 229"/>
                <a:gd name="T20" fmla="*/ 66 w 247"/>
                <a:gd name="T21" fmla="*/ 229 h 229"/>
                <a:gd name="T22" fmla="*/ 66 w 24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29">
                  <a:moveTo>
                    <a:pt x="66" y="229"/>
                  </a:moveTo>
                  <a:cubicBezTo>
                    <a:pt x="65" y="229"/>
                    <a:pt x="63" y="229"/>
                    <a:pt x="62" y="22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0" y="165"/>
                    <a:pt x="0" y="161"/>
                    <a:pt x="2" y="159"/>
                  </a:cubicBezTo>
                  <a:cubicBezTo>
                    <a:pt x="4" y="157"/>
                    <a:pt x="8" y="157"/>
                    <a:pt x="10" y="159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8" y="1"/>
                    <a:pt x="241" y="0"/>
                    <a:pt x="244" y="3"/>
                  </a:cubicBezTo>
                  <a:cubicBezTo>
                    <a:pt x="246" y="5"/>
                    <a:pt x="247" y="8"/>
                    <a:pt x="245" y="11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0" y="228"/>
                    <a:pt x="68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7" name="Freeform 89">
              <a:extLst>
                <a:ext uri="{FF2B5EF4-FFF2-40B4-BE49-F238E27FC236}">
                  <a16:creationId xmlns:a16="http://schemas.microsoft.com/office/drawing/2014/main" id="{55A87F60-F939-6E4D-BAF5-A5C8C60C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08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165 w 228"/>
                <a:gd name="T7" fmla="*/ 12 h 228"/>
                <a:gd name="T8" fmla="*/ 168 w 228"/>
                <a:gd name="T9" fmla="*/ 20 h 228"/>
                <a:gd name="T10" fmla="*/ 159 w 228"/>
                <a:gd name="T11" fmla="*/ 23 h 228"/>
                <a:gd name="T12" fmla="*/ 114 w 228"/>
                <a:gd name="T13" fmla="*/ 12 h 228"/>
                <a:gd name="T14" fmla="*/ 12 w 228"/>
                <a:gd name="T15" fmla="*/ 114 h 228"/>
                <a:gd name="T16" fmla="*/ 114 w 228"/>
                <a:gd name="T17" fmla="*/ 216 h 228"/>
                <a:gd name="T18" fmla="*/ 216 w 228"/>
                <a:gd name="T19" fmla="*/ 114 h 228"/>
                <a:gd name="T20" fmla="*/ 214 w 228"/>
                <a:gd name="T21" fmla="*/ 92 h 228"/>
                <a:gd name="T22" fmla="*/ 218 w 228"/>
                <a:gd name="T23" fmla="*/ 84 h 228"/>
                <a:gd name="T24" fmla="*/ 225 w 228"/>
                <a:gd name="T25" fmla="*/ 89 h 228"/>
                <a:gd name="T26" fmla="*/ 228 w 228"/>
                <a:gd name="T27" fmla="*/ 114 h 228"/>
                <a:gd name="T28" fmla="*/ 114 w 228"/>
                <a:gd name="T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32" y="0"/>
                    <a:pt x="149" y="4"/>
                    <a:pt x="165" y="12"/>
                  </a:cubicBezTo>
                  <a:cubicBezTo>
                    <a:pt x="168" y="14"/>
                    <a:pt x="169" y="17"/>
                    <a:pt x="168" y="20"/>
                  </a:cubicBezTo>
                  <a:cubicBezTo>
                    <a:pt x="166" y="23"/>
                    <a:pt x="162" y="24"/>
                    <a:pt x="159" y="23"/>
                  </a:cubicBezTo>
                  <a:cubicBezTo>
                    <a:pt x="145" y="16"/>
                    <a:pt x="130" y="12"/>
                    <a:pt x="114" y="12"/>
                  </a:cubicBez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107"/>
                    <a:pt x="215" y="99"/>
                    <a:pt x="214" y="92"/>
                  </a:cubicBezTo>
                  <a:cubicBezTo>
                    <a:pt x="213" y="88"/>
                    <a:pt x="215" y="85"/>
                    <a:pt x="218" y="84"/>
                  </a:cubicBezTo>
                  <a:cubicBezTo>
                    <a:pt x="221" y="84"/>
                    <a:pt x="225" y="86"/>
                    <a:pt x="225" y="89"/>
                  </a:cubicBezTo>
                  <a:cubicBezTo>
                    <a:pt x="227" y="97"/>
                    <a:pt x="228" y="106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58" name="Group 87">
            <a:extLst>
              <a:ext uri="{FF2B5EF4-FFF2-40B4-BE49-F238E27FC236}">
                <a16:creationId xmlns:a16="http://schemas.microsoft.com/office/drawing/2014/main" id="{70343149-3C2C-3547-B203-6B8E06807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50856" y="4397116"/>
            <a:ext cx="396000" cy="396000"/>
            <a:chOff x="5510" y="1717"/>
            <a:chExt cx="428" cy="428"/>
          </a:xfrm>
          <a:solidFill>
            <a:srgbClr val="C00000"/>
          </a:solidFill>
        </p:grpSpPr>
        <p:sp>
          <p:nvSpPr>
            <p:cNvPr id="59" name="Freeform 88">
              <a:extLst>
                <a:ext uri="{FF2B5EF4-FFF2-40B4-BE49-F238E27FC236}">
                  <a16:creationId xmlns:a16="http://schemas.microsoft.com/office/drawing/2014/main" id="{834E93B3-E365-C74E-8DB0-476412AF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1717"/>
              <a:ext cx="366" cy="339"/>
            </a:xfrm>
            <a:custGeom>
              <a:avLst/>
              <a:gdLst>
                <a:gd name="T0" fmla="*/ 66 w 247"/>
                <a:gd name="T1" fmla="*/ 229 h 229"/>
                <a:gd name="T2" fmla="*/ 62 w 247"/>
                <a:gd name="T3" fmla="*/ 227 h 229"/>
                <a:gd name="T4" fmla="*/ 2 w 247"/>
                <a:gd name="T5" fmla="*/ 167 h 229"/>
                <a:gd name="T6" fmla="*/ 2 w 247"/>
                <a:gd name="T7" fmla="*/ 159 h 229"/>
                <a:gd name="T8" fmla="*/ 10 w 247"/>
                <a:gd name="T9" fmla="*/ 159 h 229"/>
                <a:gd name="T10" fmla="*/ 66 w 247"/>
                <a:gd name="T11" fmla="*/ 214 h 229"/>
                <a:gd name="T12" fmla="*/ 235 w 247"/>
                <a:gd name="T13" fmla="*/ 3 h 229"/>
                <a:gd name="T14" fmla="*/ 244 w 247"/>
                <a:gd name="T15" fmla="*/ 3 h 229"/>
                <a:gd name="T16" fmla="*/ 245 w 247"/>
                <a:gd name="T17" fmla="*/ 11 h 229"/>
                <a:gd name="T18" fmla="*/ 71 w 247"/>
                <a:gd name="T19" fmla="*/ 227 h 229"/>
                <a:gd name="T20" fmla="*/ 66 w 247"/>
                <a:gd name="T21" fmla="*/ 229 h 229"/>
                <a:gd name="T22" fmla="*/ 66 w 24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29">
                  <a:moveTo>
                    <a:pt x="66" y="229"/>
                  </a:moveTo>
                  <a:cubicBezTo>
                    <a:pt x="65" y="229"/>
                    <a:pt x="63" y="229"/>
                    <a:pt x="62" y="22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0" y="165"/>
                    <a:pt x="0" y="161"/>
                    <a:pt x="2" y="159"/>
                  </a:cubicBezTo>
                  <a:cubicBezTo>
                    <a:pt x="4" y="157"/>
                    <a:pt x="8" y="157"/>
                    <a:pt x="10" y="159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8" y="1"/>
                    <a:pt x="241" y="0"/>
                    <a:pt x="244" y="3"/>
                  </a:cubicBezTo>
                  <a:cubicBezTo>
                    <a:pt x="246" y="5"/>
                    <a:pt x="247" y="8"/>
                    <a:pt x="245" y="11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0" y="228"/>
                    <a:pt x="68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id="{55A87F60-F939-6E4D-BAF5-A5C8C60C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08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165 w 228"/>
                <a:gd name="T7" fmla="*/ 12 h 228"/>
                <a:gd name="T8" fmla="*/ 168 w 228"/>
                <a:gd name="T9" fmla="*/ 20 h 228"/>
                <a:gd name="T10" fmla="*/ 159 w 228"/>
                <a:gd name="T11" fmla="*/ 23 h 228"/>
                <a:gd name="T12" fmla="*/ 114 w 228"/>
                <a:gd name="T13" fmla="*/ 12 h 228"/>
                <a:gd name="T14" fmla="*/ 12 w 228"/>
                <a:gd name="T15" fmla="*/ 114 h 228"/>
                <a:gd name="T16" fmla="*/ 114 w 228"/>
                <a:gd name="T17" fmla="*/ 216 h 228"/>
                <a:gd name="T18" fmla="*/ 216 w 228"/>
                <a:gd name="T19" fmla="*/ 114 h 228"/>
                <a:gd name="T20" fmla="*/ 214 w 228"/>
                <a:gd name="T21" fmla="*/ 92 h 228"/>
                <a:gd name="T22" fmla="*/ 218 w 228"/>
                <a:gd name="T23" fmla="*/ 84 h 228"/>
                <a:gd name="T24" fmla="*/ 225 w 228"/>
                <a:gd name="T25" fmla="*/ 89 h 228"/>
                <a:gd name="T26" fmla="*/ 228 w 228"/>
                <a:gd name="T27" fmla="*/ 114 h 228"/>
                <a:gd name="T28" fmla="*/ 114 w 228"/>
                <a:gd name="T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32" y="0"/>
                    <a:pt x="149" y="4"/>
                    <a:pt x="165" y="12"/>
                  </a:cubicBezTo>
                  <a:cubicBezTo>
                    <a:pt x="168" y="14"/>
                    <a:pt x="169" y="17"/>
                    <a:pt x="168" y="20"/>
                  </a:cubicBezTo>
                  <a:cubicBezTo>
                    <a:pt x="166" y="23"/>
                    <a:pt x="162" y="24"/>
                    <a:pt x="159" y="23"/>
                  </a:cubicBezTo>
                  <a:cubicBezTo>
                    <a:pt x="145" y="16"/>
                    <a:pt x="130" y="12"/>
                    <a:pt x="114" y="12"/>
                  </a:cubicBez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107"/>
                    <a:pt x="215" y="99"/>
                    <a:pt x="214" y="92"/>
                  </a:cubicBezTo>
                  <a:cubicBezTo>
                    <a:pt x="213" y="88"/>
                    <a:pt x="215" y="85"/>
                    <a:pt x="218" y="84"/>
                  </a:cubicBezTo>
                  <a:cubicBezTo>
                    <a:pt x="221" y="84"/>
                    <a:pt x="225" y="86"/>
                    <a:pt x="225" y="89"/>
                  </a:cubicBezTo>
                  <a:cubicBezTo>
                    <a:pt x="227" y="97"/>
                    <a:pt x="228" y="106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61" name="Group 87">
            <a:extLst>
              <a:ext uri="{FF2B5EF4-FFF2-40B4-BE49-F238E27FC236}">
                <a16:creationId xmlns:a16="http://schemas.microsoft.com/office/drawing/2014/main" id="{70343149-3C2C-3547-B203-6B8E06807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7965" y="5150732"/>
            <a:ext cx="396000" cy="396000"/>
            <a:chOff x="5510" y="1717"/>
            <a:chExt cx="428" cy="428"/>
          </a:xfrm>
          <a:solidFill>
            <a:srgbClr val="C00000"/>
          </a:solidFill>
        </p:grpSpPr>
        <p:sp>
          <p:nvSpPr>
            <p:cNvPr id="62" name="Freeform 88">
              <a:extLst>
                <a:ext uri="{FF2B5EF4-FFF2-40B4-BE49-F238E27FC236}">
                  <a16:creationId xmlns:a16="http://schemas.microsoft.com/office/drawing/2014/main" id="{834E93B3-E365-C74E-8DB0-476412AF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1717"/>
              <a:ext cx="366" cy="339"/>
            </a:xfrm>
            <a:custGeom>
              <a:avLst/>
              <a:gdLst>
                <a:gd name="T0" fmla="*/ 66 w 247"/>
                <a:gd name="T1" fmla="*/ 229 h 229"/>
                <a:gd name="T2" fmla="*/ 62 w 247"/>
                <a:gd name="T3" fmla="*/ 227 h 229"/>
                <a:gd name="T4" fmla="*/ 2 w 247"/>
                <a:gd name="T5" fmla="*/ 167 h 229"/>
                <a:gd name="T6" fmla="*/ 2 w 247"/>
                <a:gd name="T7" fmla="*/ 159 h 229"/>
                <a:gd name="T8" fmla="*/ 10 w 247"/>
                <a:gd name="T9" fmla="*/ 159 h 229"/>
                <a:gd name="T10" fmla="*/ 66 w 247"/>
                <a:gd name="T11" fmla="*/ 214 h 229"/>
                <a:gd name="T12" fmla="*/ 235 w 247"/>
                <a:gd name="T13" fmla="*/ 3 h 229"/>
                <a:gd name="T14" fmla="*/ 244 w 247"/>
                <a:gd name="T15" fmla="*/ 3 h 229"/>
                <a:gd name="T16" fmla="*/ 245 w 247"/>
                <a:gd name="T17" fmla="*/ 11 h 229"/>
                <a:gd name="T18" fmla="*/ 71 w 247"/>
                <a:gd name="T19" fmla="*/ 227 h 229"/>
                <a:gd name="T20" fmla="*/ 66 w 247"/>
                <a:gd name="T21" fmla="*/ 229 h 229"/>
                <a:gd name="T22" fmla="*/ 66 w 24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29">
                  <a:moveTo>
                    <a:pt x="66" y="229"/>
                  </a:moveTo>
                  <a:cubicBezTo>
                    <a:pt x="65" y="229"/>
                    <a:pt x="63" y="229"/>
                    <a:pt x="62" y="22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0" y="165"/>
                    <a:pt x="0" y="161"/>
                    <a:pt x="2" y="159"/>
                  </a:cubicBezTo>
                  <a:cubicBezTo>
                    <a:pt x="4" y="157"/>
                    <a:pt x="8" y="157"/>
                    <a:pt x="10" y="159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8" y="1"/>
                    <a:pt x="241" y="0"/>
                    <a:pt x="244" y="3"/>
                  </a:cubicBezTo>
                  <a:cubicBezTo>
                    <a:pt x="246" y="5"/>
                    <a:pt x="247" y="8"/>
                    <a:pt x="245" y="11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0" y="228"/>
                    <a:pt x="68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63" name="Freeform 89">
              <a:extLst>
                <a:ext uri="{FF2B5EF4-FFF2-40B4-BE49-F238E27FC236}">
                  <a16:creationId xmlns:a16="http://schemas.microsoft.com/office/drawing/2014/main" id="{55A87F60-F939-6E4D-BAF5-A5C8C60C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08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165 w 228"/>
                <a:gd name="T7" fmla="*/ 12 h 228"/>
                <a:gd name="T8" fmla="*/ 168 w 228"/>
                <a:gd name="T9" fmla="*/ 20 h 228"/>
                <a:gd name="T10" fmla="*/ 159 w 228"/>
                <a:gd name="T11" fmla="*/ 23 h 228"/>
                <a:gd name="T12" fmla="*/ 114 w 228"/>
                <a:gd name="T13" fmla="*/ 12 h 228"/>
                <a:gd name="T14" fmla="*/ 12 w 228"/>
                <a:gd name="T15" fmla="*/ 114 h 228"/>
                <a:gd name="T16" fmla="*/ 114 w 228"/>
                <a:gd name="T17" fmla="*/ 216 h 228"/>
                <a:gd name="T18" fmla="*/ 216 w 228"/>
                <a:gd name="T19" fmla="*/ 114 h 228"/>
                <a:gd name="T20" fmla="*/ 214 w 228"/>
                <a:gd name="T21" fmla="*/ 92 h 228"/>
                <a:gd name="T22" fmla="*/ 218 w 228"/>
                <a:gd name="T23" fmla="*/ 84 h 228"/>
                <a:gd name="T24" fmla="*/ 225 w 228"/>
                <a:gd name="T25" fmla="*/ 89 h 228"/>
                <a:gd name="T26" fmla="*/ 228 w 228"/>
                <a:gd name="T27" fmla="*/ 114 h 228"/>
                <a:gd name="T28" fmla="*/ 114 w 228"/>
                <a:gd name="T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32" y="0"/>
                    <a:pt x="149" y="4"/>
                    <a:pt x="165" y="12"/>
                  </a:cubicBezTo>
                  <a:cubicBezTo>
                    <a:pt x="168" y="14"/>
                    <a:pt x="169" y="17"/>
                    <a:pt x="168" y="20"/>
                  </a:cubicBezTo>
                  <a:cubicBezTo>
                    <a:pt x="166" y="23"/>
                    <a:pt x="162" y="24"/>
                    <a:pt x="159" y="23"/>
                  </a:cubicBezTo>
                  <a:cubicBezTo>
                    <a:pt x="145" y="16"/>
                    <a:pt x="130" y="12"/>
                    <a:pt x="114" y="12"/>
                  </a:cubicBez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107"/>
                    <a:pt x="215" y="99"/>
                    <a:pt x="214" y="92"/>
                  </a:cubicBezTo>
                  <a:cubicBezTo>
                    <a:pt x="213" y="88"/>
                    <a:pt x="215" y="85"/>
                    <a:pt x="218" y="84"/>
                  </a:cubicBezTo>
                  <a:cubicBezTo>
                    <a:pt x="221" y="84"/>
                    <a:pt x="225" y="86"/>
                    <a:pt x="225" y="89"/>
                  </a:cubicBezTo>
                  <a:cubicBezTo>
                    <a:pt x="227" y="97"/>
                    <a:pt x="228" y="106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3" name="Rettangolo 2"/>
          <p:cNvSpPr/>
          <p:nvPr/>
        </p:nvSpPr>
        <p:spPr>
          <a:xfrm>
            <a:off x="8363314" y="1336531"/>
            <a:ext cx="3524596" cy="4492716"/>
          </a:xfrm>
          <a:prstGeom prst="rect">
            <a:avLst/>
          </a:prstGeom>
          <a:solidFill>
            <a:schemeClr val="bg1"/>
          </a:solidFill>
          <a:ln w="57150">
            <a:solidFill>
              <a:srgbClr val="034E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Titillium Web" panose="020B0604020202020204" charset="0"/>
              </a:rPr>
              <a:t>Target PNRR</a:t>
            </a: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grpSp>
        <p:nvGrpSpPr>
          <p:cNvPr id="69" name="Group 351">
            <a:extLst>
              <a:ext uri="{FF2B5EF4-FFF2-40B4-BE49-F238E27FC236}">
                <a16:creationId xmlns:a16="http://schemas.microsoft.com/office/drawing/2014/main" id="{7DD82351-AED7-2D49-97CE-ACFEA94E48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42865" y="2739833"/>
            <a:ext cx="395031" cy="396000"/>
            <a:chOff x="1378" y="455"/>
            <a:chExt cx="408" cy="409"/>
          </a:xfrm>
          <a:solidFill>
            <a:srgbClr val="034EA2"/>
          </a:solidFill>
        </p:grpSpPr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BA4B78F0-7874-2049-8BE3-4D0D37FEE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EAC74724-CC7E-D94F-B104-832291CAC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45319E7A-D784-7D4A-9FC4-39B2902B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6D87168C-EC66-3644-8B76-9E5AD119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Rettangolo 3"/>
          <p:cNvSpPr/>
          <p:nvPr/>
        </p:nvSpPr>
        <p:spPr>
          <a:xfrm>
            <a:off x="9113257" y="2586390"/>
            <a:ext cx="261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Titillium Web" panose="020B0604020202020204" charset="0"/>
              </a:rPr>
              <a:t>Risparmio dei consumi energetici: 77.243,08 TEP/annui</a:t>
            </a:r>
          </a:p>
        </p:txBody>
      </p:sp>
      <p:grpSp>
        <p:nvGrpSpPr>
          <p:cNvPr id="74" name="Group 351">
            <a:extLst>
              <a:ext uri="{FF2B5EF4-FFF2-40B4-BE49-F238E27FC236}">
                <a16:creationId xmlns:a16="http://schemas.microsoft.com/office/drawing/2014/main" id="{7DD82351-AED7-2D49-97CE-ACFEA94E48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46538" y="2184867"/>
            <a:ext cx="395031" cy="396000"/>
            <a:chOff x="1378" y="455"/>
            <a:chExt cx="408" cy="409"/>
          </a:xfrm>
          <a:solidFill>
            <a:srgbClr val="034EA2"/>
          </a:solidFill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BA4B78F0-7874-2049-8BE3-4D0D37FEE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EAC74724-CC7E-D94F-B104-832291CAC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45319E7A-D784-7D4A-9FC4-39B2902B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6D87168C-EC66-3644-8B76-9E5AD119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79" name="Rettangolo 78"/>
          <p:cNvSpPr/>
          <p:nvPr/>
        </p:nvSpPr>
        <p:spPr>
          <a:xfrm>
            <a:off x="9139873" y="3440657"/>
            <a:ext cx="2538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Titillium Web" panose="020B0604020202020204" charset="0"/>
              </a:rPr>
              <a:t>Indice ISVM superiore alla</a:t>
            </a:r>
          </a:p>
          <a:p>
            <a:r>
              <a:rPr lang="it-IT" sz="1600" b="1" dirty="0">
                <a:latin typeface="Titillium Web" panose="020B0604020202020204" charset="0"/>
              </a:rPr>
              <a:t>mediana dell'area territoriale</a:t>
            </a:r>
          </a:p>
        </p:txBody>
      </p:sp>
      <p:grpSp>
        <p:nvGrpSpPr>
          <p:cNvPr id="80" name="Group 351">
            <a:extLst>
              <a:ext uri="{FF2B5EF4-FFF2-40B4-BE49-F238E27FC236}">
                <a16:creationId xmlns:a16="http://schemas.microsoft.com/office/drawing/2014/main" id="{7DD82351-AED7-2D49-97CE-ACFEA94E48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51579" y="4188555"/>
            <a:ext cx="395031" cy="396000"/>
            <a:chOff x="1378" y="455"/>
            <a:chExt cx="408" cy="409"/>
          </a:xfrm>
          <a:solidFill>
            <a:srgbClr val="034EA2"/>
          </a:solidFill>
        </p:grpSpPr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BA4B78F0-7874-2049-8BE3-4D0D37FEE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EAC74724-CC7E-D94F-B104-832291CAC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45319E7A-D784-7D4A-9FC4-39B2902B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6D87168C-EC66-3644-8B76-9E5AD119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5" name="Rettangolo 84"/>
          <p:cNvSpPr/>
          <p:nvPr/>
        </p:nvSpPr>
        <p:spPr>
          <a:xfrm>
            <a:off x="9149100" y="4243057"/>
            <a:ext cx="2538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Titillium Web" panose="020B0604020202020204" charset="0"/>
              </a:rPr>
              <a:t>Rispetto del principio del DNSH</a:t>
            </a:r>
          </a:p>
        </p:txBody>
      </p:sp>
      <p:pic>
        <p:nvPicPr>
          <p:cNvPr id="86" name="Picture 2" descr="Anteprim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ttangolo 86"/>
          <p:cNvSpPr/>
          <p:nvPr/>
        </p:nvSpPr>
        <p:spPr>
          <a:xfrm>
            <a:off x="9079650" y="2178548"/>
            <a:ext cx="272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Titillium Web" panose="020B0604020202020204" charset="0"/>
              </a:rPr>
              <a:t>Area intervento: 71.828 </a:t>
            </a:r>
            <a:r>
              <a:rPr lang="it-IT" sz="1600" b="1" i="1" dirty="0">
                <a:latin typeface="Titillium Web" panose="020B0604020202020204" charset="0"/>
              </a:rPr>
              <a:t>mq2</a:t>
            </a:r>
            <a:endParaRPr lang="it-IT" sz="1600" dirty="0">
              <a:latin typeface="Titillium Web" panose="020B0604020202020204" charset="0"/>
            </a:endParaRPr>
          </a:p>
        </p:txBody>
      </p:sp>
      <p:grpSp>
        <p:nvGrpSpPr>
          <p:cNvPr id="88" name="Group 351">
            <a:extLst>
              <a:ext uri="{FF2B5EF4-FFF2-40B4-BE49-F238E27FC236}">
                <a16:creationId xmlns:a16="http://schemas.microsoft.com/office/drawing/2014/main" id="{7DD82351-AED7-2D49-97CE-ACFEA94E48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55832" y="3405619"/>
            <a:ext cx="395031" cy="396000"/>
            <a:chOff x="1378" y="455"/>
            <a:chExt cx="408" cy="409"/>
          </a:xfrm>
          <a:solidFill>
            <a:srgbClr val="034EA2"/>
          </a:solidFill>
        </p:grpSpPr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BA4B78F0-7874-2049-8BE3-4D0D37FEE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EAC74724-CC7E-D94F-B104-832291CAC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45319E7A-D784-7D4A-9FC4-39B2902B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6D87168C-EC66-3644-8B76-9E5AD119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0" name="Rettangolo 9"/>
          <p:cNvSpPr/>
          <p:nvPr/>
        </p:nvSpPr>
        <p:spPr>
          <a:xfrm>
            <a:off x="9113257" y="4886102"/>
            <a:ext cx="2308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Titillium Web" panose="020B0604020202020204" charset="0"/>
              </a:rPr>
              <a:t>Equilibrio tra zone edificate e zone verdi</a:t>
            </a:r>
          </a:p>
        </p:txBody>
      </p:sp>
      <p:grpSp>
        <p:nvGrpSpPr>
          <p:cNvPr id="93" name="Group 351">
            <a:extLst>
              <a:ext uri="{FF2B5EF4-FFF2-40B4-BE49-F238E27FC236}">
                <a16:creationId xmlns:a16="http://schemas.microsoft.com/office/drawing/2014/main" id="{7DD82351-AED7-2D49-97CE-ACFEA94E48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62153" y="4883865"/>
            <a:ext cx="395031" cy="396000"/>
            <a:chOff x="1378" y="455"/>
            <a:chExt cx="408" cy="409"/>
          </a:xfrm>
          <a:solidFill>
            <a:srgbClr val="034EA2"/>
          </a:solidFill>
        </p:grpSpPr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BA4B78F0-7874-2049-8BE3-4D0D37FEE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EAC74724-CC7E-D94F-B104-832291CAC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45319E7A-D784-7D4A-9FC4-39B2902B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6D87168C-EC66-3644-8B76-9E5AD119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8442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AC6464-80D0-44A7-A010-FF05CF5D9D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E64E33-F4D1-9045-8634-9E2D4E4CE3B0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C52E005-16C4-480B-B327-C972F1504F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410" y="65410"/>
            <a:ext cx="10515600" cy="1015923"/>
          </a:xfrm>
        </p:spPr>
        <p:txBody>
          <a:bodyPr>
            <a:normAutofit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Riqualificazione Ambito Rubattino</a:t>
            </a:r>
          </a:p>
        </p:txBody>
      </p:sp>
      <p:sp>
        <p:nvSpPr>
          <p:cNvPr id="7" name="Google Shape;139;p12"/>
          <p:cNvSpPr/>
          <p:nvPr/>
        </p:nvSpPr>
        <p:spPr>
          <a:xfrm>
            <a:off x="1240607" y="176108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47406" y="1783567"/>
            <a:ext cx="412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  <a:latin typeface="Titillium Web" panose="00000500000000000000" pitchFamily="2" charset="0"/>
              </a:rPr>
              <a:t>Ampliamento del parco della Lambretta</a:t>
            </a:r>
            <a:endParaRPr lang="it-IT" sz="1800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86903" y="2175383"/>
            <a:ext cx="2026517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 algn="r">
              <a:lnSpc>
                <a:spcPct val="107000"/>
              </a:lnSpc>
              <a:defRPr/>
            </a:pPr>
            <a:r>
              <a:rPr lang="it-IT" sz="1800" b="1" dirty="0">
                <a:latin typeface="Titillium Web" panose="00000500000000000000" pitchFamily="2" charset="0"/>
              </a:rPr>
              <a:t>38.000.000,00 €</a:t>
            </a:r>
            <a:endParaRPr lang="en-US" sz="1800" b="1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39;p12"/>
          <p:cNvSpPr/>
          <p:nvPr/>
        </p:nvSpPr>
        <p:spPr>
          <a:xfrm>
            <a:off x="1252757" y="394918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" name="Google Shape;139;p12"/>
          <p:cNvSpPr/>
          <p:nvPr/>
        </p:nvSpPr>
        <p:spPr>
          <a:xfrm>
            <a:off x="1252757" y="285513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47406" y="2785604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b="1" dirty="0">
                <a:latin typeface="Titillium Web" panose="00000500000000000000" pitchFamily="2" charset="0"/>
              </a:rPr>
              <a:t>Realizzazione di una scuola primaria in via Caduti in Missione di Pace - Quartiere Rubattino- Municipio 3</a:t>
            </a:r>
            <a:endParaRPr lang="it-IT" sz="1800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47406" y="4024197"/>
            <a:ext cx="6096000" cy="9766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it-IT" sz="1800" b="1" dirty="0">
                <a:latin typeface="Titillium Web" panose="00000500000000000000" pitchFamily="2" charset="0"/>
              </a:rPr>
              <a:t>Risanamento conservativo dell’edificio sito in Viale Delle Rimembranze di Lambrate n. 24 da destinare ad uso scolastico</a:t>
            </a:r>
            <a:endParaRPr lang="it-IT" sz="1800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91498" y="3502648"/>
            <a:ext cx="2026517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 algn="r">
              <a:lnSpc>
                <a:spcPct val="107000"/>
              </a:lnSpc>
              <a:defRPr/>
            </a:pPr>
            <a:r>
              <a:rPr lang="it-IT" sz="1800" b="1" dirty="0">
                <a:latin typeface="Titillium Web" panose="00000500000000000000" pitchFamily="2" charset="0"/>
              </a:rPr>
              <a:t>13.500.000,00 €</a:t>
            </a:r>
            <a:endParaRPr lang="en-US" sz="1800" b="1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186903" y="4980586"/>
            <a:ext cx="2026517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 algn="r">
              <a:lnSpc>
                <a:spcPct val="107000"/>
              </a:lnSpc>
              <a:defRPr/>
            </a:pPr>
            <a:r>
              <a:rPr lang="it-IT" sz="1800" b="1" dirty="0">
                <a:latin typeface="Titillium Web" panose="00000500000000000000" pitchFamily="2" charset="0"/>
              </a:rPr>
              <a:t>18.000.000,00 €</a:t>
            </a:r>
            <a:endParaRPr lang="en-US" sz="1800" b="1" dirty="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Anteprim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9450474" y="5989007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Titillium Web" panose="020B0604020202020204" charset="0"/>
              </a:rPr>
              <a:t>69.500.000,00 </a:t>
            </a:r>
            <a:r>
              <a:rPr lang="it-IT" sz="2800" b="1" dirty="0">
                <a:latin typeface="Titillium Web" panose="020B0604020202020204" charset="0"/>
                <a:cs typeface="Calibri" panose="020F0502020204030204" pitchFamily="34" charset="0"/>
              </a:rPr>
              <a:t>€</a:t>
            </a:r>
            <a:endParaRPr lang="it-IT" sz="2800" b="1" dirty="0">
              <a:latin typeface="Titillium Web" panose="020B0604020202020204" charset="0"/>
            </a:endParaRPr>
          </a:p>
        </p:txBody>
      </p:sp>
      <p:pic>
        <p:nvPicPr>
          <p:cNvPr id="1026" name="Picture 2" descr="Municipio 3 – Map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09" y="1619427"/>
            <a:ext cx="418909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5A2213-6566-4B46-BE48-F083C41768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E64E33-F4D1-9045-8634-9E2D4E4CE3B0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4C1CB2-0A7D-4628-96AD-8EE15E554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218" y="202566"/>
            <a:ext cx="10515600" cy="731184"/>
          </a:xfrm>
        </p:spPr>
        <p:txBody>
          <a:bodyPr>
            <a:normAutofit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Riqualificazione Nodi d’Interscambio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9270" y="2776856"/>
            <a:ext cx="1065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tillium Web" panose="020B0604020202020204" charset="0"/>
              </a:rPr>
              <a:t>ATM</a:t>
            </a:r>
          </a:p>
        </p:txBody>
      </p:sp>
      <p:sp>
        <p:nvSpPr>
          <p:cNvPr id="8" name="Google Shape;139;p12"/>
          <p:cNvSpPr/>
          <p:nvPr/>
        </p:nvSpPr>
        <p:spPr>
          <a:xfrm>
            <a:off x="3105502" y="286209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18020" y="1451640"/>
            <a:ext cx="76721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Titillium Web" panose="020B0604020202020204" charset="0"/>
              </a:rPr>
              <a:t>Interventi di Superamento delle barriere architettoniche nelle principali stazioni della rete metropolitana milanese</a:t>
            </a:r>
          </a:p>
          <a:p>
            <a:endParaRPr lang="it-IT" sz="1600" b="1" dirty="0">
              <a:latin typeface="Titillium Web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Garibaldi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Lambrate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Sant’Agostino 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Sesto </a:t>
            </a:r>
            <a:r>
              <a:rPr lang="it-IT" sz="1600" b="1" dirty="0" err="1">
                <a:latin typeface="Titillium Web" panose="020B0604020202020204" charset="0"/>
              </a:rPr>
              <a:t>Rondo’</a:t>
            </a:r>
            <a:r>
              <a:rPr lang="it-IT" sz="1600" b="1" dirty="0">
                <a:latin typeface="Titillium Web" panose="020B0604020202020204" charset="0"/>
              </a:rPr>
              <a:t> 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Uruguay 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De Angeli 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San Leonardo 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Turro M1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Titillium Web" panose="020B0604020202020204" charset="0"/>
              </a:rPr>
              <a:t>Bande Nere M1</a:t>
            </a:r>
          </a:p>
          <a:p>
            <a:endParaRPr lang="it-IT" sz="1600" b="1" dirty="0">
              <a:latin typeface="Titillium Web" panose="020B060402020202020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435784" y="593011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Titillium Web" panose="020B0604020202020204" charset="0"/>
              </a:rPr>
              <a:t>18.994.850,18 </a:t>
            </a:r>
            <a:r>
              <a:rPr lang="it-IT" sz="2800" b="1" dirty="0">
                <a:latin typeface="Titillium Web" panose="020B0604020202020204" charset="0"/>
                <a:cs typeface="Calibri" panose="020F0502020204030204" pitchFamily="34" charset="0"/>
              </a:rPr>
              <a:t>€</a:t>
            </a:r>
            <a:endParaRPr lang="it-IT" sz="2800" b="1" dirty="0">
              <a:latin typeface="Titillium Web" panose="020B0604020202020204" charset="0"/>
            </a:endParaRPr>
          </a:p>
        </p:txBody>
      </p:sp>
      <p:pic>
        <p:nvPicPr>
          <p:cNvPr id="11" name="Picture 2" descr="Anteprim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4" y="2431569"/>
            <a:ext cx="40969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1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5A2213-6566-4B46-BE48-F083C41768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E64E33-F4D1-9045-8634-9E2D4E4CE3B0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4C1CB2-0A7D-4628-96AD-8EE15E554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218" y="202566"/>
            <a:ext cx="10515600" cy="731184"/>
          </a:xfrm>
        </p:spPr>
        <p:txBody>
          <a:bodyPr>
            <a:normAutofit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Riqualificazione Nodi d’Interscambio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9270" y="2776856"/>
            <a:ext cx="1065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tillium Web" panose="020B0604020202020204" charset="0"/>
              </a:rPr>
              <a:t>RFI</a:t>
            </a:r>
          </a:p>
        </p:txBody>
      </p:sp>
      <p:sp>
        <p:nvSpPr>
          <p:cNvPr id="8" name="Google Shape;139;p12"/>
          <p:cNvSpPr/>
          <p:nvPr/>
        </p:nvSpPr>
        <p:spPr>
          <a:xfrm>
            <a:off x="3105502" y="286209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507" y="2244757"/>
            <a:ext cx="4160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latin typeface="Titillium Web" panose="020B0604020202020204" charset="0"/>
              </a:rPr>
              <a:t>Stazione Milano Greco Pirelli –</a:t>
            </a:r>
          </a:p>
          <a:p>
            <a:r>
              <a:rPr lang="it-IT" sz="1800" b="1" dirty="0">
                <a:latin typeface="Titillium Web" panose="020B0604020202020204" charset="0"/>
              </a:rPr>
              <a:t> nuovo Hub di connessione urbana e mobilità sostenibile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78507" y="3387091"/>
            <a:ext cx="4019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latin typeface="Titillium Web" panose="020B0604020202020204" charset="0"/>
              </a:rPr>
              <a:t>Stazione di Milano Porta Garibaldi – Interventi di riqualificazione di Piazza Sigmund Freud</a:t>
            </a:r>
          </a:p>
        </p:txBody>
      </p:sp>
      <p:sp>
        <p:nvSpPr>
          <p:cNvPr id="9" name="Rettangolo 8"/>
          <p:cNvSpPr/>
          <p:nvPr/>
        </p:nvSpPr>
        <p:spPr>
          <a:xfrm>
            <a:off x="9435784" y="593011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Titillium Web" panose="020B0604020202020204" charset="0"/>
              </a:rPr>
              <a:t>14.426.333,62 </a:t>
            </a:r>
            <a:r>
              <a:rPr lang="it-IT" sz="2800" b="1" dirty="0">
                <a:latin typeface="Titillium Web" panose="020B0604020202020204" charset="0"/>
                <a:cs typeface="Calibri" panose="020F0502020204030204" pitchFamily="34" charset="0"/>
              </a:rPr>
              <a:t>€</a:t>
            </a:r>
            <a:endParaRPr lang="it-IT" sz="2800" b="1" dirty="0">
              <a:latin typeface="Titillium Web" panose="020B060402020202020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04447" y="297180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pic>
        <p:nvPicPr>
          <p:cNvPr id="11" name="Picture 2" descr="Anteprim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881" y="3598127"/>
            <a:ext cx="3387470" cy="198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416" y="1085414"/>
            <a:ext cx="42504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0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5A2213-6566-4B46-BE48-F083C41768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DE64E33-F4D1-9045-8634-9E2D4E4CE3B0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4C1CB2-0A7D-4628-96AD-8EE15E554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218" y="202566"/>
            <a:ext cx="10515600" cy="731184"/>
          </a:xfrm>
        </p:spPr>
        <p:txBody>
          <a:bodyPr>
            <a:normAutofit/>
          </a:bodyPr>
          <a:lstStyle/>
          <a:p>
            <a:r>
              <a:rPr lang="it-IT" sz="3500" b="1" dirty="0">
                <a:latin typeface="Titillium Web" panose="00000500000000000000" pitchFamily="2" charset="0"/>
              </a:rPr>
              <a:t>Riqualificazione Nodi d’Interscambio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19270" y="2776856"/>
            <a:ext cx="1715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00000"/>
                </a:solidFill>
                <a:latin typeface="Titillium Web" panose="020B0604020202020204" charset="0"/>
              </a:rPr>
              <a:t>Ferrovie Nord</a:t>
            </a:r>
          </a:p>
        </p:txBody>
      </p:sp>
      <p:sp>
        <p:nvSpPr>
          <p:cNvPr id="8" name="Google Shape;139;p12"/>
          <p:cNvSpPr/>
          <p:nvPr/>
        </p:nvSpPr>
        <p:spPr>
          <a:xfrm>
            <a:off x="3105502" y="2862093"/>
            <a:ext cx="280500" cy="414300"/>
          </a:xfrm>
          <a:prstGeom prst="chevron">
            <a:avLst>
              <a:gd name="adj" fmla="val 48886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82263" y="2248973"/>
            <a:ext cx="3907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latin typeface="Titillium Web" panose="020B0604020202020204" charset="0"/>
              </a:rPr>
              <a:t>Stazione di Domodossola –</a:t>
            </a:r>
          </a:p>
          <a:p>
            <a:r>
              <a:rPr lang="it-IT" sz="1800" b="1" dirty="0">
                <a:latin typeface="Titillium Web" panose="020B0604020202020204" charset="0"/>
              </a:rPr>
              <a:t> interventi di riqualificazione dello spazio pubblico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3682262" y="3336585"/>
            <a:ext cx="3749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latin typeface="Titillium Web" panose="020B0604020202020204" charset="0"/>
              </a:rPr>
              <a:t>Stazione di Bovisa – </a:t>
            </a:r>
          </a:p>
          <a:p>
            <a:r>
              <a:rPr lang="it-IT" sz="1800" b="1" dirty="0">
                <a:latin typeface="Titillium Web" panose="020B0604020202020204" charset="0"/>
              </a:rPr>
              <a:t>Interventi di riqualificazione della stazione e delle piastre, incluse rampe di accesso, ascensori e scale mobili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9610809" y="5930116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Titillium Web" panose="020B0604020202020204" charset="0"/>
              </a:rPr>
              <a:t>7.995.897,20 </a:t>
            </a:r>
            <a:r>
              <a:rPr lang="it-IT" sz="2800" b="1" dirty="0">
                <a:latin typeface="Titillium Web" panose="020B0604020202020204" charset="0"/>
                <a:cs typeface="Calibri" panose="020F0502020204030204" pitchFamily="34" charset="0"/>
              </a:rPr>
              <a:t>€</a:t>
            </a:r>
            <a:endParaRPr lang="it-IT" sz="2800" b="1" dirty="0">
              <a:latin typeface="Titillium Web" panose="020B0604020202020204" charset="0"/>
            </a:endParaRPr>
          </a:p>
        </p:txBody>
      </p:sp>
      <p:pic>
        <p:nvPicPr>
          <p:cNvPr id="10" name="Picture 2" descr="Anteprima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0"/>
            <a:ext cx="29146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373" y="869820"/>
            <a:ext cx="3135036" cy="234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753" y="3315465"/>
            <a:ext cx="312827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2192004" cy="68579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7E85B-8902-4E3E-888C-695977133D04}"/>
              </a:ext>
            </a:extLst>
          </p:cNvPr>
          <p:cNvCxnSpPr>
            <a:cxnSpLocks/>
          </p:cNvCxnSpPr>
          <p:nvPr/>
        </p:nvCxnSpPr>
        <p:spPr>
          <a:xfrm>
            <a:off x="2733040" y="1"/>
            <a:ext cx="0" cy="6848407"/>
          </a:xfrm>
          <a:prstGeom prst="line">
            <a:avLst/>
          </a:prstGeom>
          <a:ln w="12700">
            <a:solidFill>
              <a:srgbClr val="E0202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035EAEE-4B97-4E80-9A3F-BD3197234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" y="1255"/>
            <a:ext cx="95439" cy="200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C3EA10-B587-40A2-B6BD-EA32190EB33C}"/>
              </a:ext>
            </a:extLst>
          </p:cNvPr>
          <p:cNvCxnSpPr>
            <a:cxnSpLocks/>
          </p:cNvCxnSpPr>
          <p:nvPr/>
        </p:nvCxnSpPr>
        <p:spPr>
          <a:xfrm flipH="1">
            <a:off x="0" y="1117600"/>
            <a:ext cx="12192000" cy="0"/>
          </a:xfrm>
          <a:prstGeom prst="line">
            <a:avLst/>
          </a:prstGeom>
          <a:ln w="12700">
            <a:solidFill>
              <a:srgbClr val="E0202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E0E8155D-9119-0644-8614-FBA583B7BB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822" y="116632"/>
            <a:ext cx="1624834" cy="8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5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484,2,Indice"/>
</p:tagLst>
</file>

<file path=ppt/theme/theme1.xml><?xml version="1.0" encoding="utf-8"?>
<a:theme xmlns:a="http://schemas.openxmlformats.org/drawingml/2006/main" name="Tema di Office">
  <a:themeElements>
    <a:clrScheme name="Intellera">
      <a:dk1>
        <a:sysClr val="windowText" lastClr="000000"/>
      </a:dk1>
      <a:lt1>
        <a:sysClr val="window" lastClr="FFFFFF"/>
      </a:lt1>
      <a:dk2>
        <a:srgbClr val="B0B7B9"/>
      </a:dk2>
      <a:lt2>
        <a:srgbClr val="D9E1E2"/>
      </a:lt2>
      <a:accent1>
        <a:srgbClr val="004C45"/>
      </a:accent1>
      <a:accent2>
        <a:srgbClr val="00ACA0"/>
      </a:accent2>
      <a:accent3>
        <a:srgbClr val="00BF6F"/>
      </a:accent3>
      <a:accent4>
        <a:srgbClr val="FFC658"/>
      </a:accent4>
      <a:accent5>
        <a:srgbClr val="7AE1BF"/>
      </a:accent5>
      <a:accent6>
        <a:srgbClr val="F5E1A4"/>
      </a:accent6>
      <a:hlink>
        <a:srgbClr val="B0B7B9"/>
      </a:hlink>
      <a:folHlink>
        <a:srgbClr val="D9E1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41124F69-4D33-47E6-A9F2-9BC58D0B2824}" vid="{57B14C4D-E822-41EE-8D59-7D080AEA416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67A2F86C21A74398C057BAF5204F78" ma:contentTypeVersion="10" ma:contentTypeDescription="Creare un nuovo documento." ma:contentTypeScope="" ma:versionID="e9331b11a5d12e1593e8ed234a30cf26">
  <xsd:schema xmlns:xsd="http://www.w3.org/2001/XMLSchema" xmlns:xs="http://www.w3.org/2001/XMLSchema" xmlns:p="http://schemas.microsoft.com/office/2006/metadata/properties" xmlns:ns2="dff6fc68-385a-48e4-be76-5cc5e86d75cd" xmlns:ns3="b7afa513-34ed-4bde-877a-4ad6d08d6740" targetNamespace="http://schemas.microsoft.com/office/2006/metadata/properties" ma:root="true" ma:fieldsID="1b7e6bdf3154203d085c25776132a00e" ns2:_="" ns3:_="">
    <xsd:import namespace="dff6fc68-385a-48e4-be76-5cc5e86d75cd"/>
    <xsd:import namespace="b7afa513-34ed-4bde-877a-4ad6d08d6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6fc68-385a-48e4-be76-5cc5e86d7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fa513-34ed-4bde-877a-4ad6d08d67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9671B-E055-4250-9E69-E84F47F2BE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23424-3247-4098-8472-9A4B65C5F9F7}">
  <ds:schemaRefs>
    <ds:schemaRef ds:uri="b7afa513-34ed-4bde-877a-4ad6d08d6740"/>
    <ds:schemaRef ds:uri="dff6fc68-385a-48e4-be76-5cc5e86d75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34597C-3090-413A-8D41-7460848288C2}">
  <ds:schemaRefs>
    <ds:schemaRef ds:uri="http://schemas.microsoft.com/office/2006/metadata/properties"/>
    <ds:schemaRef ds:uri="http://purl.org/dc/elements/1.1/"/>
    <ds:schemaRef ds:uri="b7afa513-34ed-4bde-877a-4ad6d08d6740"/>
    <ds:schemaRef ds:uri="dff6fc68-385a-48e4-be76-5cc5e86d75cd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538</Words>
  <Application>Microsoft Office PowerPoint</Application>
  <PresentationFormat>Widescreen</PresentationFormat>
  <Paragraphs>98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Titillium Web</vt:lpstr>
      <vt:lpstr>Arial</vt:lpstr>
      <vt:lpstr>Calibri</vt:lpstr>
      <vt:lpstr>Montserrat</vt:lpstr>
      <vt:lpstr>Titillium Web SemiBold</vt:lpstr>
      <vt:lpstr>Times New Roman</vt:lpstr>
      <vt:lpstr>Tema di Office</vt:lpstr>
      <vt:lpstr>Presentazione standard di PowerPoint</vt:lpstr>
      <vt:lpstr>Piani Urbani Integrati</vt:lpstr>
      <vt:lpstr>Definizione Proposta progettuale</vt:lpstr>
      <vt:lpstr>Progetto Comune di Milano MICA: Milano Integrata, Connessa e Accessibile</vt:lpstr>
      <vt:lpstr>Riqualificazione Ambito Rubattino</vt:lpstr>
      <vt:lpstr>Riqualificazione Nodi d’Interscambio</vt:lpstr>
      <vt:lpstr>Riqualificazione Nodi d’Interscambio</vt:lpstr>
      <vt:lpstr>Riqualificazione Nodi d’Interscambio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Pirino</dc:creator>
  <cp:lastModifiedBy>Dario Luigi Moneta</cp:lastModifiedBy>
  <cp:revision>44</cp:revision>
  <cp:lastPrinted>2022-02-22T17:01:06Z</cp:lastPrinted>
  <dcterms:created xsi:type="dcterms:W3CDTF">2022-03-28T09:50:46Z</dcterms:created>
  <dcterms:modified xsi:type="dcterms:W3CDTF">2022-04-01T13:48:02Z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0x010100B267A2F86C21A74398C057BAF5204F78</vt:lpwstr>
  </property>
  <property fmtid="{D5CDD505-2E9C-101B-9397-08002B2CF9AE}" pid="3" name="MSIP_Label_ad7e3597-476a-4d14-9a2c-01fda5954799_ActionId">
    <vt:lpwstr>d139c497-8262-4f2f-94f6-c0fbdfb7e4fa</vt:lpwstr>
  </property>
  <property fmtid="{D5CDD505-2E9C-101B-9397-08002B2CF9AE}" pid="4" name="MSIP_Label_ad7e3597-476a-4d14-9a2c-01fda5954799_ContentBits">
    <vt:lpwstr>0</vt:lpwstr>
  </property>
  <property fmtid="{D5CDD505-2E9C-101B-9397-08002B2CF9AE}" pid="5" name="MSIP_Label_ad7e3597-476a-4d14-9a2c-01fda5954799_Enabled">
    <vt:lpwstr>true</vt:lpwstr>
  </property>
  <property fmtid="{D5CDD505-2E9C-101B-9397-08002B2CF9AE}" pid="6" name="MSIP_Label_ad7e3597-476a-4d14-9a2c-01fda5954799_Method">
    <vt:lpwstr>Standard</vt:lpwstr>
  </property>
  <property fmtid="{D5CDD505-2E9C-101B-9397-08002B2CF9AE}" pid="7" name="MSIP_Label_ad7e3597-476a-4d14-9a2c-01fda5954799_Name">
    <vt:lpwstr>Generale</vt:lpwstr>
  </property>
  <property fmtid="{D5CDD505-2E9C-101B-9397-08002B2CF9AE}" pid="8" name="MSIP_Label_ad7e3597-476a-4d14-9a2c-01fda5954799_SetDate">
    <vt:lpwstr>2022-02-22T16:38:45Z</vt:lpwstr>
  </property>
  <property fmtid="{D5CDD505-2E9C-101B-9397-08002B2CF9AE}" pid="9" name="MSIP_Label_ad7e3597-476a-4d14-9a2c-01fda5954799_SiteId">
    <vt:lpwstr>ca916905-b31d-4af5-8307-1ac286ef0b1e</vt:lpwstr>
  </property>
  <property fmtid="{D5CDD505-2E9C-101B-9397-08002B2CF9AE}" pid="10" name="NXPowerLiteLastOptimized">
    <vt:lpwstr>5706910</vt:lpwstr>
  </property>
  <property fmtid="{D5CDD505-2E9C-101B-9397-08002B2CF9AE}" pid="11" name="NXPowerLiteSettings">
    <vt:lpwstr>F7000400038000</vt:lpwstr>
  </property>
  <property fmtid="{D5CDD505-2E9C-101B-9397-08002B2CF9AE}" pid="12" name="NXPowerLiteVersion">
    <vt:lpwstr>S9.1.4</vt:lpwstr>
  </property>
</Properties>
</file>